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31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\\192.168.10.200\share\&#9734;R6\11_&#12510;&#12540;&#12465;&#12486;&#12451;&#12531;&#12464;\01_&#24517;&#38920;KPI&#35519;&#26619;\&#12304;&#21512;&#31639;&#12305;&#20196;&#21644;&#65302;&#24180;_&#27941;&#36605;&#12456;&#12522;&#12450;&#23487;&#27850;&#12487;&#12540;&#12479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oleObject" Target="file:///\\192.168.10.200\share\&#9734;R6\11_&#12510;&#12540;&#12465;&#12486;&#12451;&#12531;&#12464;\01_&#24517;&#38920;KPI&#35519;&#26619;\&#12304;&#21512;&#31639;&#12305;&#20196;&#21644;&#65302;&#24180;_&#27941;&#36605;&#12456;&#12522;&#12450;&#23487;&#27850;&#12487;&#12540;&#12479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3.xml"/><Relationship Id="rId4" Type="http://schemas.openxmlformats.org/officeDocument/2006/relationships/oleObject" Target="file:///\\192.168.10.200\share\&#9734;R6\11_&#12510;&#12540;&#12465;&#12486;&#12451;&#12531;&#12464;\01_&#24517;&#38920;KPI&#35519;&#26619;\&#12304;&#21512;&#31639;&#12305;&#20196;&#21644;&#65302;&#24180;_&#27941;&#36605;&#12456;&#12522;&#12450;&#23487;&#27850;&#12487;&#12540;&#12479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4.xml"/><Relationship Id="rId4" Type="http://schemas.openxmlformats.org/officeDocument/2006/relationships/oleObject" Target="file:///\\192.168.10.200\share\&#9734;R6\11_&#12510;&#12540;&#12465;&#12486;&#12451;&#12531;&#12464;\01_&#24517;&#38920;KPI&#35519;&#26619;\&#12304;&#21512;&#31639;&#12305;&#20196;&#21644;&#65302;&#24180;_&#27941;&#36605;&#12456;&#12522;&#12450;&#23487;&#27850;&#12487;&#12540;&#1247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100" b="1"/>
              <a:t>津軽地域 年間観光入込客数推移（全体）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'観光入込客数（全体）'!$A$4</c:f>
              <c:strCache>
                <c:ptCount val="1"/>
                <c:pt idx="0">
                  <c:v>津軽地域計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0949-4357-A3E0-994C85BB8C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'観光入込客数（全体）'!$F$3:$L$3</c:f>
              <c:strCache>
                <c:ptCount val="7"/>
                <c:pt idx="0">
                  <c:v>2018年</c:v>
                </c:pt>
                <c:pt idx="1">
                  <c:v>2019年</c:v>
                </c:pt>
                <c:pt idx="2">
                  <c:v>2020年</c:v>
                </c:pt>
                <c:pt idx="3">
                  <c:v>2021年</c:v>
                </c:pt>
                <c:pt idx="4">
                  <c:v>2022年</c:v>
                </c:pt>
                <c:pt idx="5">
                  <c:v>2023年</c:v>
                </c:pt>
                <c:pt idx="6">
                  <c:v>2024年</c:v>
                </c:pt>
              </c:strCache>
              <c:extLst/>
            </c:strRef>
          </c:cat>
          <c:val>
            <c:numRef>
              <c:f>'観光入込客数（全体）'!$F$4:$L$4</c:f>
              <c:numCache>
                <c:formatCode>#,##0"人"</c:formatCode>
                <c:ptCount val="7"/>
                <c:pt idx="0">
                  <c:v>11808975</c:v>
                </c:pt>
                <c:pt idx="1">
                  <c:v>11421085</c:v>
                </c:pt>
                <c:pt idx="2">
                  <c:v>7220923.6326127816</c:v>
                </c:pt>
                <c:pt idx="3">
                  <c:v>6995516.9455075189</c:v>
                </c:pt>
                <c:pt idx="4">
                  <c:v>7728592</c:v>
                </c:pt>
                <c:pt idx="5">
                  <c:v>9332766</c:v>
                </c:pt>
                <c:pt idx="6">
                  <c:v>9824509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0949-4357-A3E0-994C85BB8C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428687759"/>
        <c:axId val="1428668559"/>
        <c:extLst/>
      </c:barChart>
      <c:catAx>
        <c:axId val="1428687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28668559"/>
        <c:crosses val="autoZero"/>
        <c:auto val="1"/>
        <c:lblAlgn val="ctr"/>
        <c:lblOffset val="100"/>
        <c:noMultiLvlLbl val="0"/>
      </c:catAx>
      <c:valAx>
        <c:axId val="1428668559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#,##0&quot;人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28687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" lastClr="FFFFFF">
          <a:lumMod val="65000"/>
        </a:sysClr>
      </a:solidFill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100" b="1"/>
              <a:t>津軽地域 年間延べ宿泊者数推移（全体）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'延べ宿泊者数（全体）'!$B$4</c:f>
              <c:strCache>
                <c:ptCount val="1"/>
                <c:pt idx="0">
                  <c:v>延べ宿泊者数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FA3E-4A97-80C1-7B23C7B424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'延べ宿泊者数（全体）'!$G$3:$M$3</c:f>
              <c:strCache>
                <c:ptCount val="7"/>
                <c:pt idx="0">
                  <c:v>2018年</c:v>
                </c:pt>
                <c:pt idx="1">
                  <c:v>2019年</c:v>
                </c:pt>
                <c:pt idx="2">
                  <c:v>2020年</c:v>
                </c:pt>
                <c:pt idx="3">
                  <c:v>2021年</c:v>
                </c:pt>
                <c:pt idx="4">
                  <c:v>2022年</c:v>
                </c:pt>
                <c:pt idx="5">
                  <c:v>2023年</c:v>
                </c:pt>
                <c:pt idx="6">
                  <c:v>2024年</c:v>
                </c:pt>
              </c:strCache>
              <c:extLst/>
            </c:strRef>
          </c:cat>
          <c:val>
            <c:numRef>
              <c:f>'延べ宿泊者数（全体）'!$G$4:$M$4</c:f>
              <c:numCache>
                <c:formatCode>#,##0"人"</c:formatCode>
                <c:ptCount val="7"/>
                <c:pt idx="0">
                  <c:v>1099125</c:v>
                </c:pt>
                <c:pt idx="1">
                  <c:v>1085994</c:v>
                </c:pt>
                <c:pt idx="2">
                  <c:v>651702</c:v>
                </c:pt>
                <c:pt idx="3">
                  <c:v>699272</c:v>
                </c:pt>
                <c:pt idx="4">
                  <c:v>893609</c:v>
                </c:pt>
                <c:pt idx="5">
                  <c:v>1059895</c:v>
                </c:pt>
                <c:pt idx="6">
                  <c:v>1076332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FA3E-4A97-80C1-7B23C7B424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428687759"/>
        <c:axId val="1428668559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'延べ宿泊者数（全体）'!$B$6</c15:sqref>
                        </c15:formulaRef>
                      </c:ext>
                    </c:extLst>
                    <c:strCache>
                      <c:ptCount val="1"/>
                      <c:pt idx="0">
                        <c:v>うち外国人旅行者数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'延べ宿泊者数（全体）'!$G$3:$M$3</c15:sqref>
                        </c15:formulaRef>
                      </c:ext>
                    </c:extLst>
                    <c:strCache>
                      <c:ptCount val="7"/>
                      <c:pt idx="0">
                        <c:v>2018年</c:v>
                      </c:pt>
                      <c:pt idx="1">
                        <c:v>2019年</c:v>
                      </c:pt>
                      <c:pt idx="2">
                        <c:v>2020年</c:v>
                      </c:pt>
                      <c:pt idx="3">
                        <c:v>2021年</c:v>
                      </c:pt>
                      <c:pt idx="4">
                        <c:v>2022年</c:v>
                      </c:pt>
                      <c:pt idx="5">
                        <c:v>2023年</c:v>
                      </c:pt>
                      <c:pt idx="6">
                        <c:v>2024年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'延べ宿泊者数（全体）'!$G$6:$M$6</c15:sqref>
                        </c15:formulaRef>
                      </c:ext>
                    </c:extLst>
                    <c:numCache>
                      <c:formatCode>#,##0"人"</c:formatCode>
                      <c:ptCount val="7"/>
                      <c:pt idx="0">
                        <c:v>65934</c:v>
                      </c:pt>
                      <c:pt idx="1">
                        <c:v>61994</c:v>
                      </c:pt>
                      <c:pt idx="2">
                        <c:v>15689</c:v>
                      </c:pt>
                      <c:pt idx="3">
                        <c:v>2930</c:v>
                      </c:pt>
                      <c:pt idx="4">
                        <c:v>7767</c:v>
                      </c:pt>
                      <c:pt idx="5">
                        <c:v>48781</c:v>
                      </c:pt>
                      <c:pt idx="6">
                        <c:v>78090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FA3E-4A97-80C1-7B23C7B42488}"/>
                  </c:ext>
                </c:extLst>
              </c15:ser>
            </c15:filteredBarSeries>
          </c:ext>
        </c:extLst>
      </c:barChart>
      <c:catAx>
        <c:axId val="1428687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28668559"/>
        <c:crosses val="autoZero"/>
        <c:auto val="1"/>
        <c:lblAlgn val="ctr"/>
        <c:lblOffset val="100"/>
        <c:noMultiLvlLbl val="0"/>
      </c:catAx>
      <c:valAx>
        <c:axId val="1428668559"/>
        <c:scaling>
          <c:orientation val="minMax"/>
          <c:max val="1400000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#,##0&quot;人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28687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>
          <a:lumMod val="65000"/>
        </a:sysClr>
      </a:solidFill>
      <a:round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100" b="1"/>
              <a:t>津軽地域 年間延べ宿泊者数推移（うち国内旅行者）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'延べ宿泊者数（全体）'!$B$5</c:f>
              <c:strCache>
                <c:ptCount val="1"/>
                <c:pt idx="0">
                  <c:v>うち国内旅行者数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E99-40EB-AEA1-39606117D9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'延べ宿泊者数（全体）'!$G$3:$M$3</c:f>
              <c:strCache>
                <c:ptCount val="7"/>
                <c:pt idx="0">
                  <c:v>2018年</c:v>
                </c:pt>
                <c:pt idx="1">
                  <c:v>2019年</c:v>
                </c:pt>
                <c:pt idx="2">
                  <c:v>2020年</c:v>
                </c:pt>
                <c:pt idx="3">
                  <c:v>2021年</c:v>
                </c:pt>
                <c:pt idx="4">
                  <c:v>2022年</c:v>
                </c:pt>
                <c:pt idx="5">
                  <c:v>2023年</c:v>
                </c:pt>
                <c:pt idx="6">
                  <c:v>2024年</c:v>
                </c:pt>
              </c:strCache>
              <c:extLst/>
            </c:strRef>
          </c:cat>
          <c:val>
            <c:numRef>
              <c:f>'延べ宿泊者数（全体）'!$G$5:$M$5</c:f>
              <c:numCache>
                <c:formatCode>#,##0"人"</c:formatCode>
                <c:ptCount val="7"/>
                <c:pt idx="0">
                  <c:v>1033191</c:v>
                </c:pt>
                <c:pt idx="1">
                  <c:v>1024000</c:v>
                </c:pt>
                <c:pt idx="2">
                  <c:v>636013</c:v>
                </c:pt>
                <c:pt idx="3">
                  <c:v>696342</c:v>
                </c:pt>
                <c:pt idx="4">
                  <c:v>885842</c:v>
                </c:pt>
                <c:pt idx="5">
                  <c:v>1011114</c:v>
                </c:pt>
                <c:pt idx="6">
                  <c:v>998242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2E99-40EB-AEA1-39606117D9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428687759"/>
        <c:axId val="142866855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'延べ宿泊者数（全体）'!$B$4</c15:sqref>
                        </c15:formulaRef>
                      </c:ext>
                    </c:extLst>
                    <c:strCache>
                      <c:ptCount val="1"/>
                      <c:pt idx="0">
                        <c:v>延べ宿泊者数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'延べ宿泊者数（全体）'!$G$3:$M$3</c15:sqref>
                        </c15:formulaRef>
                      </c:ext>
                    </c:extLst>
                    <c:strCache>
                      <c:ptCount val="7"/>
                      <c:pt idx="0">
                        <c:v>2018年</c:v>
                      </c:pt>
                      <c:pt idx="1">
                        <c:v>2019年</c:v>
                      </c:pt>
                      <c:pt idx="2">
                        <c:v>2020年</c:v>
                      </c:pt>
                      <c:pt idx="3">
                        <c:v>2021年</c:v>
                      </c:pt>
                      <c:pt idx="4">
                        <c:v>2022年</c:v>
                      </c:pt>
                      <c:pt idx="5">
                        <c:v>2023年</c:v>
                      </c:pt>
                      <c:pt idx="6">
                        <c:v>2024年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'延べ宿泊者数（全体）'!$G$4:$M$4</c15:sqref>
                        </c15:formulaRef>
                      </c:ext>
                    </c:extLst>
                    <c:numCache>
                      <c:formatCode>#,##0"人"</c:formatCode>
                      <c:ptCount val="7"/>
                      <c:pt idx="0">
                        <c:v>1099125</c:v>
                      </c:pt>
                      <c:pt idx="1">
                        <c:v>1085994</c:v>
                      </c:pt>
                      <c:pt idx="2">
                        <c:v>651702</c:v>
                      </c:pt>
                      <c:pt idx="3">
                        <c:v>699272</c:v>
                      </c:pt>
                      <c:pt idx="4">
                        <c:v>893609</c:v>
                      </c:pt>
                      <c:pt idx="5">
                        <c:v>1059895</c:v>
                      </c:pt>
                      <c:pt idx="6">
                        <c:v>1076332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2E99-40EB-AEA1-39606117D93F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'延べ宿泊者数（全体）'!$B$6</c15:sqref>
                        </c15:formulaRef>
                      </c:ext>
                    </c:extLst>
                    <c:strCache>
                      <c:ptCount val="1"/>
                      <c:pt idx="0">
                        <c:v>うち外国人旅行者数</c:v>
                      </c:pt>
                    </c:strCache>
                  </c:strRef>
                </c:tx>
                <c:spPr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'延べ宿泊者数（全体）'!$G$3:$M$3</c15:sqref>
                        </c15:formulaRef>
                      </c:ext>
                    </c:extLst>
                    <c:strCache>
                      <c:ptCount val="7"/>
                      <c:pt idx="0">
                        <c:v>2018年</c:v>
                      </c:pt>
                      <c:pt idx="1">
                        <c:v>2019年</c:v>
                      </c:pt>
                      <c:pt idx="2">
                        <c:v>2020年</c:v>
                      </c:pt>
                      <c:pt idx="3">
                        <c:v>2021年</c:v>
                      </c:pt>
                      <c:pt idx="4">
                        <c:v>2022年</c:v>
                      </c:pt>
                      <c:pt idx="5">
                        <c:v>2023年</c:v>
                      </c:pt>
                      <c:pt idx="6">
                        <c:v>2024年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'延べ宿泊者数（全体）'!$G$6:$M$6</c15:sqref>
                        </c15:formulaRef>
                      </c:ext>
                    </c:extLst>
                    <c:numCache>
                      <c:formatCode>#,##0"人"</c:formatCode>
                      <c:ptCount val="7"/>
                      <c:pt idx="0">
                        <c:v>65934</c:v>
                      </c:pt>
                      <c:pt idx="1">
                        <c:v>61994</c:v>
                      </c:pt>
                      <c:pt idx="2">
                        <c:v>15689</c:v>
                      </c:pt>
                      <c:pt idx="3">
                        <c:v>2930</c:v>
                      </c:pt>
                      <c:pt idx="4">
                        <c:v>7767</c:v>
                      </c:pt>
                      <c:pt idx="5">
                        <c:v>48781</c:v>
                      </c:pt>
                      <c:pt idx="6">
                        <c:v>78090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2E99-40EB-AEA1-39606117D93F}"/>
                  </c:ext>
                </c:extLst>
              </c15:ser>
            </c15:filteredBarSeries>
          </c:ext>
        </c:extLst>
      </c:barChart>
      <c:catAx>
        <c:axId val="1428687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28668559"/>
        <c:crosses val="autoZero"/>
        <c:auto val="1"/>
        <c:lblAlgn val="ctr"/>
        <c:lblOffset val="100"/>
        <c:noMultiLvlLbl val="0"/>
      </c:catAx>
      <c:valAx>
        <c:axId val="1428668559"/>
        <c:scaling>
          <c:orientation val="minMax"/>
          <c:max val="1400000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#,##0&quot;人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28687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>
          <a:lumMod val="65000"/>
        </a:sysClr>
      </a:solidFill>
      <a:round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100" b="1"/>
              <a:t>津軽地域 年間延べ宿泊者数推移（うち外国人旅行者）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'延べ宿泊者数（全体）'!$B$6</c:f>
              <c:strCache>
                <c:ptCount val="1"/>
                <c:pt idx="0">
                  <c:v>うち外国人旅行者数</c:v>
                </c:pt>
              </c:strCache>
              <c:extLst xmlns:c15="http://schemas.microsoft.com/office/drawing/2012/chart"/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E40-4C96-A5D9-9A9C7D5C26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'延べ宿泊者数（全体）'!$G$3:$M$3</c:f>
              <c:strCache>
                <c:ptCount val="7"/>
                <c:pt idx="0">
                  <c:v>2018年</c:v>
                </c:pt>
                <c:pt idx="1">
                  <c:v>2019年</c:v>
                </c:pt>
                <c:pt idx="2">
                  <c:v>2020年</c:v>
                </c:pt>
                <c:pt idx="3">
                  <c:v>2021年</c:v>
                </c:pt>
                <c:pt idx="4">
                  <c:v>2022年</c:v>
                </c:pt>
                <c:pt idx="5">
                  <c:v>2023年</c:v>
                </c:pt>
                <c:pt idx="6">
                  <c:v>2024年</c:v>
                </c:pt>
              </c:strCache>
              <c:extLst/>
            </c:strRef>
          </c:cat>
          <c:val>
            <c:numRef>
              <c:f>'延べ宿泊者数（全体）'!$G$6:$M$6</c:f>
              <c:numCache>
                <c:formatCode>#,##0"人"</c:formatCode>
                <c:ptCount val="7"/>
                <c:pt idx="0">
                  <c:v>65934</c:v>
                </c:pt>
                <c:pt idx="1">
                  <c:v>61994</c:v>
                </c:pt>
                <c:pt idx="2">
                  <c:v>15689</c:v>
                </c:pt>
                <c:pt idx="3">
                  <c:v>2930</c:v>
                </c:pt>
                <c:pt idx="4">
                  <c:v>7767</c:v>
                </c:pt>
                <c:pt idx="5">
                  <c:v>48781</c:v>
                </c:pt>
                <c:pt idx="6">
                  <c:v>78090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2E40-4C96-A5D9-9A9C7D5C26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428687759"/>
        <c:axId val="142866855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'延べ宿泊者数（全体）'!$B$4</c15:sqref>
                        </c15:formulaRef>
                      </c:ext>
                    </c:extLst>
                    <c:strCache>
                      <c:ptCount val="1"/>
                      <c:pt idx="0">
                        <c:v>延べ宿泊者数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'延べ宿泊者数（全体）'!$G$3:$M$3</c15:sqref>
                        </c15:formulaRef>
                      </c:ext>
                    </c:extLst>
                    <c:strCache>
                      <c:ptCount val="7"/>
                      <c:pt idx="0">
                        <c:v>2018年</c:v>
                      </c:pt>
                      <c:pt idx="1">
                        <c:v>2019年</c:v>
                      </c:pt>
                      <c:pt idx="2">
                        <c:v>2020年</c:v>
                      </c:pt>
                      <c:pt idx="3">
                        <c:v>2021年</c:v>
                      </c:pt>
                      <c:pt idx="4">
                        <c:v>2022年</c:v>
                      </c:pt>
                      <c:pt idx="5">
                        <c:v>2023年</c:v>
                      </c:pt>
                      <c:pt idx="6">
                        <c:v>2024年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'延べ宿泊者数（全体）'!$G$4:$M$4</c15:sqref>
                        </c15:formulaRef>
                      </c:ext>
                    </c:extLst>
                    <c:numCache>
                      <c:formatCode>#,##0"人"</c:formatCode>
                      <c:ptCount val="7"/>
                      <c:pt idx="0">
                        <c:v>1099125</c:v>
                      </c:pt>
                      <c:pt idx="1">
                        <c:v>1085994</c:v>
                      </c:pt>
                      <c:pt idx="2">
                        <c:v>651702</c:v>
                      </c:pt>
                      <c:pt idx="3">
                        <c:v>699272</c:v>
                      </c:pt>
                      <c:pt idx="4">
                        <c:v>893609</c:v>
                      </c:pt>
                      <c:pt idx="5">
                        <c:v>1059895</c:v>
                      </c:pt>
                      <c:pt idx="6">
                        <c:v>1076332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2E40-4C96-A5D9-9A9C7D5C26A8}"/>
                  </c:ext>
                </c:extLst>
              </c15:ser>
            </c15:filteredBarSeries>
          </c:ext>
        </c:extLst>
      </c:barChart>
      <c:catAx>
        <c:axId val="1428687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28668559"/>
        <c:crosses val="autoZero"/>
        <c:auto val="1"/>
        <c:lblAlgn val="ctr"/>
        <c:lblOffset val="100"/>
        <c:noMultiLvlLbl val="0"/>
      </c:catAx>
      <c:valAx>
        <c:axId val="1428668559"/>
        <c:scaling>
          <c:orientation val="minMax"/>
          <c:max val="100000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#,##0&quot;人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28687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>
          <a:lumMod val="65000"/>
        </a:sysClr>
      </a:solidFill>
      <a:round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0.78353</cdr:x>
      <cdr:y>0</cdr:y>
    </cdr:from>
    <cdr:to>
      <cdr:x>1</cdr:x>
      <cdr:y>0.15639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7F9BCB0A-AC9F-82AB-2529-A72789AB5316}"/>
            </a:ext>
          </a:extLst>
        </cdr:cNvPr>
        <cdr:cNvSpPr txBox="1"/>
      </cdr:nvSpPr>
      <cdr:spPr>
        <a:xfrm xmlns:a="http://schemas.openxmlformats.org/drawingml/2006/main">
          <a:off x="5077269" y="0"/>
          <a:ext cx="1402731" cy="5630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100" b="1" kern="1200" dirty="0">
              <a:solidFill>
                <a:schemeClr val="accent2"/>
              </a:solidFill>
            </a:rPr>
            <a:t>2023</a:t>
          </a:r>
          <a:r>
            <a:rPr lang="ja-JP" altLang="en-US" sz="1100" b="1" kern="1200" dirty="0">
              <a:solidFill>
                <a:schemeClr val="accent2"/>
              </a:solidFill>
            </a:rPr>
            <a:t>年比：</a:t>
          </a:r>
          <a:r>
            <a:rPr lang="en-US" altLang="ja-JP" sz="1100" b="1" kern="1200" dirty="0">
              <a:solidFill>
                <a:schemeClr val="accent2"/>
              </a:solidFill>
            </a:rPr>
            <a:t>105.3%</a:t>
          </a:r>
        </a:p>
        <a:p xmlns:a="http://schemas.openxmlformats.org/drawingml/2006/main">
          <a:r>
            <a:rPr lang="en-US" altLang="ja-JP" sz="1100" b="1" kern="1200" dirty="0">
              <a:solidFill>
                <a:schemeClr val="accent2"/>
              </a:solidFill>
            </a:rPr>
            <a:t>2019</a:t>
          </a:r>
          <a:r>
            <a:rPr lang="ja-JP" altLang="en-US" sz="1100" b="1" kern="1200" dirty="0">
              <a:solidFill>
                <a:schemeClr val="accent2"/>
              </a:solidFill>
            </a:rPr>
            <a:t>年比：</a:t>
          </a:r>
          <a:r>
            <a:rPr lang="en-US" altLang="ja-JP" sz="1100" b="1" kern="1200" dirty="0">
              <a:solidFill>
                <a:schemeClr val="accent2"/>
              </a:solidFill>
            </a:rPr>
            <a:t>86%</a:t>
          </a:r>
          <a:endParaRPr lang="ja-JP" altLang="en-US" sz="1100" b="1" kern="1200" dirty="0">
            <a:solidFill>
              <a:schemeClr val="accent2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0.76679</cdr:x>
      <cdr:y>0</cdr:y>
    </cdr:from>
    <cdr:to>
      <cdr:x>1</cdr:x>
      <cdr:y>0.15639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6556D0B3-7224-53FF-176E-79AE01723A04}"/>
            </a:ext>
          </a:extLst>
        </cdr:cNvPr>
        <cdr:cNvSpPr txBox="1"/>
      </cdr:nvSpPr>
      <cdr:spPr>
        <a:xfrm xmlns:a="http://schemas.openxmlformats.org/drawingml/2006/main">
          <a:off x="4968810" y="0"/>
          <a:ext cx="1511190" cy="5630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100" b="1" kern="1200" dirty="0">
              <a:solidFill>
                <a:schemeClr val="accent2"/>
              </a:solidFill>
            </a:rPr>
            <a:t>2023</a:t>
          </a:r>
          <a:r>
            <a:rPr lang="ja-JP" altLang="en-US" sz="1100" b="1" kern="1200" dirty="0">
              <a:solidFill>
                <a:schemeClr val="accent2"/>
              </a:solidFill>
            </a:rPr>
            <a:t>年比：</a:t>
          </a:r>
          <a:r>
            <a:rPr lang="en-US" altLang="ja-JP" sz="1100" b="1" kern="1200" dirty="0">
              <a:solidFill>
                <a:schemeClr val="accent2"/>
              </a:solidFill>
            </a:rPr>
            <a:t>101.6%</a:t>
          </a:r>
        </a:p>
        <a:p xmlns:a="http://schemas.openxmlformats.org/drawingml/2006/main">
          <a:r>
            <a:rPr lang="en-US" altLang="ja-JP" sz="1100" b="1" kern="1200" dirty="0">
              <a:solidFill>
                <a:schemeClr val="accent2"/>
              </a:solidFill>
            </a:rPr>
            <a:t>2019</a:t>
          </a:r>
          <a:r>
            <a:rPr lang="ja-JP" altLang="en-US" sz="1100" b="1" kern="1200" dirty="0">
              <a:solidFill>
                <a:schemeClr val="accent2"/>
              </a:solidFill>
            </a:rPr>
            <a:t>年比：</a:t>
          </a:r>
          <a:r>
            <a:rPr lang="en-US" altLang="ja-JP" sz="1100" b="1" kern="1200" dirty="0">
              <a:solidFill>
                <a:schemeClr val="accent2"/>
              </a:solidFill>
            </a:rPr>
            <a:t>99.1%</a:t>
          </a:r>
          <a:endParaRPr lang="ja-JP" altLang="en-US" sz="1100" b="1" kern="1200" dirty="0">
            <a:solidFill>
              <a:schemeClr val="accent2"/>
            </a:solidFill>
          </a:endParaRPr>
        </a:p>
      </cdr:txBody>
    </cdr:sp>
  </cdr:relSizeAnchor>
  <cdr:relSizeAnchor xmlns:cdr="http://schemas.openxmlformats.org/drawingml/2006/chartDrawing">
    <cdr:from>
      <cdr:x>0.65852</cdr:x>
      <cdr:y>0.11621</cdr:y>
    </cdr:from>
    <cdr:to>
      <cdr:x>0.98344</cdr:x>
      <cdr:y>0.3002</cdr:y>
    </cdr:to>
    <cdr:sp macro="" textlink="">
      <cdr:nvSpPr>
        <cdr:cNvPr id="3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D99529C-8229-AC89-DC68-8E301FB9FE08}"/>
            </a:ext>
          </a:extLst>
        </cdr:cNvPr>
        <cdr:cNvSpPr txBox="1"/>
      </cdr:nvSpPr>
      <cdr:spPr>
        <a:xfrm xmlns:a="http://schemas.openxmlformats.org/drawingml/2006/main">
          <a:off x="4267201" y="355600"/>
          <a:ext cx="2105482" cy="5630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b="1" kern="1200" dirty="0">
              <a:solidFill>
                <a:schemeClr val="accent2"/>
              </a:solidFill>
            </a:rPr>
            <a:t>【</a:t>
          </a:r>
          <a:r>
            <a:rPr lang="ja-JP" altLang="en-US" b="1" kern="1200" dirty="0">
              <a:solidFill>
                <a:schemeClr val="accent2"/>
              </a:solidFill>
            </a:rPr>
            <a:t>県全体</a:t>
          </a:r>
          <a:r>
            <a:rPr lang="en-US" altLang="ja-JP" sz="1100" b="1" kern="1200" dirty="0">
              <a:solidFill>
                <a:schemeClr val="accent2"/>
              </a:solidFill>
            </a:rPr>
            <a:t>】2023</a:t>
          </a:r>
          <a:r>
            <a:rPr lang="ja-JP" altLang="en-US" sz="1100" b="1" kern="1200" dirty="0">
              <a:solidFill>
                <a:schemeClr val="accent2"/>
              </a:solidFill>
            </a:rPr>
            <a:t>年比：</a:t>
          </a:r>
          <a:r>
            <a:rPr lang="en-US" altLang="ja-JP" sz="1100" b="1" kern="1200" dirty="0">
              <a:solidFill>
                <a:schemeClr val="accent2"/>
              </a:solidFill>
            </a:rPr>
            <a:t>104.4%</a:t>
          </a:r>
        </a:p>
        <a:p xmlns:a="http://schemas.openxmlformats.org/drawingml/2006/main">
          <a:r>
            <a:rPr lang="ja-JP" altLang="en-US" sz="1100" b="1" kern="1200" dirty="0">
              <a:solidFill>
                <a:schemeClr val="accent2"/>
              </a:solidFill>
            </a:rPr>
            <a:t>　　　　　</a:t>
          </a:r>
          <a:r>
            <a:rPr lang="en-US" altLang="ja-JP" sz="1100" b="1" kern="1200" dirty="0">
              <a:solidFill>
                <a:schemeClr val="accent2"/>
              </a:solidFill>
            </a:rPr>
            <a:t>2019</a:t>
          </a:r>
          <a:r>
            <a:rPr lang="ja-JP" altLang="en-US" sz="1100" b="1" kern="1200" dirty="0">
              <a:solidFill>
                <a:schemeClr val="accent2"/>
              </a:solidFill>
            </a:rPr>
            <a:t>年比：</a:t>
          </a:r>
          <a:r>
            <a:rPr lang="en-US" altLang="ja-JP" sz="1100" b="1" kern="1200" dirty="0">
              <a:solidFill>
                <a:schemeClr val="accent2"/>
              </a:solidFill>
            </a:rPr>
            <a:t>99.6%</a:t>
          </a:r>
          <a:endParaRPr lang="ja-JP" altLang="en-US" sz="1100" b="1" kern="1200" dirty="0">
            <a:solidFill>
              <a:schemeClr val="accent2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0.78999</cdr:x>
      <cdr:y>0</cdr:y>
    </cdr:from>
    <cdr:to>
      <cdr:x>1</cdr:x>
      <cdr:y>0.17914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27C8F645-EC0F-9A18-6251-85032A359CEA}"/>
            </a:ext>
          </a:extLst>
        </cdr:cNvPr>
        <cdr:cNvSpPr txBox="1"/>
      </cdr:nvSpPr>
      <cdr:spPr>
        <a:xfrm xmlns:a="http://schemas.openxmlformats.org/drawingml/2006/main">
          <a:off x="5119123" y="0"/>
          <a:ext cx="1360877" cy="5804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ja-JP" sz="1100" b="1" kern="1200" dirty="0">
              <a:solidFill>
                <a:schemeClr val="accent2"/>
              </a:solidFill>
            </a:rPr>
            <a:t>2023</a:t>
          </a:r>
          <a:r>
            <a:rPr lang="ja-JP" altLang="en-US" sz="1100" b="1" kern="1200" dirty="0">
              <a:solidFill>
                <a:schemeClr val="accent2"/>
              </a:solidFill>
            </a:rPr>
            <a:t>年比：</a:t>
          </a:r>
          <a:r>
            <a:rPr lang="en-US" altLang="ja-JP" sz="1100" b="1" kern="1200" dirty="0">
              <a:solidFill>
                <a:schemeClr val="accent2"/>
              </a:solidFill>
            </a:rPr>
            <a:t>98.7%</a:t>
          </a:r>
        </a:p>
        <a:p xmlns:a="http://schemas.openxmlformats.org/drawingml/2006/main">
          <a:r>
            <a:rPr lang="en-US" altLang="ja-JP" sz="1100" b="1" kern="1200" dirty="0">
              <a:solidFill>
                <a:schemeClr val="accent2"/>
              </a:solidFill>
            </a:rPr>
            <a:t>2019</a:t>
          </a:r>
          <a:r>
            <a:rPr lang="ja-JP" altLang="en-US" sz="1100" b="1" kern="1200" dirty="0">
              <a:solidFill>
                <a:schemeClr val="accent2"/>
              </a:solidFill>
            </a:rPr>
            <a:t>年比：</a:t>
          </a:r>
          <a:r>
            <a:rPr lang="en-US" altLang="ja-JP" sz="1100" b="1" kern="1200" dirty="0">
              <a:solidFill>
                <a:schemeClr val="accent2"/>
              </a:solidFill>
            </a:rPr>
            <a:t>97.5%</a:t>
          </a:r>
          <a:endParaRPr lang="ja-JP" altLang="en-US" sz="1100" b="1" kern="1200" dirty="0">
            <a:solidFill>
              <a:schemeClr val="accent2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0.77308</cdr:x>
      <cdr:y>0</cdr:y>
    </cdr:from>
    <cdr:to>
      <cdr:x>1</cdr:x>
      <cdr:y>0.15639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01E5D8BE-088C-4991-1A8D-5699062C31A8}"/>
            </a:ext>
          </a:extLst>
        </cdr:cNvPr>
        <cdr:cNvSpPr txBox="1"/>
      </cdr:nvSpPr>
      <cdr:spPr>
        <a:xfrm xmlns:a="http://schemas.openxmlformats.org/drawingml/2006/main">
          <a:off x="5009535" y="0"/>
          <a:ext cx="1470465" cy="4785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100" b="1" kern="1200" dirty="0">
              <a:solidFill>
                <a:schemeClr val="accent2"/>
              </a:solidFill>
            </a:rPr>
            <a:t>2023</a:t>
          </a:r>
          <a:r>
            <a:rPr lang="ja-JP" altLang="en-US" sz="1100" b="1" kern="1200" dirty="0">
              <a:solidFill>
                <a:schemeClr val="accent2"/>
              </a:solidFill>
            </a:rPr>
            <a:t>年比：</a:t>
          </a:r>
          <a:r>
            <a:rPr lang="en-US" altLang="ja-JP" sz="1100" b="1" kern="1200" dirty="0">
              <a:solidFill>
                <a:schemeClr val="accent2"/>
              </a:solidFill>
            </a:rPr>
            <a:t>160.1%</a:t>
          </a:r>
        </a:p>
        <a:p xmlns:a="http://schemas.openxmlformats.org/drawingml/2006/main">
          <a:r>
            <a:rPr lang="en-US" altLang="ja-JP" sz="1100" b="1" kern="1200" dirty="0">
              <a:solidFill>
                <a:schemeClr val="accent2"/>
              </a:solidFill>
            </a:rPr>
            <a:t>2019</a:t>
          </a:r>
          <a:r>
            <a:rPr lang="ja-JP" altLang="en-US" sz="1100" b="1" kern="1200" dirty="0">
              <a:solidFill>
                <a:schemeClr val="accent2"/>
              </a:solidFill>
            </a:rPr>
            <a:t>年比：</a:t>
          </a:r>
          <a:r>
            <a:rPr lang="en-US" altLang="ja-JP" sz="1100" b="1" kern="1200" dirty="0">
              <a:solidFill>
                <a:schemeClr val="accent2"/>
              </a:solidFill>
            </a:rPr>
            <a:t>126%</a:t>
          </a:r>
          <a:endParaRPr lang="ja-JP" altLang="en-US" sz="1100" b="1" kern="1200" dirty="0">
            <a:solidFill>
              <a:schemeClr val="accent2"/>
            </a:solidFill>
          </a:endParaRPr>
        </a:p>
      </cdr:txBody>
    </cdr:sp>
  </cdr:relSizeAnchor>
  <cdr:relSizeAnchor xmlns:cdr="http://schemas.openxmlformats.org/drawingml/2006/chartDrawing">
    <cdr:from>
      <cdr:x>0.66505</cdr:x>
      <cdr:y>0.11898</cdr:y>
    </cdr:from>
    <cdr:to>
      <cdr:x>0.98997</cdr:x>
      <cdr:y>0.30297</cdr:y>
    </cdr:to>
    <cdr:sp macro="" textlink="">
      <cdr:nvSpPr>
        <cdr:cNvPr id="3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C995C844-287B-B461-CD9D-445CFCB2099E}"/>
            </a:ext>
          </a:extLst>
        </cdr:cNvPr>
        <cdr:cNvSpPr txBox="1"/>
      </cdr:nvSpPr>
      <cdr:spPr>
        <a:xfrm xmlns:a="http://schemas.openxmlformats.org/drawingml/2006/main">
          <a:off x="4309534" y="364066"/>
          <a:ext cx="2105482" cy="5630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b="1" kern="1200" dirty="0">
              <a:solidFill>
                <a:schemeClr val="accent2"/>
              </a:solidFill>
            </a:rPr>
            <a:t>【</a:t>
          </a:r>
          <a:r>
            <a:rPr lang="ja-JP" altLang="en-US" b="1" kern="1200" dirty="0">
              <a:solidFill>
                <a:schemeClr val="accent2"/>
              </a:solidFill>
            </a:rPr>
            <a:t>県全体</a:t>
          </a:r>
          <a:r>
            <a:rPr lang="en-US" altLang="ja-JP" sz="1100" b="1" kern="1200" dirty="0">
              <a:solidFill>
                <a:schemeClr val="accent2"/>
              </a:solidFill>
            </a:rPr>
            <a:t>】2023</a:t>
          </a:r>
          <a:r>
            <a:rPr lang="ja-JP" altLang="en-US" sz="1100" b="1" kern="1200" dirty="0">
              <a:solidFill>
                <a:schemeClr val="accent2"/>
              </a:solidFill>
            </a:rPr>
            <a:t>年比：</a:t>
          </a:r>
          <a:r>
            <a:rPr lang="en-US" altLang="ja-JP" sz="1100" b="1" kern="1200" dirty="0">
              <a:solidFill>
                <a:schemeClr val="accent2"/>
              </a:solidFill>
            </a:rPr>
            <a:t>164%</a:t>
          </a:r>
        </a:p>
        <a:p xmlns:a="http://schemas.openxmlformats.org/drawingml/2006/main">
          <a:r>
            <a:rPr lang="ja-JP" altLang="en-US" sz="1100" b="1" kern="1200" dirty="0">
              <a:solidFill>
                <a:schemeClr val="accent2"/>
              </a:solidFill>
            </a:rPr>
            <a:t>　　　　　</a:t>
          </a:r>
          <a:r>
            <a:rPr lang="en-US" altLang="ja-JP" sz="1100" b="1" kern="1200" dirty="0">
              <a:solidFill>
                <a:schemeClr val="accent2"/>
              </a:solidFill>
            </a:rPr>
            <a:t>2019</a:t>
          </a:r>
          <a:r>
            <a:rPr lang="ja-JP" altLang="en-US" sz="1100" b="1" kern="1200" dirty="0">
              <a:solidFill>
                <a:schemeClr val="accent2"/>
              </a:solidFill>
            </a:rPr>
            <a:t>年比：</a:t>
          </a:r>
          <a:r>
            <a:rPr lang="en-US" altLang="ja-JP" sz="1100" b="1" kern="1200" dirty="0">
              <a:solidFill>
                <a:schemeClr val="accent2"/>
              </a:solidFill>
            </a:rPr>
            <a:t>122%</a:t>
          </a:r>
          <a:endParaRPr lang="ja-JP" altLang="en-US" sz="1100" b="1" kern="1200" dirty="0">
            <a:solidFill>
              <a:schemeClr val="accent2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367CF-9B46-4510-ADD6-54B42E8A6169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F817B-4C77-4328-B60C-B64BF82A4F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5036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09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5459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261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7738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746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9515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980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033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8045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6586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506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182232-EEFC-4906-80E1-219CE63315F6}" type="datetimeFigureOut">
              <a:rPr kumimoji="1" lang="ja-JP" altLang="en-US" smtClean="0"/>
              <a:t>2025/5/13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658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545FEB-7823-37C7-588D-6BCD17D529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2024</a:t>
            </a:r>
            <a:r>
              <a:rPr kumimoji="1" lang="ja-JP" altLang="en-US" dirty="0"/>
              <a:t>年 津軽地域</a:t>
            </a:r>
            <a:br>
              <a:rPr kumimoji="1" lang="ja-JP" altLang="en-US" dirty="0"/>
            </a:br>
            <a:r>
              <a:rPr kumimoji="1" lang="ja-JP" altLang="en-US" dirty="0"/>
              <a:t>観光入込客数</a:t>
            </a:r>
            <a:br>
              <a:rPr kumimoji="1" lang="ja-JP" altLang="en-US" dirty="0"/>
            </a:br>
            <a:r>
              <a:rPr kumimoji="1" lang="ja-JP" altLang="en-US" dirty="0"/>
              <a:t>延べ宿泊者数</a:t>
            </a:r>
            <a:br>
              <a:rPr kumimoji="1" lang="ja-JP" altLang="en-US" dirty="0"/>
            </a:br>
            <a:r>
              <a:rPr kumimoji="1" lang="ja-JP" altLang="en-US" dirty="0"/>
              <a:t>レポート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CE73A18-0C22-DFA1-4E34-E4E48B8DBD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494" y="7675208"/>
            <a:ext cx="1969012" cy="1219202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9D88E0F-9AC5-1D8C-30B9-A9A0937A5418}"/>
              </a:ext>
            </a:extLst>
          </p:cNvPr>
          <p:cNvSpPr txBox="1"/>
          <p:nvPr/>
        </p:nvSpPr>
        <p:spPr>
          <a:xfrm>
            <a:off x="4889755" y="435429"/>
            <a:ext cx="1513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【</a:t>
            </a:r>
            <a:r>
              <a:rPr kumimoji="1" lang="ja-JP" altLang="en-US" sz="1400" dirty="0"/>
              <a:t>報告第４号</a:t>
            </a:r>
            <a:r>
              <a:rPr kumimoji="1" lang="en-US" altLang="ja-JP" sz="1400" dirty="0"/>
              <a:t>】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763272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EE1D7B-2A9D-6EAA-965F-7D5348275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1400" b="1" dirty="0"/>
              <a:t>津軽地域　</a:t>
            </a:r>
            <a:r>
              <a:rPr kumimoji="1" lang="en-US" altLang="ja-JP" sz="1400" b="1" dirty="0"/>
              <a:t>2024</a:t>
            </a:r>
            <a:r>
              <a:rPr kumimoji="1" lang="ja-JP" altLang="en-US" sz="1400" b="1" dirty="0"/>
              <a:t>年観光入込客数（観光施設からの実数ヒアリング）</a:t>
            </a:r>
          </a:p>
        </p:txBody>
      </p:sp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387BD473-93A5-42AB-9780-3403F24AE7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2702765"/>
              </p:ext>
            </p:extLst>
          </p:nvPr>
        </p:nvGraphicFramePr>
        <p:xfrm>
          <a:off x="188999" y="888548"/>
          <a:ext cx="648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図 11">
            <a:extLst>
              <a:ext uri="{FF2B5EF4-FFF2-40B4-BE49-F238E27FC236}">
                <a16:creationId xmlns:a16="http://schemas.microsoft.com/office/drawing/2014/main" id="{9BA4F42A-5F3F-2818-9696-D03F47EAD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9" y="4953000"/>
            <a:ext cx="6480000" cy="329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2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ADBC5-3331-0010-D7E9-B5974B05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6C62E7-9487-128F-7C93-577DA4E7E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1400" b="1" dirty="0"/>
              <a:t>津軽地域　</a:t>
            </a:r>
            <a:r>
              <a:rPr kumimoji="1" lang="en-US" altLang="ja-JP" sz="1400" b="1" dirty="0"/>
              <a:t>2024</a:t>
            </a:r>
            <a:r>
              <a:rPr kumimoji="1" lang="ja-JP" altLang="en-US" sz="1400" b="1" dirty="0"/>
              <a:t>年観光入込客数（観光施設からの実数ヒアリング）</a:t>
            </a: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8139F2A6-245A-E09B-6BCC-9AE1EC142761}"/>
              </a:ext>
            </a:extLst>
          </p:cNvPr>
          <p:cNvSpPr txBox="1">
            <a:spLocks/>
          </p:cNvSpPr>
          <p:nvPr/>
        </p:nvSpPr>
        <p:spPr>
          <a:xfrm>
            <a:off x="471485" y="886576"/>
            <a:ext cx="5915025" cy="438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2024</a:t>
            </a:r>
            <a:r>
              <a:rPr lang="zh-TW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年　市町村別月別観光入込客数集計</a:t>
            </a:r>
            <a:endParaRPr lang="ja-JP" altLang="en-US" sz="14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472D883-3303-E1D3-30C5-F64F8FDD9CCE}"/>
              </a:ext>
            </a:extLst>
          </p:cNvPr>
          <p:cNvSpPr txBox="1"/>
          <p:nvPr/>
        </p:nvSpPr>
        <p:spPr>
          <a:xfrm>
            <a:off x="5280371" y="1282044"/>
            <a:ext cx="13886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/>
              <a:t>※</a:t>
            </a:r>
            <a:r>
              <a:rPr kumimoji="1" lang="ja-JP" altLang="en-US" sz="900" dirty="0"/>
              <a:t>（）内は前年同月比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84FBD86C-2E86-D75B-1934-82A5F34B6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97" y="1512876"/>
            <a:ext cx="6480000" cy="42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419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25AE4-C992-3080-C3BD-215614726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51456C-CB10-4362-A135-3CEDB57A7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1400" b="1" dirty="0"/>
              <a:t>津軽地域　</a:t>
            </a:r>
            <a:r>
              <a:rPr kumimoji="1" lang="en-US" altLang="ja-JP" sz="1400" b="1" dirty="0"/>
              <a:t>2024</a:t>
            </a:r>
            <a:r>
              <a:rPr kumimoji="1" lang="ja-JP" altLang="en-US" sz="1400" b="1" dirty="0"/>
              <a:t>年延べ宿泊者数（宿泊施設からの実数ヒアリング）</a:t>
            </a:r>
          </a:p>
        </p:txBody>
      </p:sp>
      <p:graphicFrame>
        <p:nvGraphicFramePr>
          <p:cNvPr id="12" name="グラフ 11">
            <a:extLst>
              <a:ext uri="{FF2B5EF4-FFF2-40B4-BE49-F238E27FC236}">
                <a16:creationId xmlns:a16="http://schemas.microsoft.com/office/drawing/2014/main" id="{85E1557B-EECE-446E-927B-E90F67F99C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5475337"/>
              </p:ext>
            </p:extLst>
          </p:nvPr>
        </p:nvGraphicFramePr>
        <p:xfrm>
          <a:off x="188998" y="663879"/>
          <a:ext cx="6480000" cy="30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グラフ 15">
            <a:extLst>
              <a:ext uri="{FF2B5EF4-FFF2-40B4-BE49-F238E27FC236}">
                <a16:creationId xmlns:a16="http://schemas.microsoft.com/office/drawing/2014/main" id="{A01FF391-AFA0-48E6-8DDE-0F09B5CA55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0015964"/>
              </p:ext>
            </p:extLst>
          </p:nvPr>
        </p:nvGraphicFramePr>
        <p:xfrm>
          <a:off x="188998" y="3723879"/>
          <a:ext cx="6480000" cy="30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グラフ 16">
            <a:extLst>
              <a:ext uri="{FF2B5EF4-FFF2-40B4-BE49-F238E27FC236}">
                <a16:creationId xmlns:a16="http://schemas.microsoft.com/office/drawing/2014/main" id="{5D7ED75C-4689-4FE3-8B1E-A1194CB45A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0461763"/>
              </p:ext>
            </p:extLst>
          </p:nvPr>
        </p:nvGraphicFramePr>
        <p:xfrm>
          <a:off x="188998" y="6783879"/>
          <a:ext cx="6480000" cy="30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52718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909E0-57DB-9AA2-0A27-B9EBDECAC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6F2F58-D84F-6A58-2C50-B10083610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1400" b="1" dirty="0"/>
              <a:t>津軽地域　</a:t>
            </a:r>
            <a:r>
              <a:rPr kumimoji="1" lang="en-US" altLang="ja-JP" sz="1400" b="1" dirty="0"/>
              <a:t>2024</a:t>
            </a:r>
            <a:r>
              <a:rPr kumimoji="1" lang="ja-JP" altLang="en-US" sz="1400" b="1" dirty="0"/>
              <a:t>年延べ宿泊者数（宿泊施設からの実数ヒアリング）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A4D4684-9C6B-30A3-90E2-0C557F099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98" y="718490"/>
            <a:ext cx="6480000" cy="306474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6075C18-8505-2204-0BD0-8D2A36551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8" y="3785466"/>
            <a:ext cx="6480000" cy="3060267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8B63509F-FF7D-DB73-32D1-0766F4D84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998" y="6845733"/>
            <a:ext cx="6480000" cy="306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654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E93F4-814C-F969-E63D-989835B52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E9F543-C608-2678-B9B7-C47504B37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1400" b="1" dirty="0"/>
              <a:t>津軽地域　</a:t>
            </a:r>
            <a:r>
              <a:rPr kumimoji="1" lang="en-US" altLang="ja-JP" sz="1400" b="1" dirty="0"/>
              <a:t>2024</a:t>
            </a:r>
            <a:r>
              <a:rPr kumimoji="1" lang="ja-JP" altLang="en-US" sz="1400" b="1" dirty="0"/>
              <a:t>年延べ宿泊者数（宿泊施設からの実数ヒアリング）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AADC8BF-40F9-6B72-F042-9DA653716321}"/>
              </a:ext>
            </a:extLst>
          </p:cNvPr>
          <p:cNvSpPr txBox="1"/>
          <p:nvPr/>
        </p:nvSpPr>
        <p:spPr>
          <a:xfrm>
            <a:off x="4735318" y="834474"/>
            <a:ext cx="13886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/>
              <a:t>※</a:t>
            </a:r>
            <a:r>
              <a:rPr kumimoji="1" lang="ja-JP" altLang="en-US" sz="900"/>
              <a:t>（）内は前年同月比</a:t>
            </a:r>
            <a:endParaRPr kumimoji="1" lang="ja-JP" altLang="en-US" sz="900" dirty="0"/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79192629-90CA-4B5C-5D60-5EA278216232}"/>
              </a:ext>
            </a:extLst>
          </p:cNvPr>
          <p:cNvSpPr txBox="1">
            <a:spLocks/>
          </p:cNvSpPr>
          <p:nvPr/>
        </p:nvSpPr>
        <p:spPr>
          <a:xfrm>
            <a:off x="471486" y="561584"/>
            <a:ext cx="5915025" cy="438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2024</a:t>
            </a:r>
            <a:r>
              <a:rPr lang="zh-TW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年　市町村別月別</a:t>
            </a:r>
            <a:r>
              <a:rPr lang="ja-JP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延べ宿泊者</a:t>
            </a:r>
            <a:r>
              <a:rPr lang="zh-TW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数集計</a:t>
            </a:r>
            <a:endParaRPr lang="ja-JP" altLang="en-US" sz="14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22162FE-2C0C-3E16-D15A-27A24336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056" y="1065306"/>
            <a:ext cx="5388866" cy="869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58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A827A-FF47-0DCA-F01B-8B1F211DC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CD197A-2D29-E15C-E141-ABF33F5FE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1400" b="1" dirty="0"/>
              <a:t>津軽地域　</a:t>
            </a:r>
            <a:r>
              <a:rPr kumimoji="1" lang="en-US" altLang="ja-JP" sz="1400" b="1" dirty="0"/>
              <a:t>2024</a:t>
            </a:r>
            <a:r>
              <a:rPr kumimoji="1" lang="ja-JP" altLang="en-US" sz="1400" b="1" dirty="0"/>
              <a:t>年国別月別外国人旅行者延べ宿泊者数内訳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672032-C541-26D1-5081-DF60D5211870}"/>
              </a:ext>
            </a:extLst>
          </p:cNvPr>
          <p:cNvSpPr txBox="1"/>
          <p:nvPr/>
        </p:nvSpPr>
        <p:spPr>
          <a:xfrm>
            <a:off x="4221271" y="588723"/>
            <a:ext cx="24009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/>
              <a:t>※</a:t>
            </a:r>
            <a:r>
              <a:rPr kumimoji="1" lang="ja-JP" altLang="en-US" sz="900" dirty="0"/>
              <a:t>（）内は月毎総宿泊者数に占める割合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1F24262-1766-680B-573C-5DD4536B0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27" y="819556"/>
            <a:ext cx="6398147" cy="893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766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シック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  <a:fontScheme name="游ゴシック">
    <a:majorFont>
      <a:latin typeface="游ゴシック Light"/>
      <a:ea typeface="游ゴシック Light"/>
      <a:cs typeface=""/>
    </a:majorFont>
    <a:minorFont>
      <a:latin typeface="游ゴシック"/>
      <a:ea typeface="游ゴシック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シック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  <a:fontScheme name="游ゴシック">
    <a:majorFont>
      <a:latin typeface="游ゴシック Light"/>
      <a:ea typeface="游ゴシック Light"/>
      <a:cs typeface=""/>
    </a:majorFont>
    <a:minorFont>
      <a:latin typeface="游ゴシック"/>
      <a:ea typeface="游ゴシック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シック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  <a:fontScheme name="游ゴシック">
    <a:majorFont>
      <a:latin typeface="游ゴシック Light"/>
      <a:ea typeface="游ゴシック Light"/>
      <a:cs typeface=""/>
    </a:majorFont>
    <a:minorFont>
      <a:latin typeface="游ゴシック"/>
      <a:ea typeface="游ゴシック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シック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  <a:fontScheme name="游ゴシック">
    <a:majorFont>
      <a:latin typeface="游ゴシック Light"/>
      <a:ea typeface="游ゴシック Light"/>
      <a:cs typeface=""/>
    </a:majorFont>
    <a:minorFont>
      <a:latin typeface="游ゴシック"/>
      <a:ea typeface="游ゴシック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269</TotalTime>
  <Words>235</Words>
  <Application>Microsoft Office PowerPoint</Application>
  <PresentationFormat>A4 210 x 297 mm</PresentationFormat>
  <Paragraphs>32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游ゴシック</vt:lpstr>
      <vt:lpstr>Aptos</vt:lpstr>
      <vt:lpstr>Aptos Display</vt:lpstr>
      <vt:lpstr>Arial</vt:lpstr>
      <vt:lpstr>Office テーマ</vt:lpstr>
      <vt:lpstr>2024年 津軽地域 観光入込客数 延べ宿泊者数 レポート</vt:lpstr>
      <vt:lpstr>津軽地域　2024年観光入込客数（観光施設からの実数ヒアリング）</vt:lpstr>
      <vt:lpstr>津軽地域　2024年観光入込客数（観光施設からの実数ヒアリング）</vt:lpstr>
      <vt:lpstr>津軽地域　2024年延べ宿泊者数（宿泊施設からの実数ヒアリング）</vt:lpstr>
      <vt:lpstr>津軽地域　2024年延べ宿泊者数（宿泊施設からの実数ヒアリング）</vt:lpstr>
      <vt:lpstr>津軽地域　2024年延べ宿泊者数（宿泊施設からの実数ヒアリング）</vt:lpstr>
      <vt:lpstr>津軽地域　2024年国別月別外国人旅行者延べ宿泊者数内訳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経理担当 Clan PEONY 津軽</dc:creator>
  <cp:lastModifiedBy>経理 ClanPEONY津軽</cp:lastModifiedBy>
  <cp:revision>6</cp:revision>
  <cp:lastPrinted>2025-05-12T00:59:56Z</cp:lastPrinted>
  <dcterms:created xsi:type="dcterms:W3CDTF">2025-04-09T06:46:48Z</dcterms:created>
  <dcterms:modified xsi:type="dcterms:W3CDTF">2025-05-13T02:22:45Z</dcterms:modified>
</cp:coreProperties>
</file>