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9" r:id="rId2"/>
    <p:sldId id="307" r:id="rId3"/>
    <p:sldId id="308" r:id="rId4"/>
    <p:sldId id="312" r:id="rId5"/>
    <p:sldId id="297" r:id="rId6"/>
    <p:sldId id="311" r:id="rId7"/>
    <p:sldId id="310" r:id="rId8"/>
    <p:sldId id="316" r:id="rId9"/>
    <p:sldId id="314" r:id="rId10"/>
    <p:sldId id="309" r:id="rId11"/>
    <p:sldId id="315" r:id="rId12"/>
    <p:sldId id="313" r:id="rId13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42" userDrawn="1">
          <p15:clr>
            <a:srgbClr val="A4A3A4"/>
          </p15:clr>
        </p15:guide>
        <p15:guide id="4" orient="horz" pos="346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4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79646"/>
    <a:srgbClr val="FF0000"/>
    <a:srgbClr val="C745AE"/>
    <a:srgbClr val="F82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41" autoAdjust="0"/>
    <p:restoredTop sz="94660" autoAdjust="0"/>
  </p:normalViewPr>
  <p:slideViewPr>
    <p:cSldViewPr>
      <p:cViewPr varScale="1">
        <p:scale>
          <a:sx n="108" d="100"/>
          <a:sy n="108" d="100"/>
        </p:scale>
        <p:origin x="78" y="108"/>
      </p:cViewPr>
      <p:guideLst>
        <p:guide orient="horz" pos="2160"/>
        <p:guide pos="3840"/>
        <p:guide pos="7242"/>
        <p:guide orient="horz" pos="346"/>
        <p:guide orient="horz" pos="3974"/>
        <p:guide pos="4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B7A9B104-4D0C-B227-151D-8F3AABF674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A8E6903-4D0E-0FC6-1A64-0EECE426D5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E780B-64C8-4A54-BC4A-AE308932F76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6E7410F-E6C0-6114-03B8-5BC49F0E2F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B43DBB7-ECB2-D311-BA5A-CD0044F725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56832-5A30-408D-8093-CC913E39D3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8398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073ED22E-FE46-4361-BF1E-51586BE899B7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288" y="4777245"/>
            <a:ext cx="5439101" cy="3908363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CC3186FF-94AA-474A-BB1E-EADC8830C5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50582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スライド - シンプ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69900" y="2936256"/>
            <a:ext cx="11252200" cy="985488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700">
                <a:latin typeface="Spica Neue P Bold" panose="02000803000000000000" pitchFamily="2" charset="-128"/>
                <a:ea typeface="Spica Neue P Bold" panose="02000803000000000000" pitchFamily="2" charset="-128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プレゼンテーションタイトル</a:t>
            </a:r>
          </a:p>
        </p:txBody>
      </p:sp>
      <p:sp>
        <p:nvSpPr>
          <p:cNvPr id="3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752600" y="5284015"/>
            <a:ext cx="8686800" cy="1350112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35319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BCD20C-ECF0-21CD-CBF4-81B2F6D8A025}"/>
              </a:ext>
            </a:extLst>
          </p:cNvPr>
          <p:cNvSpPr txBox="1">
            <a:spLocks/>
          </p:cNvSpPr>
          <p:nvPr/>
        </p:nvSpPr>
        <p:spPr>
          <a:xfrm>
            <a:off x="3097788" y="2274389"/>
            <a:ext cx="10208275" cy="115461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801934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800" b="1" i="0" kern="120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Yu Gothic" panose="020B0400000000000000" pitchFamily="34" charset="-128"/>
              </a:defRPr>
            </a:lvl1pPr>
          </a:lstStyle>
          <a:p>
            <a:pPr marL="0" marR="0" lvl="0" indent="0" algn="ctr" defTabSz="801934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rPr>
              <a:t>青森県・函館観光キャンペーン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marR="0" lvl="0" indent="0" algn="ctr" defTabSz="801934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rPr>
              <a:t>について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5B250C3D-ECBC-912E-15E4-6D1242166073}"/>
              </a:ext>
            </a:extLst>
          </p:cNvPr>
          <p:cNvSpPr txBox="1">
            <a:spLocks/>
          </p:cNvSpPr>
          <p:nvPr/>
        </p:nvSpPr>
        <p:spPr>
          <a:xfrm>
            <a:off x="9408368" y="701624"/>
            <a:ext cx="2081783" cy="38517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801934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800" b="1" i="0" kern="120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Yu Gothic" panose="020B0400000000000000" pitchFamily="34" charset="-128"/>
              </a:defRPr>
            </a:lvl1pPr>
          </a:lstStyle>
          <a:p>
            <a:pPr marL="0" marR="0" lvl="0" indent="0" algn="dist" defTabSz="801934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800" dirty="0">
                <a:solidFill>
                  <a:srgbClr val="0070C0"/>
                </a:solidFill>
              </a:rPr>
              <a:t>【</a:t>
            </a:r>
            <a:r>
              <a:rPr lang="ja-JP" altLang="en-US" sz="1800" dirty="0">
                <a:solidFill>
                  <a:srgbClr val="0070C0"/>
                </a:solidFill>
              </a:rPr>
              <a:t>報告第２号</a:t>
            </a:r>
            <a:r>
              <a:rPr lang="en-US" altLang="ja-JP" sz="1800" dirty="0">
                <a:solidFill>
                  <a:srgbClr val="0070C0"/>
                </a:solidFill>
              </a:rPr>
              <a:t>】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4CF4BFE8-215B-4674-57DB-41135ECC467D}"/>
              </a:ext>
            </a:extLst>
          </p:cNvPr>
          <p:cNvCxnSpPr/>
          <p:nvPr/>
        </p:nvCxnSpPr>
        <p:spPr>
          <a:xfrm>
            <a:off x="3983087" y="6232743"/>
            <a:ext cx="8208912" cy="844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コンテンツ プレースホルダー 3">
            <a:extLst>
              <a:ext uri="{FF2B5EF4-FFF2-40B4-BE49-F238E27FC236}">
                <a16:creationId xmlns:a16="http://schemas.microsoft.com/office/drawing/2014/main" id="{B438E423-8513-A53E-26DA-E09BFA8443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9505" y="4725144"/>
            <a:ext cx="1512168" cy="1082128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DB73F60-6FAE-2144-F293-7A939662D7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250" r="11284"/>
          <a:stretch>
            <a:fillRect/>
          </a:stretch>
        </p:blipFill>
        <p:spPr>
          <a:xfrm>
            <a:off x="701849" y="0"/>
            <a:ext cx="42591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84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９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リゾートしらかみスペシャルランチボックスツアー</a:t>
                </a: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927457"/>
              </p:ext>
            </p:extLst>
          </p:nvPr>
        </p:nvGraphicFramePr>
        <p:xfrm>
          <a:off x="695401" y="1556794"/>
          <a:ext cx="10801199" cy="474183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54481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713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五能線沿線の食材を詰め込んだ（株）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CONVEY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監修スペシャルランチボックスをリゾートしらかみで提供。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6135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月４日（土）、３月２１日（土）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1248320"/>
                  </a:ext>
                </a:extLst>
              </a:tr>
              <a:tr h="6135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８，８００円／人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6135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6135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3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東日本旅客鉄道（株）秋田支社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8713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６名（１２月４日）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２１名（３月２１日）　計２７名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267F4BF-6EB7-4FAC-BA3D-71397FDE3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73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en-US" altLang="ja-JP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10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弘前ねぷたお囃子ライブ </a:t>
                </a:r>
                <a:r>
                  <a:rPr lang="en-US" altLang="ja-JP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NEPUTA </a:t>
                </a:r>
                <a:r>
                  <a:rPr lang="en-US" altLang="ja-JP" sz="2400" b="1" dirty="0" err="1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sa</a:t>
                </a:r>
                <a:r>
                  <a:rPr lang="en-US" altLang="ja-JP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 KADARE</a:t>
                </a:r>
                <a:endParaRPr lang="ja-JP" altLang="en-US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25522"/>
              </p:ext>
            </p:extLst>
          </p:nvPr>
        </p:nvGraphicFramePr>
        <p:xfrm>
          <a:off x="695401" y="1556795"/>
          <a:ext cx="10801199" cy="475192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5881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119290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津軽ひろさき屋台村かだれ横丁で「弘前ねぷたまつり」のお囃子を聞きながら、青森県ならではの郷土料理を楽しむプラン。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8258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１月２０日（火）～２３日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金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)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、２７日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火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)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～３０日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金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)</a:t>
                      </a:r>
                    </a:p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１月２２日（木）は大雪の影響により中止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7242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7242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弘前芸術鑑賞会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8258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計５７名（１日平均８．１名）　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計２７３，０００円の売上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313E29F-FD15-36F7-1402-EB9AFA9A4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5005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695401" y="404664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en-US" altLang="ja-JP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11</a:t>
                </a:r>
                <a:endParaRPr lang="ja-JP" altLang="en-US" sz="2864" dirty="0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ストーブ列車と日本酒の冬物語</a:t>
                </a: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436557"/>
              </p:ext>
            </p:extLst>
          </p:nvPr>
        </p:nvGraphicFramePr>
        <p:xfrm>
          <a:off x="695401" y="1313445"/>
          <a:ext cx="10801199" cy="506049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4730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051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津軽五所川原駅と津軽中里駅間を往復する車中の中、地元竹浪酒造の熱燗と郷土料理を食べるプラン。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6557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１２月２０日（土）、１月２４日（土）、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２月１４日（土）、３月１４日（土）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636316"/>
                  </a:ext>
                </a:extLst>
              </a:tr>
              <a:tr h="6557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１５，０００円（税込）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（＊第２回～第４回は１１，０００円（税込））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6557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6557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津軽鉄道（株）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80515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２７名（１２月２０日）　１６名（１月２４日）</a:t>
                      </a:r>
                      <a:endParaRPr kumimoji="1" lang="en-US" altLang="ja-JP" sz="2400" dirty="0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１１名（２月１４日）　２５名（３月１４日）　計７９名</a:t>
                      </a:r>
                      <a:endParaRPr kumimoji="1" lang="en-US" altLang="ja-JP" sz="2400" dirty="0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15FEB3E-9073-A2A9-090A-3A6E29259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444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660" y="332656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１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spcAft>
                    <a:spcPts val="477"/>
                  </a:spcAft>
                  <a:defRPr/>
                </a:pPr>
                <a:r>
                  <a:rPr kumimoji="0" lang="ja-JP" altLang="en-US" sz="2400" b="1" kern="0" dirty="0">
                    <a:solidFill>
                      <a:srgbClr val="0070C0"/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</a:rPr>
                  <a:t>キャンペーン概要</a:t>
                </a:r>
                <a:endParaRPr kumimoji="0" lang="en-US" altLang="ja-JP" sz="2400" b="1" kern="0" dirty="0">
                  <a:solidFill>
                    <a:srgbClr val="0070C0"/>
                  </a:solidFill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930085"/>
              </p:ext>
            </p:extLst>
          </p:nvPr>
        </p:nvGraphicFramePr>
        <p:xfrm>
          <a:off x="704660" y="1269151"/>
          <a:ext cx="10801199" cy="514096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5688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ひと旅 ふた旅、めぐる旅。青森県・函館観光キャンペーン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82240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青森県／北海道渡島総合振興局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-3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東日本旅客鉄道（株）盛岡支社・秋田支社／北海道旅客鉄道（株）</a:t>
                      </a:r>
                      <a:endParaRPr kumimoji="1" lang="en-US" altLang="ja-JP" sz="2400" spc="-3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期間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２０２５年１２月１日（月）～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２０２６年３月３１日（火）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255886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当法人の取組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１）ツガルツナガル周遊観光バスツアー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２）ツガルツナガル湯らり津軽周遊パス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３）ツガルツナガルコンセプトルーム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４）弘南鉄道ラッセル車貸切体験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５）リゾートしらかみスペシャルランチボックスツアー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６）弘前ねぷたお囃子ライブ 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NEPUTA </a:t>
                      </a:r>
                      <a:r>
                        <a:rPr kumimoji="1" lang="en-US" altLang="ja-JP" sz="2400" dirty="0" err="1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sa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 KADARE</a:t>
                      </a: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７）ストーブ列車と日本酒の冬物語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67A37DC-A8D9-B82A-7929-8E85EA992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480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２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spcAft>
                    <a:spcPts val="477"/>
                  </a:spcAft>
                  <a:defRPr/>
                </a:pPr>
                <a:r>
                  <a:rPr kumimoji="0" lang="ja-JP" altLang="en-US" sz="2400" b="1" kern="0" dirty="0">
                    <a:solidFill>
                      <a:srgbClr val="0070C0"/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</a:rPr>
                  <a:t>ツガルツナガル周遊観光バスツアー</a:t>
                </a:r>
                <a:endParaRPr kumimoji="0" lang="en-US" altLang="ja-JP" sz="2400" b="1" kern="0" dirty="0">
                  <a:solidFill>
                    <a:srgbClr val="0070C0"/>
                  </a:solidFill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880283"/>
              </p:ext>
            </p:extLst>
          </p:nvPr>
        </p:nvGraphicFramePr>
        <p:xfrm>
          <a:off x="695401" y="1556794"/>
          <a:ext cx="10801199" cy="491592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5255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1459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髙山稲荷神社や津軽鉄道ストーブ列車乗車を楽しめる冬季の西北津軽エリア観光周遊バスツアー。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８，５００円（税込）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36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１月２１日（水）～１月２４日（土）、</a:t>
                      </a:r>
                      <a:endParaRPr kumimoji="1" lang="en-US" altLang="ja-JP" sz="2400" spc="-36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-36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１月２８日（水）～１月３１日（土）</a:t>
                      </a:r>
                      <a:endParaRPr kumimoji="1" lang="en-US" altLang="ja-JP" sz="2400" spc="-36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弘南バス（株）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487285"/>
                  </a:ext>
                </a:extLst>
              </a:tr>
              <a:tr h="79448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計１１８名（１日平均１４．７名）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※JR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運休によるキャンセル数５２名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3F2B913-23E6-DB2F-5EEB-6781D4207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7126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３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ツガルツナガル湯らり津軽周遊パス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052095"/>
              </p:ext>
            </p:extLst>
          </p:nvPr>
        </p:nvGraphicFramePr>
        <p:xfrm>
          <a:off x="695400" y="1484784"/>
          <a:ext cx="10801199" cy="493624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5255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1459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津軽エリアの観光施設と日帰り温泉計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32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か所をお得に巡ることができるデジタル周遊パスを販売。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２日間パス２，０００円（税込）／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３日間パス２，５００円（税込）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参画施設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３１</a:t>
                      </a:r>
                      <a:r>
                        <a:rPr kumimoji="1" lang="zh-TW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施設（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１３</a:t>
                      </a:r>
                      <a:r>
                        <a:rPr kumimoji="1" lang="zh-TW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温泉施設／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１９</a:t>
                      </a:r>
                      <a:r>
                        <a:rPr kumimoji="1" lang="zh-TW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観光施設）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268773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１１月１日（土）～２月２８日（土）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79448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１５４枚（２日間パス１３１枚、３日間パス２３枚）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うちプロモーション購入５０枚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8BCB987-DA41-A853-5A4E-EE1B0F2F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165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４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着券ランキング（上位</a:t>
                </a:r>
                <a:r>
                  <a:rPr lang="en-US" altLang="ja-JP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20</a:t>
                </a: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位）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884BEFD0-ADE3-30DF-F211-2B23E9ACA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990779"/>
              </p:ext>
            </p:extLst>
          </p:nvPr>
        </p:nvGraphicFramePr>
        <p:xfrm>
          <a:off x="695401" y="1568152"/>
          <a:ext cx="10791940" cy="474877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64095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95298965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56192273"/>
                    </a:ext>
                  </a:extLst>
                </a:gridCol>
                <a:gridCol w="1502909">
                  <a:extLst>
                    <a:ext uri="{9D8B030D-6E8A-4147-A177-3AD203B41FA5}">
                      <a16:colId xmlns:a16="http://schemas.microsoft.com/office/drawing/2014/main" val="1147847324"/>
                    </a:ext>
                  </a:extLst>
                </a:gridCol>
              </a:tblGrid>
              <a:tr h="43891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順位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着券回数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順位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着券回数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ふじさき食彩テラス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５０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旧第五十九銀行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２７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福家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４７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ハッピィ百沢温泉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２７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津軽こけし館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４５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さるか荘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２５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津軽藩ねぷた村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４４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エルムの湯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２１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007647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斜陽館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４１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15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0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ｸﾞﾘｰﾝﾊﾟｰｸもりのいずみ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178322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鰐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come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３８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15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花禅の庄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377083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７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不老ふ死温泉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３５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17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津軽烏城焼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851224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８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水軍の宿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３４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18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深浦観光ホテル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１７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8249016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９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青柳館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３２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19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ブナの里白神館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１６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2094082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太宰治疎開の家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２８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spc="-24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稲垣温泉ホテル花月亭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１５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6641350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F438661-FF3B-1E8E-2948-AE0DB1338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2708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en-US" altLang="ja-JP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5</a:t>
                </a:r>
                <a:endParaRPr lang="ja-JP" altLang="en-US" sz="2864" dirty="0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ツガルツナガルコンセプトルーム①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172423"/>
              </p:ext>
            </p:extLst>
          </p:nvPr>
        </p:nvGraphicFramePr>
        <p:xfrm>
          <a:off x="695401" y="1556797"/>
          <a:ext cx="10801199" cy="474183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3600889420"/>
                    </a:ext>
                  </a:extLst>
                </a:gridCol>
              </a:tblGrid>
              <a:tr h="5032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9057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ja-JP" sz="2400" kern="1200" dirty="0">
                          <a:solidFill>
                            <a:schemeClr val="dk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津軽ならではのコンテンツを活用した客室「ツガルツナガルコンセプトルーム」</a:t>
                      </a:r>
                      <a:r>
                        <a:rPr kumimoji="1" lang="ja-JP" altLang="en-US" sz="2400" kern="1200" dirty="0">
                          <a:solidFill>
                            <a:schemeClr val="dk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を企画・販売。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5032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弘南鉄道コンセプトルーム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立佞武多コンセプトルーム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5032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GOOD OLD HOTEL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パークイン五所川原エルムシティ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216543"/>
                  </a:ext>
                </a:extLst>
              </a:tr>
              <a:tr h="5032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販売開始日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令和６年１２月１４日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令和７年４月４日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737799"/>
                  </a:ext>
                </a:extLst>
              </a:tr>
              <a:tr h="182322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写真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zh-TW" altLang="en-US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zh-TW" altLang="en-US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268773"/>
                  </a:ext>
                </a:extLst>
              </a:tr>
            </a:tbl>
          </a:graphicData>
        </a:graphic>
      </p:graphicFrame>
      <p:pic>
        <p:nvPicPr>
          <p:cNvPr id="3" name="図 2">
            <a:extLst>
              <a:ext uri="{FF2B5EF4-FFF2-40B4-BE49-F238E27FC236}">
                <a16:creationId xmlns:a16="http://schemas.microsoft.com/office/drawing/2014/main" id="{F6445B94-2E2C-A775-D26F-1AB10F925A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55"/>
          <a:stretch>
            <a:fillRect/>
          </a:stretch>
        </p:blipFill>
        <p:spPr>
          <a:xfrm>
            <a:off x="3215680" y="4490859"/>
            <a:ext cx="4084280" cy="178951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91541CF-6869-5869-2AA2-B2F6D58863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90398" y="4490859"/>
            <a:ext cx="4074306" cy="1789514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4B60E88-3391-25DC-9CBD-C2F0066C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419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６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ツガルツナガルコンセプトルーム②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983797"/>
              </p:ext>
            </p:extLst>
          </p:nvPr>
        </p:nvGraphicFramePr>
        <p:xfrm>
          <a:off x="695401" y="1556796"/>
          <a:ext cx="10801199" cy="47418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3600889420"/>
                    </a:ext>
                  </a:extLst>
                </a:gridCol>
              </a:tblGrid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9077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ja-JP" sz="2400" kern="1200" dirty="0">
                          <a:solidFill>
                            <a:schemeClr val="dk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津軽ならではのコンテンツを活用した客室「ツガルツナガルコンセプトルーム」</a:t>
                      </a:r>
                      <a:r>
                        <a:rPr kumimoji="1" lang="ja-JP" altLang="en-US" sz="2400" kern="1200" dirty="0">
                          <a:solidFill>
                            <a:schemeClr val="dk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を企画・販売。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しゃこちゃんコンセプトルーム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太宰治コンセプトルーム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柏ロマン荘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ヤマニ仙遊館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216543"/>
                  </a:ext>
                </a:extLst>
              </a:tr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販売開始日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令和７年１２月１日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令和７年１２月１日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884940"/>
                  </a:ext>
                </a:extLst>
              </a:tr>
              <a:tr h="181702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写真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zh-TW" altLang="en-US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zh-TW" altLang="en-US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268773"/>
                  </a:ext>
                </a:extLst>
              </a:tr>
            </a:tbl>
          </a:graphicData>
        </a:graphic>
      </p:graphicFrame>
      <p:pic>
        <p:nvPicPr>
          <p:cNvPr id="14" name="図 13">
            <a:extLst>
              <a:ext uri="{FF2B5EF4-FFF2-40B4-BE49-F238E27FC236}">
                <a16:creationId xmlns:a16="http://schemas.microsoft.com/office/drawing/2014/main" id="{82CE0BFF-9169-2672-81B0-DDB67EBD46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2613" y="4507741"/>
            <a:ext cx="4092543" cy="1766059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9FB2E75-61F5-6CCB-7503-2CE382F10E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92144" y="4494879"/>
            <a:ext cx="4079447" cy="1753521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1D8C0FD-73E4-622F-5966-77D240C9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3673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DC2C3-05AB-6E91-513F-9B221C704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6FD809B3-F6D3-12E9-03DA-31E8EED75BC5}"/>
              </a:ext>
            </a:extLst>
          </p:cNvPr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94BD05A1-29A5-87BD-F15B-9A8AF2EF9C2C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2781F46D-BA90-58D2-7BA9-F37FE0FE6292}"/>
                </a:ext>
              </a:extLst>
            </p:cNvPr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74D1FC94-899A-529F-90F1-2D7FB804298D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７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755253E7-0CBD-AE91-9891-E1E4005D7E6C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C705601A-137A-D2F7-D18B-57345B0776CA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ツガルツナガルコンセプトルーム③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17BF2E1B-CDDD-F574-E1B4-C3AB127CE7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400698"/>
              </p:ext>
            </p:extLst>
          </p:nvPr>
        </p:nvGraphicFramePr>
        <p:xfrm>
          <a:off x="695401" y="1556796"/>
          <a:ext cx="10801199" cy="252027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3600889420"/>
                    </a:ext>
                  </a:extLst>
                </a:gridCol>
              </a:tblGrid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43182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弘南鉄道コンセプトルーム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立佞武多コンセプトルーム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GOOD OLD HOTEL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パークイン五所川原エルムシティ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10545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宿泊料合計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１７泊２４名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２６７，０００円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１６泊２６名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３６３，６１０円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216543"/>
                  </a:ext>
                </a:extLst>
              </a:tr>
            </a:tbl>
          </a:graphicData>
        </a:graphic>
      </p:graphicFrame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2DC6B9A2-0927-815E-EB65-8ADD01174745}"/>
              </a:ext>
            </a:extLst>
          </p:cNvPr>
          <p:cNvGraphicFramePr>
            <a:graphicFrameLocks noGrp="1"/>
          </p:cNvGraphicFramePr>
          <p:nvPr/>
        </p:nvGraphicFramePr>
        <p:xfrm>
          <a:off x="704735" y="4257452"/>
          <a:ext cx="10801199" cy="201599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3600889420"/>
                    </a:ext>
                  </a:extLst>
                </a:gridCol>
              </a:tblGrid>
              <a:tr h="43182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b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柏ロマン荘</a:t>
                      </a:r>
                      <a:endParaRPr kumimoji="1" lang="en-US" altLang="ja-JP" sz="2400" b="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ヤマニ仙遊館</a:t>
                      </a:r>
                      <a:endParaRPr kumimoji="1" lang="en-US" altLang="ja-JP" sz="2400" b="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しゃこちゃんコンセプトルーム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太宰治コンセプトルーム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10545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dist"/>
                      <a:r>
                        <a:rPr kumimoji="1" lang="ja-JP" altLang="en-US" sz="240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宿泊料合計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１泊２名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３６，０００円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２５泊５２名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７９７，０００円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216543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DF5FDF4-C9D9-C7FB-6192-FAAB22EC5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1538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８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弘南鉄道ラッセル車貸切体験</a:t>
                </a: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332790"/>
              </p:ext>
            </p:extLst>
          </p:nvPr>
        </p:nvGraphicFramePr>
        <p:xfrm>
          <a:off x="695401" y="1556794"/>
          <a:ext cx="10801199" cy="4741841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52706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弘南鉄道職員ガイドのもと、除雪作業中のラッセル車への乗車できる特別体験を開催。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１３０，０００円（税込）／回～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弘南鉄道（株）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４回（１人／２回、２人／１回、４人／１回）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計５６０，０００円の売上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7365040-82E5-96A8-15FB-9658E6D2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2832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7672</TotalTime>
  <Words>1002</Words>
  <Application>Microsoft Office PowerPoint</Application>
  <PresentationFormat>ワイド画面</PresentationFormat>
  <Paragraphs>329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8" baseType="lpstr">
      <vt:lpstr>Spica Neue P Bold</vt:lpstr>
      <vt:lpstr>Yu Gothic</vt:lpstr>
      <vt:lpstr>Yu Gothic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pc-user</dc:creator>
  <cp:lastModifiedBy>08 ClanPEONY津軽</cp:lastModifiedBy>
  <cp:revision>516</cp:revision>
  <cp:lastPrinted>2026-05-18T04:09:53Z</cp:lastPrinted>
  <dcterms:created xsi:type="dcterms:W3CDTF">2017-05-10T01:49:34Z</dcterms:created>
  <dcterms:modified xsi:type="dcterms:W3CDTF">2026-07-31T06:04:19Z</dcterms:modified>
</cp:coreProperties>
</file>