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3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1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6E483BF-703A-4A3D-33A0-2319797EB2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657E1E-021B-A59D-BF4D-ED99596A4C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D1F3376-49F1-E902-0CF1-61B77CE3BC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EFDBF-18C4-400E-B502-334CB0C1C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354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367CF-9B46-4510-ADD6-54B42E8A6169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F817B-4C77-4328-B60C-B64BF82A4F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03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09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45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61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773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4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51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98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3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04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58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0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58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45FEB-7823-37C7-588D-6BCD17D529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2025</a:t>
            </a:r>
            <a:r>
              <a:rPr kumimoji="1" lang="ja-JP" altLang="en-US" dirty="0"/>
              <a:t>年度 津軽地域</a:t>
            </a:r>
            <a:br>
              <a:rPr kumimoji="1" lang="ja-JP" altLang="en-US" dirty="0"/>
            </a:br>
            <a:r>
              <a:rPr kumimoji="1" lang="ja-JP" altLang="en-US" dirty="0"/>
              <a:t>観光入込客数</a:t>
            </a:r>
            <a:br>
              <a:rPr kumimoji="1" lang="ja-JP" altLang="en-US" dirty="0"/>
            </a:br>
            <a:r>
              <a:rPr kumimoji="1" lang="ja-JP" altLang="en-US" dirty="0"/>
              <a:t>延べ宿泊者数</a:t>
            </a:r>
            <a:br>
              <a:rPr kumimoji="1" lang="ja-JP" altLang="en-US" dirty="0"/>
            </a:br>
            <a:r>
              <a:rPr kumimoji="1" lang="ja-JP" altLang="en-US" dirty="0"/>
              <a:t>レポート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E73A18-0C22-DFA1-4E34-E4E48B8DB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94" y="7675208"/>
            <a:ext cx="1969012" cy="121920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D88E0F-9AC5-1D8C-30B9-A9A0937A5418}"/>
              </a:ext>
            </a:extLst>
          </p:cNvPr>
          <p:cNvSpPr txBox="1"/>
          <p:nvPr/>
        </p:nvSpPr>
        <p:spPr>
          <a:xfrm>
            <a:off x="4889755" y="435429"/>
            <a:ext cx="1513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報告第４号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63272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EE1D7B-2A9D-6EAA-965F-7D534827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年度　津軽地域観光入込客数（観光施設からの実数ヒアリング）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0BB7EEC-507E-F368-6F87-A1FB42A2A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642005"/>
            <a:ext cx="6858000" cy="302067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1F1B1F9-76D4-3295-9944-5DD90BCC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3320"/>
            <a:ext cx="6858000" cy="30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2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ADBC5-3331-0010-D7E9-B5974B05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6C62E7-9487-128F-7C93-577DA4E7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年度　津軽地域観光入込客数（観光施設からの実数ヒアリング）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8139F2A6-245A-E09B-6BCC-9AE1EC142761}"/>
              </a:ext>
            </a:extLst>
          </p:cNvPr>
          <p:cNvSpPr txBox="1">
            <a:spLocks/>
          </p:cNvSpPr>
          <p:nvPr/>
        </p:nvSpPr>
        <p:spPr>
          <a:xfrm>
            <a:off x="471485" y="886576"/>
            <a:ext cx="5915025" cy="438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</a:t>
            </a:r>
            <a:r>
              <a:rPr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度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市町村別月別観光入込客数集計</a:t>
            </a:r>
            <a:endParaRPr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72D883-3303-E1D3-30C5-F64F8FDD9CCE}"/>
              </a:ext>
            </a:extLst>
          </p:cNvPr>
          <p:cNvSpPr txBox="1"/>
          <p:nvPr/>
        </p:nvSpPr>
        <p:spPr>
          <a:xfrm>
            <a:off x="5469374" y="1282044"/>
            <a:ext cx="1388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（）内は前年同月比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C4EB912-2FB5-3881-5C81-2CD2B5D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2876"/>
            <a:ext cx="6858000" cy="340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1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5AE4-C992-3080-C3BD-215614726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51456C-CB10-4362-A135-3CEDB57A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年度　津軽地域延べ宿泊者数（宿泊施設からの実数ヒアリング）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628E5E3-3AC2-69D5-6A42-C3CDF1A6E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714"/>
            <a:ext cx="6858000" cy="302067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FE3AD0F-CCB8-CA5C-1D49-155D0A61E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68794"/>
            <a:ext cx="6858000" cy="302327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8DD9A2F-2D4F-62AC-F5BA-7C69F2BE8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6889469"/>
            <a:ext cx="6858000" cy="30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1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9E0-57DB-9AA2-0A27-B9EBDECAC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6F2F58-D84F-6A58-2C50-B1008361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年度　津軽地域延べ宿泊者数（宿泊施設からの実数ヒアリング）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70D7931-2BE3-1759-44FA-52B50CB70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835472"/>
            <a:ext cx="6858000" cy="302067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CEDA54F-1D10-9678-90A6-C2199DAAF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50172"/>
            <a:ext cx="6858000" cy="302531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A57456D-9CCB-2DF8-CFC4-B954FC641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6864872"/>
            <a:ext cx="6858000" cy="302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5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E93F4-814C-F969-E63D-989835B52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9F543-C608-2678-B9B7-C47504B3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年度　津軽地域延べ宿泊者数（宿泊施設からの実数ヒアリング）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AADC8BF-40F9-6B72-F042-9DA653716321}"/>
              </a:ext>
            </a:extLst>
          </p:cNvPr>
          <p:cNvSpPr txBox="1"/>
          <p:nvPr/>
        </p:nvSpPr>
        <p:spPr>
          <a:xfrm>
            <a:off x="5185832" y="833068"/>
            <a:ext cx="16721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（）内は前年同月比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9192629-90CA-4B5C-5D60-5EA278216232}"/>
              </a:ext>
            </a:extLst>
          </p:cNvPr>
          <p:cNvSpPr txBox="1">
            <a:spLocks/>
          </p:cNvSpPr>
          <p:nvPr/>
        </p:nvSpPr>
        <p:spPr>
          <a:xfrm>
            <a:off x="471486" y="561584"/>
            <a:ext cx="5915025" cy="438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</a:t>
            </a:r>
            <a:r>
              <a:rPr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</a:t>
            </a:r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度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　市町村別月別</a:t>
            </a:r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延べ宿泊者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数集計</a:t>
            </a:r>
            <a:endParaRPr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矢印: 上 2">
            <a:extLst>
              <a:ext uri="{FF2B5EF4-FFF2-40B4-BE49-F238E27FC236}">
                <a16:creationId xmlns:a16="http://schemas.microsoft.com/office/drawing/2014/main" id="{CC4C343C-67FC-73ED-0C37-7A7702BFA025}"/>
              </a:ext>
            </a:extLst>
          </p:cNvPr>
          <p:cNvSpPr/>
          <p:nvPr/>
        </p:nvSpPr>
        <p:spPr>
          <a:xfrm>
            <a:off x="6660023" y="2366964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矢印: 上 4">
            <a:extLst>
              <a:ext uri="{FF2B5EF4-FFF2-40B4-BE49-F238E27FC236}">
                <a16:creationId xmlns:a16="http://schemas.microsoft.com/office/drawing/2014/main" id="{D5841C7D-7430-58D7-5CCA-BB6ECA98E41E}"/>
              </a:ext>
            </a:extLst>
          </p:cNvPr>
          <p:cNvSpPr/>
          <p:nvPr/>
        </p:nvSpPr>
        <p:spPr>
          <a:xfrm>
            <a:off x="6657904" y="4118096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矢印: 上 10">
            <a:extLst>
              <a:ext uri="{FF2B5EF4-FFF2-40B4-BE49-F238E27FC236}">
                <a16:creationId xmlns:a16="http://schemas.microsoft.com/office/drawing/2014/main" id="{B3129AA4-7D08-260C-D795-A55860F45A15}"/>
              </a:ext>
            </a:extLst>
          </p:cNvPr>
          <p:cNvSpPr/>
          <p:nvPr/>
        </p:nvSpPr>
        <p:spPr>
          <a:xfrm rot="5400000">
            <a:off x="6660023" y="4699590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上 11">
            <a:extLst>
              <a:ext uri="{FF2B5EF4-FFF2-40B4-BE49-F238E27FC236}">
                <a16:creationId xmlns:a16="http://schemas.microsoft.com/office/drawing/2014/main" id="{480C1A69-99D1-3710-B79F-25B6EFEE0A0F}"/>
              </a:ext>
            </a:extLst>
          </p:cNvPr>
          <p:cNvSpPr/>
          <p:nvPr/>
        </p:nvSpPr>
        <p:spPr>
          <a:xfrm rot="5400000">
            <a:off x="6664254" y="5278836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上 12">
            <a:extLst>
              <a:ext uri="{FF2B5EF4-FFF2-40B4-BE49-F238E27FC236}">
                <a16:creationId xmlns:a16="http://schemas.microsoft.com/office/drawing/2014/main" id="{BA4A33E0-9839-488D-181F-BCC733C0EBC9}"/>
              </a:ext>
            </a:extLst>
          </p:cNvPr>
          <p:cNvSpPr/>
          <p:nvPr/>
        </p:nvSpPr>
        <p:spPr>
          <a:xfrm rot="5400000">
            <a:off x="6660023" y="1785928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上 13">
            <a:extLst>
              <a:ext uri="{FF2B5EF4-FFF2-40B4-BE49-F238E27FC236}">
                <a16:creationId xmlns:a16="http://schemas.microsoft.com/office/drawing/2014/main" id="{60361DC5-AE61-73D9-7A10-263D89331FFC}"/>
              </a:ext>
            </a:extLst>
          </p:cNvPr>
          <p:cNvSpPr/>
          <p:nvPr/>
        </p:nvSpPr>
        <p:spPr>
          <a:xfrm rot="10800000">
            <a:off x="6657904" y="3548156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上 15">
            <a:extLst>
              <a:ext uri="{FF2B5EF4-FFF2-40B4-BE49-F238E27FC236}">
                <a16:creationId xmlns:a16="http://schemas.microsoft.com/office/drawing/2014/main" id="{DC53D632-E9F9-4BFE-4AB5-DB85E2F655BE}"/>
              </a:ext>
            </a:extLst>
          </p:cNvPr>
          <p:cNvSpPr/>
          <p:nvPr/>
        </p:nvSpPr>
        <p:spPr>
          <a:xfrm rot="10800000">
            <a:off x="6666368" y="8758242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上 16">
            <a:extLst>
              <a:ext uri="{FF2B5EF4-FFF2-40B4-BE49-F238E27FC236}">
                <a16:creationId xmlns:a16="http://schemas.microsoft.com/office/drawing/2014/main" id="{073B73B7-A7BA-242F-A227-BEDECC0B6845}"/>
              </a:ext>
            </a:extLst>
          </p:cNvPr>
          <p:cNvSpPr/>
          <p:nvPr/>
        </p:nvSpPr>
        <p:spPr>
          <a:xfrm rot="10800000">
            <a:off x="6666367" y="9351207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矢印: 上 26">
            <a:extLst>
              <a:ext uri="{FF2B5EF4-FFF2-40B4-BE49-F238E27FC236}">
                <a16:creationId xmlns:a16="http://schemas.microsoft.com/office/drawing/2014/main" id="{27C66488-AA8D-81D4-990E-94CF0DFDC055}"/>
              </a:ext>
            </a:extLst>
          </p:cNvPr>
          <p:cNvSpPr/>
          <p:nvPr/>
        </p:nvSpPr>
        <p:spPr>
          <a:xfrm rot="5400000">
            <a:off x="6660023" y="2941411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矢印: 上 28">
            <a:extLst>
              <a:ext uri="{FF2B5EF4-FFF2-40B4-BE49-F238E27FC236}">
                <a16:creationId xmlns:a16="http://schemas.microsoft.com/office/drawing/2014/main" id="{1FC9977B-0FBB-DD43-39DB-EBC64AA4424D}"/>
              </a:ext>
            </a:extLst>
          </p:cNvPr>
          <p:cNvSpPr/>
          <p:nvPr/>
        </p:nvSpPr>
        <p:spPr>
          <a:xfrm rot="5400000">
            <a:off x="6657904" y="5866039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矢印: 上 30">
            <a:extLst>
              <a:ext uri="{FF2B5EF4-FFF2-40B4-BE49-F238E27FC236}">
                <a16:creationId xmlns:a16="http://schemas.microsoft.com/office/drawing/2014/main" id="{AA3C4C4A-68C7-CCCA-1E73-E34634E3A897}"/>
              </a:ext>
            </a:extLst>
          </p:cNvPr>
          <p:cNvSpPr/>
          <p:nvPr/>
        </p:nvSpPr>
        <p:spPr>
          <a:xfrm rot="5400000">
            <a:off x="6664254" y="7028477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92951F8-0ED0-AC95-0564-DBBE0BF2F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02" y="1063900"/>
            <a:ext cx="6242196" cy="8842100"/>
          </a:xfrm>
          <a:prstGeom prst="rect">
            <a:avLst/>
          </a:prstGeom>
        </p:spPr>
      </p:pic>
      <p:sp>
        <p:nvSpPr>
          <p:cNvPr id="9" name="矢印: 上 8">
            <a:extLst>
              <a:ext uri="{FF2B5EF4-FFF2-40B4-BE49-F238E27FC236}">
                <a16:creationId xmlns:a16="http://schemas.microsoft.com/office/drawing/2014/main" id="{3B4AB3FD-B28F-1C2A-310F-088A4BE9482D}"/>
              </a:ext>
            </a:extLst>
          </p:cNvPr>
          <p:cNvSpPr/>
          <p:nvPr/>
        </p:nvSpPr>
        <p:spPr>
          <a:xfrm>
            <a:off x="6666367" y="8179470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95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A827A-FF47-0DCA-F01B-8B1F211D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CD197A-2D29-E15C-E141-ABF33F5F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年度　津軽地域国別月別外国人旅行者延べ宿泊者数内訳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672032-C541-26D1-5081-DF60D5211870}"/>
              </a:ext>
            </a:extLst>
          </p:cNvPr>
          <p:cNvSpPr txBox="1"/>
          <p:nvPr/>
        </p:nvSpPr>
        <p:spPr>
          <a:xfrm>
            <a:off x="4457014" y="588724"/>
            <a:ext cx="24009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（）内は月毎総宿泊者数に占める割合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2AF5086-B0AE-3EAD-4062-D4E2413A6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0" y="819557"/>
            <a:ext cx="6685500" cy="908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66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6B12814E-5633-6598-4FAF-791933726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547812"/>
              </p:ext>
            </p:extLst>
          </p:nvPr>
        </p:nvGraphicFramePr>
        <p:xfrm>
          <a:off x="1130301" y="816260"/>
          <a:ext cx="4597398" cy="85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98699">
                  <a:extLst>
                    <a:ext uri="{9D8B030D-6E8A-4147-A177-3AD203B41FA5}">
                      <a16:colId xmlns:a16="http://schemas.microsoft.com/office/drawing/2014/main" val="680563404"/>
                    </a:ext>
                  </a:extLst>
                </a:gridCol>
                <a:gridCol w="2298699">
                  <a:extLst>
                    <a:ext uri="{9D8B030D-6E8A-4147-A177-3AD203B41FA5}">
                      <a16:colId xmlns:a16="http://schemas.microsoft.com/office/drawing/2014/main" val="267072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/>
                        <a:t>来訪者数</a:t>
                      </a:r>
                      <a:endParaRPr kumimoji="1" lang="en-US" altLang="ja-JP" sz="11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/>
                        <a:t>（</a:t>
                      </a:r>
                      <a:r>
                        <a:rPr kumimoji="1" lang="en-US" altLang="ja-JP" sz="1100" dirty="0"/>
                        <a:t>2026/4/10-5/5</a:t>
                      </a:r>
                      <a:r>
                        <a:rPr kumimoji="1" lang="ja-JP" altLang="en-US" sz="1100" dirty="0"/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/>
                        <a:t>昨年度同期間来訪者数</a:t>
                      </a:r>
                      <a:endParaRPr kumimoji="1" lang="en-US" altLang="ja-JP" sz="1100" dirty="0"/>
                    </a:p>
                    <a:p>
                      <a:pPr algn="ctr"/>
                      <a:r>
                        <a:rPr kumimoji="1" lang="ja-JP" altLang="en-US" sz="1100" dirty="0"/>
                        <a:t>（</a:t>
                      </a:r>
                      <a:r>
                        <a:rPr kumimoji="1" lang="en-US" altLang="ja-JP" sz="1100" dirty="0"/>
                        <a:t>2025/4/10-5/5</a:t>
                      </a:r>
                      <a:r>
                        <a:rPr kumimoji="1" lang="ja-JP" altLang="en-US" sz="1100" dirty="0"/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1405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1,163,774</a:t>
                      </a:r>
                      <a:r>
                        <a:rPr kumimoji="1" lang="ja-JP" altLang="en-US" sz="1100" dirty="0"/>
                        <a:t>人（</a:t>
                      </a:r>
                      <a:r>
                        <a:rPr kumimoji="1" lang="en-US" altLang="ja-JP" sz="1100" dirty="0"/>
                        <a:t>100.4%</a:t>
                      </a:r>
                      <a:r>
                        <a:rPr kumimoji="1" lang="ja-JP" altLang="en-US" sz="1100" dirty="0"/>
                        <a:t>）</a:t>
                      </a:r>
                      <a:endParaRPr kumimoji="1" lang="en-US" altLang="ja-JP" sz="1100" dirty="0"/>
                    </a:p>
                    <a:p>
                      <a:pPr algn="ctr"/>
                      <a:r>
                        <a:rPr kumimoji="1" lang="en-US" altLang="ja-JP" sz="1100" dirty="0"/>
                        <a:t>※</a:t>
                      </a:r>
                      <a:r>
                        <a:rPr kumimoji="1" lang="ja-JP" altLang="en-US" sz="1100" dirty="0"/>
                        <a:t>青森市前年度同期比：</a:t>
                      </a:r>
                      <a:r>
                        <a:rPr kumimoji="1" lang="en-US" altLang="ja-JP" sz="1100" dirty="0"/>
                        <a:t>106.9%</a:t>
                      </a:r>
                      <a:endParaRPr kumimoji="1" lang="ja-JP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1,158,690</a:t>
                      </a:r>
                      <a:r>
                        <a:rPr kumimoji="1" lang="ja-JP" altLang="en-US" sz="1100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7109808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BC043C8-4581-211B-D4D4-630D334828FC}"/>
              </a:ext>
            </a:extLst>
          </p:cNvPr>
          <p:cNvSpPr txBox="1"/>
          <p:nvPr/>
        </p:nvSpPr>
        <p:spPr>
          <a:xfrm>
            <a:off x="-1" y="1672271"/>
            <a:ext cx="2861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/>
              <a:t>2026</a:t>
            </a:r>
            <a:r>
              <a:rPr kumimoji="1" lang="ja-JP" altLang="en-US" sz="1000" b="1" dirty="0"/>
              <a:t>年度弘前さくらまつり期間（</a:t>
            </a:r>
            <a:r>
              <a:rPr kumimoji="1" lang="en-US" altLang="ja-JP" sz="1000" b="1" dirty="0"/>
              <a:t>4/10-5/5</a:t>
            </a:r>
            <a:r>
              <a:rPr kumimoji="1" lang="ja-JP" altLang="en-US" sz="1000" b="1" dirty="0"/>
              <a:t>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9B64AA6-7231-B3B7-0669-C038F850EC47}"/>
              </a:ext>
            </a:extLst>
          </p:cNvPr>
          <p:cNvSpPr txBox="1"/>
          <p:nvPr/>
        </p:nvSpPr>
        <p:spPr>
          <a:xfrm>
            <a:off x="-1" y="5811878"/>
            <a:ext cx="2963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/>
              <a:t>昨年度同期間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13EDE9FE-CE06-FF2A-9F81-58FB7CBD3695}"/>
              </a:ext>
            </a:extLst>
          </p:cNvPr>
          <p:cNvSpPr txBox="1">
            <a:spLocks/>
          </p:cNvSpPr>
          <p:nvPr/>
        </p:nvSpPr>
        <p:spPr>
          <a:xfrm>
            <a:off x="471486" y="150313"/>
            <a:ext cx="5915025" cy="4384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2026</a:t>
            </a:r>
            <a:r>
              <a:rPr lang="ja-JP" altLang="en-US" sz="1400" b="1" dirty="0"/>
              <a:t>年度弘前さくらまつり期間　津軽地域来訪者数（推計値）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04B984C-2F93-6E29-62F6-7EA4B44A4E02}"/>
              </a:ext>
            </a:extLst>
          </p:cNvPr>
          <p:cNvSpPr txBox="1"/>
          <p:nvPr/>
        </p:nvSpPr>
        <p:spPr>
          <a:xfrm>
            <a:off x="3429000" y="601163"/>
            <a:ext cx="3429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900" dirty="0"/>
              <a:t>※</a:t>
            </a:r>
            <a:r>
              <a:rPr lang="ja-JP" altLang="en-US" sz="900" dirty="0"/>
              <a:t>出典元：おでかけウォッチャー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56CBDEC-FAD3-ED2A-F516-CE15DF796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5543"/>
            <a:ext cx="6858000" cy="382604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6C7D0BC-4329-95D1-1EA2-0D201FA0B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6071883"/>
            <a:ext cx="6858000" cy="383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84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lan PEONY 津軽配色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1258</TotalTime>
  <Words>177</Words>
  <Application>Microsoft Office PowerPoint</Application>
  <PresentationFormat>A4 210 x 297 mm</PresentationFormat>
  <Paragraphs>24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Aptos</vt:lpstr>
      <vt:lpstr>Aptos Display</vt:lpstr>
      <vt:lpstr>Arial</vt:lpstr>
      <vt:lpstr>Office テーマ</vt:lpstr>
      <vt:lpstr>2025年度 津軽地域 観光入込客数 延べ宿泊者数 レポート</vt:lpstr>
      <vt:lpstr>2025年度　津軽地域観光入込客数（観光施設からの実数ヒアリング）</vt:lpstr>
      <vt:lpstr>2025年度　津軽地域観光入込客数（観光施設からの実数ヒアリング）</vt:lpstr>
      <vt:lpstr>2025年度　津軽地域延べ宿泊者数（宿泊施設からの実数ヒアリング）</vt:lpstr>
      <vt:lpstr>2025年度　津軽地域延べ宿泊者数（宿泊施設からの実数ヒアリング）</vt:lpstr>
      <vt:lpstr>2025年度　津軽地域延べ宿泊者数（宿泊施設からの実数ヒアリング）</vt:lpstr>
      <vt:lpstr>2025年度　津軽地域国別月別外国人旅行者延べ宿泊者数内訳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経理担当 Clan PEONY 津軽</dc:creator>
  <cp:lastModifiedBy>08 ClanPEONY津軽</cp:lastModifiedBy>
  <cp:revision>26</cp:revision>
  <cp:lastPrinted>2026-06-19T07:06:16Z</cp:lastPrinted>
  <dcterms:created xsi:type="dcterms:W3CDTF">2025-04-09T06:46:48Z</dcterms:created>
  <dcterms:modified xsi:type="dcterms:W3CDTF">2026-07-31T06:04:57Z</dcterms:modified>
</cp:coreProperties>
</file>