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33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31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11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06E483BF-703A-4A3D-33A0-2319797EB2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E657E1E-021B-A59D-BF4D-ED99596A4C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D1F3376-49F1-E902-0CF1-61B77CE3BC5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5EFDBF-18C4-400E-B502-334CB0C1C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2354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367CF-9B46-4510-ADD6-54B42E8A6169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DF817B-4C77-4328-B60C-B64BF82A4FF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5036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097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5459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261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7738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746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9515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980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033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80455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6586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4506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4182232-EEFC-4906-80E1-219CE63315F6}" type="datetimeFigureOut">
              <a:rPr kumimoji="1" lang="ja-JP" altLang="en-US" smtClean="0"/>
              <a:t>2026/7/31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EE48C5-E254-448D-A639-B2153500B1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6583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545FEB-7823-37C7-588D-6BCD17D529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2025</a:t>
            </a:r>
            <a:r>
              <a:rPr kumimoji="1" lang="ja-JP" altLang="en-US" dirty="0"/>
              <a:t>年 津軽地域</a:t>
            </a:r>
            <a:br>
              <a:rPr kumimoji="1" lang="ja-JP" altLang="en-US" dirty="0"/>
            </a:br>
            <a:r>
              <a:rPr kumimoji="1" lang="ja-JP" altLang="en-US" dirty="0"/>
              <a:t>観光入込客数</a:t>
            </a:r>
            <a:br>
              <a:rPr kumimoji="1" lang="ja-JP" altLang="en-US" dirty="0"/>
            </a:br>
            <a:r>
              <a:rPr kumimoji="1" lang="ja-JP" altLang="en-US" dirty="0"/>
              <a:t>延べ宿泊者数</a:t>
            </a:r>
            <a:br>
              <a:rPr kumimoji="1" lang="ja-JP" altLang="en-US" dirty="0"/>
            </a:br>
            <a:r>
              <a:rPr kumimoji="1" lang="ja-JP" altLang="en-US" dirty="0"/>
              <a:t>レポート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CE73A18-0C22-DFA1-4E34-E4E48B8DBD7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494" y="7675208"/>
            <a:ext cx="1969012" cy="1219202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9D88E0F-9AC5-1D8C-30B9-A9A0937A5418}"/>
              </a:ext>
            </a:extLst>
          </p:cNvPr>
          <p:cNvSpPr txBox="1"/>
          <p:nvPr/>
        </p:nvSpPr>
        <p:spPr>
          <a:xfrm>
            <a:off x="4889755" y="435429"/>
            <a:ext cx="1513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/>
              <a:t>【</a:t>
            </a:r>
            <a:r>
              <a:rPr kumimoji="1" lang="ja-JP" altLang="en-US" sz="1400" dirty="0"/>
              <a:t>報告第４号</a:t>
            </a:r>
            <a:r>
              <a:rPr kumimoji="1" lang="en-US" altLang="ja-JP" sz="1400" dirty="0"/>
              <a:t>】</a:t>
            </a:r>
            <a:endParaRPr kumimoji="1" lang="ja-JP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763272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EE1D7B-2A9D-6EAA-965F-7D5348275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en-US" altLang="ja-JP" sz="1400" b="1" dirty="0"/>
              <a:t>2025</a:t>
            </a:r>
            <a:r>
              <a:rPr kumimoji="1" lang="ja-JP" altLang="en-US" sz="1400" b="1" dirty="0"/>
              <a:t>年　津軽地域観光入込客数（観光施設からの実数ヒアリング）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F7012D97-0022-366B-7072-2A834D0C4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66174"/>
            <a:ext cx="6858000" cy="3020675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DA692FB0-D76D-A841-94C2-4953D548B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715962"/>
            <a:ext cx="6858000" cy="302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26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ADBC5-3331-0010-D7E9-B5974B05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D6C62E7-9487-128F-7C93-577DA4E7E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en-US" altLang="ja-JP" sz="1400" b="1" dirty="0"/>
              <a:t>2025</a:t>
            </a:r>
            <a:r>
              <a:rPr kumimoji="1" lang="ja-JP" altLang="en-US" sz="1400" b="1" dirty="0"/>
              <a:t>年　津軽地域観光入込客数（観光施設からの実数ヒアリング）</a:t>
            </a: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8139F2A6-245A-E09B-6BCC-9AE1EC142761}"/>
              </a:ext>
            </a:extLst>
          </p:cNvPr>
          <p:cNvSpPr txBox="1">
            <a:spLocks/>
          </p:cNvSpPr>
          <p:nvPr/>
        </p:nvSpPr>
        <p:spPr>
          <a:xfrm>
            <a:off x="471485" y="886576"/>
            <a:ext cx="5915025" cy="438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202</a:t>
            </a:r>
            <a:r>
              <a:rPr lang="en-US" altLang="ja-JP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5</a:t>
            </a:r>
            <a:r>
              <a:rPr lang="zh-TW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年　市町村別月別観光入込客数集計</a:t>
            </a:r>
            <a:endParaRPr lang="ja-JP" altLang="en-US" sz="14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472D883-3303-E1D3-30C5-F64F8FDD9CCE}"/>
              </a:ext>
            </a:extLst>
          </p:cNvPr>
          <p:cNvSpPr txBox="1"/>
          <p:nvPr/>
        </p:nvSpPr>
        <p:spPr>
          <a:xfrm>
            <a:off x="5469374" y="1282044"/>
            <a:ext cx="138862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/>
              <a:t>※</a:t>
            </a:r>
            <a:r>
              <a:rPr kumimoji="1" lang="ja-JP" altLang="en-US" sz="900" dirty="0"/>
              <a:t>（）内は前年同月比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C40FBDEB-E181-8332-378F-63CEFB69F0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" y="1512876"/>
            <a:ext cx="6858000" cy="4245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419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B25AE4-C992-3080-C3BD-215614726E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751456C-CB10-4362-A135-3CEDB57A7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en-US" altLang="ja-JP" sz="1400" b="1" dirty="0"/>
              <a:t>2025</a:t>
            </a:r>
            <a:r>
              <a:rPr kumimoji="1" lang="ja-JP" altLang="en-US" sz="1400" b="1" dirty="0"/>
              <a:t>年　津軽地域延べ宿泊者数（宿泊施設からの実数ヒアリング）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5B580DA7-E770-F343-2BC7-B30F747D1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838785"/>
            <a:ext cx="6858000" cy="3020675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16A8FC7F-E87B-0BFE-C7EE-E515E6126F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3859460"/>
            <a:ext cx="6858000" cy="302327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E1B6D7D2-232A-76A5-4597-CCE59B0569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6882730"/>
            <a:ext cx="6858000" cy="302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718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909E0-57DB-9AA2-0A27-B9EBDECAC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86F2F58-D84F-6A58-2C50-B10083610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en-US" altLang="ja-JP" sz="1400" b="1" dirty="0"/>
              <a:t>2025</a:t>
            </a:r>
            <a:r>
              <a:rPr kumimoji="1" lang="ja-JP" altLang="en-US" sz="1400" b="1" dirty="0"/>
              <a:t>年　津軽地域延べ宿泊者数（宿泊施設からの実数ヒアリング）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B308759-891E-3992-75BF-876E88D8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0868"/>
            <a:ext cx="6858000" cy="302067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9E3826A2-7E91-098F-8791-65C5729A94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63076"/>
            <a:ext cx="6858000" cy="3025316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3EADEDE5-C258-CC36-43C6-497DB4E045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880684"/>
            <a:ext cx="6858000" cy="302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654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E93F4-814C-F969-E63D-989835B52F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E9F543-C608-2678-B9B7-C47504B37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en-US" altLang="ja-JP" sz="1400" b="1" dirty="0"/>
              <a:t>2025</a:t>
            </a:r>
            <a:r>
              <a:rPr kumimoji="1" lang="ja-JP" altLang="en-US" sz="1400" b="1" dirty="0"/>
              <a:t>年　津軽地域延べ宿泊者数（宿泊施設からの実数ヒアリング）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AADC8BF-40F9-6B72-F042-9DA653716321}"/>
              </a:ext>
            </a:extLst>
          </p:cNvPr>
          <p:cNvSpPr txBox="1"/>
          <p:nvPr/>
        </p:nvSpPr>
        <p:spPr>
          <a:xfrm>
            <a:off x="5185832" y="833068"/>
            <a:ext cx="16721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/>
              <a:t>※</a:t>
            </a:r>
            <a:r>
              <a:rPr kumimoji="1" lang="ja-JP" altLang="en-US" sz="900" dirty="0"/>
              <a:t>（）内は前年同月比</a:t>
            </a:r>
          </a:p>
        </p:txBody>
      </p:sp>
      <p:sp>
        <p:nvSpPr>
          <p:cNvPr id="8" name="タイトル 1">
            <a:extLst>
              <a:ext uri="{FF2B5EF4-FFF2-40B4-BE49-F238E27FC236}">
                <a16:creationId xmlns:a16="http://schemas.microsoft.com/office/drawing/2014/main" id="{79192629-90CA-4B5C-5D60-5EA278216232}"/>
              </a:ext>
            </a:extLst>
          </p:cNvPr>
          <p:cNvSpPr txBox="1">
            <a:spLocks/>
          </p:cNvSpPr>
          <p:nvPr/>
        </p:nvSpPr>
        <p:spPr>
          <a:xfrm>
            <a:off x="471486" y="561584"/>
            <a:ext cx="5915025" cy="438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202</a:t>
            </a:r>
            <a:r>
              <a:rPr lang="en-US" altLang="ja-JP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5</a:t>
            </a:r>
            <a:r>
              <a:rPr lang="zh-TW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年　市町村別月別</a:t>
            </a:r>
            <a:r>
              <a:rPr lang="ja-JP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延べ宿泊者</a:t>
            </a:r>
            <a:r>
              <a:rPr lang="zh-TW" altLang="en-US" sz="1400" b="1" dirty="0">
                <a:latin typeface="游ゴシック" panose="020B0400000000000000" pitchFamily="50" charset="-128"/>
                <a:ea typeface="游ゴシック" panose="020B0400000000000000" pitchFamily="50" charset="-128"/>
              </a:rPr>
              <a:t>数集計</a:t>
            </a:r>
            <a:endParaRPr lang="ja-JP" altLang="en-US" sz="1400" b="1" dirty="0">
              <a:latin typeface="游ゴシック" panose="020B0400000000000000" pitchFamily="50" charset="-128"/>
              <a:ea typeface="游ゴシック" panose="020B04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C3E0004-F84B-3519-FEDE-269E88F404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291" y="1065306"/>
            <a:ext cx="6651417" cy="8840694"/>
          </a:xfrm>
          <a:prstGeom prst="rect">
            <a:avLst/>
          </a:prstGeom>
        </p:spPr>
      </p:pic>
      <p:sp>
        <p:nvSpPr>
          <p:cNvPr id="3" name="矢印: 上 2">
            <a:extLst>
              <a:ext uri="{FF2B5EF4-FFF2-40B4-BE49-F238E27FC236}">
                <a16:creationId xmlns:a16="http://schemas.microsoft.com/office/drawing/2014/main" id="{CC4C343C-67FC-73ED-0C37-7A7702BFA025}"/>
              </a:ext>
            </a:extLst>
          </p:cNvPr>
          <p:cNvSpPr/>
          <p:nvPr/>
        </p:nvSpPr>
        <p:spPr>
          <a:xfrm>
            <a:off x="6754708" y="1821180"/>
            <a:ext cx="88052" cy="129540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矢印: 上 4">
            <a:extLst>
              <a:ext uri="{FF2B5EF4-FFF2-40B4-BE49-F238E27FC236}">
                <a16:creationId xmlns:a16="http://schemas.microsoft.com/office/drawing/2014/main" id="{D5841C7D-7430-58D7-5CCA-BB6ECA98E41E}"/>
              </a:ext>
            </a:extLst>
          </p:cNvPr>
          <p:cNvSpPr/>
          <p:nvPr/>
        </p:nvSpPr>
        <p:spPr>
          <a:xfrm>
            <a:off x="6754708" y="4297680"/>
            <a:ext cx="88052" cy="129540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矢印: 上 5">
            <a:extLst>
              <a:ext uri="{FF2B5EF4-FFF2-40B4-BE49-F238E27FC236}">
                <a16:creationId xmlns:a16="http://schemas.microsoft.com/office/drawing/2014/main" id="{9C7E00C1-F781-D6BD-A322-1443EA1BDD46}"/>
              </a:ext>
            </a:extLst>
          </p:cNvPr>
          <p:cNvSpPr/>
          <p:nvPr/>
        </p:nvSpPr>
        <p:spPr>
          <a:xfrm>
            <a:off x="6754708" y="7101840"/>
            <a:ext cx="88052" cy="129540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矢印: 上 8">
            <a:extLst>
              <a:ext uri="{FF2B5EF4-FFF2-40B4-BE49-F238E27FC236}">
                <a16:creationId xmlns:a16="http://schemas.microsoft.com/office/drawing/2014/main" id="{94022660-6959-7743-354C-E74CBFF826BB}"/>
              </a:ext>
            </a:extLst>
          </p:cNvPr>
          <p:cNvSpPr/>
          <p:nvPr/>
        </p:nvSpPr>
        <p:spPr>
          <a:xfrm>
            <a:off x="6754708" y="8084820"/>
            <a:ext cx="88052" cy="129540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矢印: 上 9">
            <a:extLst>
              <a:ext uri="{FF2B5EF4-FFF2-40B4-BE49-F238E27FC236}">
                <a16:creationId xmlns:a16="http://schemas.microsoft.com/office/drawing/2014/main" id="{39704B62-D513-C331-A954-31B9F94CAD84}"/>
              </a:ext>
            </a:extLst>
          </p:cNvPr>
          <p:cNvSpPr/>
          <p:nvPr/>
        </p:nvSpPr>
        <p:spPr>
          <a:xfrm>
            <a:off x="6754708" y="4903803"/>
            <a:ext cx="88052" cy="129540"/>
          </a:xfrm>
          <a:prstGeom prst="up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矢印: 上 10">
            <a:extLst>
              <a:ext uri="{FF2B5EF4-FFF2-40B4-BE49-F238E27FC236}">
                <a16:creationId xmlns:a16="http://schemas.microsoft.com/office/drawing/2014/main" id="{B3129AA4-7D08-260C-D795-A55860F45A15}"/>
              </a:ext>
            </a:extLst>
          </p:cNvPr>
          <p:cNvSpPr/>
          <p:nvPr/>
        </p:nvSpPr>
        <p:spPr>
          <a:xfrm rot="5400000">
            <a:off x="6754708" y="3082623"/>
            <a:ext cx="88052" cy="129540"/>
          </a:xfrm>
          <a:prstGeom prst="up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矢印: 上 11">
            <a:extLst>
              <a:ext uri="{FF2B5EF4-FFF2-40B4-BE49-F238E27FC236}">
                <a16:creationId xmlns:a16="http://schemas.microsoft.com/office/drawing/2014/main" id="{480C1A69-99D1-3710-B79F-25B6EFEE0A0F}"/>
              </a:ext>
            </a:extLst>
          </p:cNvPr>
          <p:cNvSpPr/>
          <p:nvPr/>
        </p:nvSpPr>
        <p:spPr>
          <a:xfrm rot="5400000">
            <a:off x="6754708" y="5529323"/>
            <a:ext cx="88052" cy="129540"/>
          </a:xfrm>
          <a:prstGeom prst="up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矢印: 上 12">
            <a:extLst>
              <a:ext uri="{FF2B5EF4-FFF2-40B4-BE49-F238E27FC236}">
                <a16:creationId xmlns:a16="http://schemas.microsoft.com/office/drawing/2014/main" id="{BA4A33E0-9839-488D-181F-BCC733C0EBC9}"/>
              </a:ext>
            </a:extLst>
          </p:cNvPr>
          <p:cNvSpPr/>
          <p:nvPr/>
        </p:nvSpPr>
        <p:spPr>
          <a:xfrm rot="5400000">
            <a:off x="6754708" y="2464257"/>
            <a:ext cx="88052" cy="129540"/>
          </a:xfrm>
          <a:prstGeom prst="up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上 13">
            <a:extLst>
              <a:ext uri="{FF2B5EF4-FFF2-40B4-BE49-F238E27FC236}">
                <a16:creationId xmlns:a16="http://schemas.microsoft.com/office/drawing/2014/main" id="{60361DC5-AE61-73D9-7A10-263D89331FFC}"/>
              </a:ext>
            </a:extLst>
          </p:cNvPr>
          <p:cNvSpPr/>
          <p:nvPr/>
        </p:nvSpPr>
        <p:spPr>
          <a:xfrm rot="10800000">
            <a:off x="6754708" y="3695900"/>
            <a:ext cx="88052" cy="129540"/>
          </a:xfrm>
          <a:prstGeom prst="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矢印: 上 14">
            <a:extLst>
              <a:ext uri="{FF2B5EF4-FFF2-40B4-BE49-F238E27FC236}">
                <a16:creationId xmlns:a16="http://schemas.microsoft.com/office/drawing/2014/main" id="{91843805-746B-F58A-F599-59BAAE18C092}"/>
              </a:ext>
            </a:extLst>
          </p:cNvPr>
          <p:cNvSpPr/>
          <p:nvPr/>
        </p:nvSpPr>
        <p:spPr>
          <a:xfrm rot="10800000">
            <a:off x="6754707" y="6175669"/>
            <a:ext cx="88052" cy="129540"/>
          </a:xfrm>
          <a:prstGeom prst="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矢印: 上 15">
            <a:extLst>
              <a:ext uri="{FF2B5EF4-FFF2-40B4-BE49-F238E27FC236}">
                <a16:creationId xmlns:a16="http://schemas.microsoft.com/office/drawing/2014/main" id="{DC53D632-E9F9-4BFE-4AB5-DB85E2F655BE}"/>
              </a:ext>
            </a:extLst>
          </p:cNvPr>
          <p:cNvSpPr/>
          <p:nvPr/>
        </p:nvSpPr>
        <p:spPr>
          <a:xfrm rot="10800000">
            <a:off x="6754706" y="8711154"/>
            <a:ext cx="88052" cy="129540"/>
          </a:xfrm>
          <a:prstGeom prst="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矢印: 上 16">
            <a:extLst>
              <a:ext uri="{FF2B5EF4-FFF2-40B4-BE49-F238E27FC236}">
                <a16:creationId xmlns:a16="http://schemas.microsoft.com/office/drawing/2014/main" id="{073B73B7-A7BA-242F-A227-BEDECC0B6845}"/>
              </a:ext>
            </a:extLst>
          </p:cNvPr>
          <p:cNvSpPr/>
          <p:nvPr/>
        </p:nvSpPr>
        <p:spPr>
          <a:xfrm rot="10800000">
            <a:off x="6754706" y="9337488"/>
            <a:ext cx="88052" cy="129540"/>
          </a:xfrm>
          <a:prstGeom prst="up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6958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A827A-FF47-0DCA-F01B-8B1F211DC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CD197A-2D29-E15C-E141-ABF33F5FE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6" y="150313"/>
            <a:ext cx="5915025" cy="43841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kumimoji="1" lang="en-US" altLang="ja-JP" sz="1400" b="1" dirty="0"/>
              <a:t>2025</a:t>
            </a:r>
            <a:r>
              <a:rPr kumimoji="1" lang="ja-JP" altLang="en-US" sz="1400" b="1" dirty="0"/>
              <a:t>年　津軽地域国別月別外国人旅行者延べ宿泊者数内訳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3672032-C541-26D1-5081-DF60D5211870}"/>
              </a:ext>
            </a:extLst>
          </p:cNvPr>
          <p:cNvSpPr txBox="1"/>
          <p:nvPr/>
        </p:nvSpPr>
        <p:spPr>
          <a:xfrm>
            <a:off x="4457014" y="588724"/>
            <a:ext cx="24009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900" dirty="0"/>
              <a:t>※</a:t>
            </a:r>
            <a:r>
              <a:rPr kumimoji="1" lang="ja-JP" altLang="en-US" sz="900" dirty="0"/>
              <a:t>（）内は月毎総宿泊者数に占める割合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392D474-0E50-BCD1-0B14-68452A8AD9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56" y="819556"/>
            <a:ext cx="6662287" cy="908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766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6B12814E-5633-6598-4FAF-791933726F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5547812"/>
              </p:ext>
            </p:extLst>
          </p:nvPr>
        </p:nvGraphicFramePr>
        <p:xfrm>
          <a:off x="1130301" y="816260"/>
          <a:ext cx="4597398" cy="8534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98699">
                  <a:extLst>
                    <a:ext uri="{9D8B030D-6E8A-4147-A177-3AD203B41FA5}">
                      <a16:colId xmlns:a16="http://schemas.microsoft.com/office/drawing/2014/main" val="680563404"/>
                    </a:ext>
                  </a:extLst>
                </a:gridCol>
                <a:gridCol w="2298699">
                  <a:extLst>
                    <a:ext uri="{9D8B030D-6E8A-4147-A177-3AD203B41FA5}">
                      <a16:colId xmlns:a16="http://schemas.microsoft.com/office/drawing/2014/main" val="2670728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/>
                        <a:t>来訪者数</a:t>
                      </a:r>
                      <a:endParaRPr kumimoji="1" lang="en-US" altLang="ja-JP" sz="1100" dirty="0"/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dirty="0"/>
                        <a:t>（</a:t>
                      </a:r>
                      <a:r>
                        <a:rPr kumimoji="1" lang="en-US" altLang="ja-JP" sz="1100" dirty="0"/>
                        <a:t>2026/4/10-5/5</a:t>
                      </a:r>
                      <a:r>
                        <a:rPr kumimoji="1" lang="ja-JP" altLang="en-US" sz="1100" dirty="0"/>
                        <a:t>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dirty="0"/>
                        <a:t>昨年度同期間来訪者数</a:t>
                      </a:r>
                      <a:endParaRPr kumimoji="1" lang="en-US" altLang="ja-JP" sz="1100" dirty="0"/>
                    </a:p>
                    <a:p>
                      <a:pPr algn="ctr"/>
                      <a:r>
                        <a:rPr kumimoji="1" lang="ja-JP" altLang="en-US" sz="1100" dirty="0"/>
                        <a:t>（</a:t>
                      </a:r>
                      <a:r>
                        <a:rPr kumimoji="1" lang="en-US" altLang="ja-JP" sz="1100" dirty="0"/>
                        <a:t>2025/4/10-5/5</a:t>
                      </a:r>
                      <a:r>
                        <a:rPr kumimoji="1" lang="ja-JP" altLang="en-US" sz="1100" dirty="0"/>
                        <a:t>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14058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/>
                        <a:t>1,163,774</a:t>
                      </a:r>
                      <a:r>
                        <a:rPr kumimoji="1" lang="ja-JP" altLang="en-US" sz="1100" dirty="0"/>
                        <a:t>人（</a:t>
                      </a:r>
                      <a:r>
                        <a:rPr kumimoji="1" lang="en-US" altLang="ja-JP" sz="1100" dirty="0"/>
                        <a:t>100.4%</a:t>
                      </a:r>
                      <a:r>
                        <a:rPr kumimoji="1" lang="ja-JP" altLang="en-US" sz="1100" dirty="0"/>
                        <a:t>）</a:t>
                      </a:r>
                      <a:endParaRPr kumimoji="1" lang="en-US" altLang="ja-JP" sz="1100" dirty="0"/>
                    </a:p>
                    <a:p>
                      <a:pPr algn="ctr"/>
                      <a:r>
                        <a:rPr kumimoji="1" lang="en-US" altLang="ja-JP" sz="1100" dirty="0"/>
                        <a:t>※</a:t>
                      </a:r>
                      <a:r>
                        <a:rPr kumimoji="1" lang="ja-JP" altLang="en-US" sz="1100" dirty="0"/>
                        <a:t>青森市前年度同期比：</a:t>
                      </a:r>
                      <a:r>
                        <a:rPr kumimoji="1" lang="en-US" altLang="ja-JP" sz="1100" dirty="0"/>
                        <a:t>106.9%</a:t>
                      </a:r>
                      <a:endParaRPr kumimoji="1" lang="ja-JP" altLang="en-US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100" dirty="0"/>
                        <a:t>1,158,690</a:t>
                      </a:r>
                      <a:r>
                        <a:rPr kumimoji="1" lang="ja-JP" altLang="en-US" sz="1100" dirty="0"/>
                        <a:t>人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7109808"/>
                  </a:ext>
                </a:extLst>
              </a:tr>
            </a:tbl>
          </a:graphicData>
        </a:graphic>
      </p:graphicFrame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BC043C8-4581-211B-D4D4-630D334828FC}"/>
              </a:ext>
            </a:extLst>
          </p:cNvPr>
          <p:cNvSpPr txBox="1"/>
          <p:nvPr/>
        </p:nvSpPr>
        <p:spPr>
          <a:xfrm>
            <a:off x="-1" y="1672271"/>
            <a:ext cx="2861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00" b="1" dirty="0"/>
              <a:t>2026</a:t>
            </a:r>
            <a:r>
              <a:rPr kumimoji="1" lang="ja-JP" altLang="en-US" sz="1000" b="1" dirty="0"/>
              <a:t>年度弘前さくらまつり期間（</a:t>
            </a:r>
            <a:r>
              <a:rPr kumimoji="1" lang="en-US" altLang="ja-JP" sz="1000" b="1" dirty="0"/>
              <a:t>4/10-5/5</a:t>
            </a:r>
            <a:r>
              <a:rPr kumimoji="1" lang="ja-JP" altLang="en-US" sz="1000" b="1" dirty="0"/>
              <a:t>）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9B64AA6-7231-B3B7-0669-C038F850EC47}"/>
              </a:ext>
            </a:extLst>
          </p:cNvPr>
          <p:cNvSpPr txBox="1"/>
          <p:nvPr/>
        </p:nvSpPr>
        <p:spPr>
          <a:xfrm>
            <a:off x="-1" y="5811878"/>
            <a:ext cx="2963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b="1" dirty="0"/>
              <a:t>昨年度同期間</a:t>
            </a:r>
          </a:p>
        </p:txBody>
      </p:sp>
      <p:sp>
        <p:nvSpPr>
          <p:cNvPr id="12" name="タイトル 1">
            <a:extLst>
              <a:ext uri="{FF2B5EF4-FFF2-40B4-BE49-F238E27FC236}">
                <a16:creationId xmlns:a16="http://schemas.microsoft.com/office/drawing/2014/main" id="{13EDE9FE-CE06-FF2A-9F81-58FB7CBD3695}"/>
              </a:ext>
            </a:extLst>
          </p:cNvPr>
          <p:cNvSpPr txBox="1">
            <a:spLocks/>
          </p:cNvSpPr>
          <p:nvPr/>
        </p:nvSpPr>
        <p:spPr>
          <a:xfrm>
            <a:off x="471486" y="150313"/>
            <a:ext cx="5915025" cy="4384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400" b="1" dirty="0"/>
              <a:t>2026</a:t>
            </a:r>
            <a:r>
              <a:rPr lang="ja-JP" altLang="en-US" sz="1400" b="1" dirty="0"/>
              <a:t>年度弘前さくらまつり期間　津軽地域来訪者数（推計値）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04B984C-2F93-6E29-62F6-7EA4B44A4E02}"/>
              </a:ext>
            </a:extLst>
          </p:cNvPr>
          <p:cNvSpPr txBox="1"/>
          <p:nvPr/>
        </p:nvSpPr>
        <p:spPr>
          <a:xfrm>
            <a:off x="3429000" y="601163"/>
            <a:ext cx="34290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ja-JP" sz="900" dirty="0"/>
              <a:t>※</a:t>
            </a:r>
            <a:r>
              <a:rPr lang="ja-JP" altLang="en-US" sz="900" dirty="0"/>
              <a:t>出典元：おでかけウォッチャー</a:t>
            </a: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056CBDEC-FAD3-ED2A-F516-CE15DF796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15543"/>
            <a:ext cx="6858000" cy="382604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6C7D0BC-4329-95D1-1EA2-0D201FA0B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6071883"/>
            <a:ext cx="6858000" cy="383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684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Clan PEONY 津軽配色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1201</TotalTime>
  <Words>177</Words>
  <Application>Microsoft Office PowerPoint</Application>
  <PresentationFormat>A4 210 x 297 mm</PresentationFormat>
  <Paragraphs>24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游ゴシック</vt:lpstr>
      <vt:lpstr>Aptos</vt:lpstr>
      <vt:lpstr>Aptos Display</vt:lpstr>
      <vt:lpstr>Arial</vt:lpstr>
      <vt:lpstr>Office テーマ</vt:lpstr>
      <vt:lpstr>2025年 津軽地域 観光入込客数 延べ宿泊者数 レポート</vt:lpstr>
      <vt:lpstr>2025年　津軽地域観光入込客数（観光施設からの実数ヒアリング）</vt:lpstr>
      <vt:lpstr>2025年　津軽地域観光入込客数（観光施設からの実数ヒアリング）</vt:lpstr>
      <vt:lpstr>2025年　津軽地域延べ宿泊者数（宿泊施設からの実数ヒアリング）</vt:lpstr>
      <vt:lpstr>2025年　津軽地域延べ宿泊者数（宿泊施設からの実数ヒアリング）</vt:lpstr>
      <vt:lpstr>2025年　津軽地域延べ宿泊者数（宿泊施設からの実数ヒアリング）</vt:lpstr>
      <vt:lpstr>2025年　津軽地域国別月別外国人旅行者延べ宿泊者数内訳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経理担当 Clan PEONY 津軽</dc:creator>
  <cp:lastModifiedBy>08 ClanPEONY津軽</cp:lastModifiedBy>
  <cp:revision>21</cp:revision>
  <cp:lastPrinted>2026-05-14T09:37:53Z</cp:lastPrinted>
  <dcterms:created xsi:type="dcterms:W3CDTF">2025-04-09T06:46:48Z</dcterms:created>
  <dcterms:modified xsi:type="dcterms:W3CDTF">2026-07-31T06:12:36Z</dcterms:modified>
</cp:coreProperties>
</file>