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79" r:id="rId2"/>
    <p:sldId id="307" r:id="rId3"/>
    <p:sldId id="308" r:id="rId4"/>
    <p:sldId id="312" r:id="rId5"/>
    <p:sldId id="297" r:id="rId6"/>
    <p:sldId id="311" r:id="rId7"/>
    <p:sldId id="310" r:id="rId8"/>
    <p:sldId id="314" r:id="rId9"/>
    <p:sldId id="309" r:id="rId10"/>
    <p:sldId id="315" r:id="rId11"/>
    <p:sldId id="313" r:id="rId12"/>
    <p:sldId id="316" r:id="rId13"/>
  </p:sldIdLst>
  <p:sldSz cx="12192000" cy="6858000"/>
  <p:notesSz cx="6797675" cy="99266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7242" userDrawn="1">
          <p15:clr>
            <a:srgbClr val="A4A3A4"/>
          </p15:clr>
        </p15:guide>
        <p15:guide id="4" orient="horz" pos="346" userDrawn="1">
          <p15:clr>
            <a:srgbClr val="A4A3A4"/>
          </p15:clr>
        </p15:guide>
        <p15:guide id="5" orient="horz" pos="3974" userDrawn="1">
          <p15:clr>
            <a:srgbClr val="A4A3A4"/>
          </p15:clr>
        </p15:guide>
        <p15:guide id="6" pos="43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79646"/>
    <a:srgbClr val="FF0000"/>
    <a:srgbClr val="C745AE"/>
    <a:srgbClr val="F828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中間スタイル 3 - アクセント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中間スタイル 1 - アクセント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DBED569-4797-4DF1-A0F4-6AAB3CD982D8}" styleName="淡色スタイル 3 - アクセント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A111915-BE36-4E01-A7E5-04B1672EAD32}" styleName="淡色スタイル 2 - アクセント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5FD0F851-EC5A-4D38-B0AD-8093EC10F338}" styleName="淡色スタイル 1 - アクセント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0A1B5D5-9B99-4C35-A422-299274C87663}" styleName="中間スタイル 1 - アクセント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2C8C85-51F0-491E-9774-3900AFEF0FD7}" styleName="淡色スタイル 2 - アクセント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6D9F66E-5EB9-4882-86FB-DCBF35E3C3E4}" styleName="中間スタイル 4 - アクセント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441" autoAdjust="0"/>
    <p:restoredTop sz="94660" autoAdjust="0"/>
  </p:normalViewPr>
  <p:slideViewPr>
    <p:cSldViewPr>
      <p:cViewPr varScale="1">
        <p:scale>
          <a:sx n="108" d="100"/>
          <a:sy n="108" d="100"/>
        </p:scale>
        <p:origin x="78" y="108"/>
      </p:cViewPr>
      <p:guideLst>
        <p:guide orient="horz" pos="2160"/>
        <p:guide pos="3840"/>
        <p:guide pos="7242"/>
        <p:guide orient="horz" pos="346"/>
        <p:guide orient="horz" pos="3974"/>
        <p:guide pos="43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B7A9B104-4D0C-B227-151D-8F3AABF6743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AA8E6903-4D0E-0FC6-1A64-0EECE426D52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2E780B-64C8-4A54-BC4A-AE308932F76D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36E7410F-E6C0-6114-03B8-5BC49F0E2F9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CB43DBB7-ECB2-D311-BA5A-CD0044F7257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156832-5A30-408D-8093-CC913E39D3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783984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247" cy="498328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49826" y="0"/>
            <a:ext cx="2946246" cy="498328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073ED22E-FE46-4361-BF1E-51586BE899B7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8" tIns="46054" rIns="92108" bIns="46054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288" y="4777245"/>
            <a:ext cx="5439101" cy="3908363"/>
          </a:xfrm>
          <a:prstGeom prst="rect">
            <a:avLst/>
          </a:prstGeom>
        </p:spPr>
        <p:txBody>
          <a:bodyPr vert="horz" lIns="92108" tIns="46054" rIns="92108" bIns="46054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310"/>
            <a:ext cx="2946247" cy="498328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49826" y="9428310"/>
            <a:ext cx="2946246" cy="498328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CC3186FF-94AA-474A-BB1E-EADC8830C57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8505826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7F11E-AA13-4AC8-A1B8-BEFB1C793AEF}" type="datetime1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7D214-84A9-4052-9678-BA6D8ED4D8E6}" type="datetime1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D7687-2E4C-45DC-B066-970343FFC471}" type="datetime1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タイトルスライド - シンプル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469900" y="2936256"/>
            <a:ext cx="11252200" cy="985488"/>
          </a:xfr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sz="2700">
                <a:latin typeface="Spica Neue P Bold" panose="02000803000000000000" pitchFamily="2" charset="-128"/>
                <a:ea typeface="Spica Neue P Bold" panose="02000803000000000000" pitchFamily="2" charset="-128"/>
                <a:cs typeface="Spica Neue P Bold" panose="02000803000000000000" pitchFamily="2" charset="-128"/>
              </a:defRPr>
            </a:lvl1pPr>
          </a:lstStyle>
          <a:p>
            <a:r>
              <a:rPr kumimoji="1" lang="ja-JP" altLang="en-US" dirty="0"/>
              <a:t>プレゼンテーションタイトル</a:t>
            </a:r>
          </a:p>
        </p:txBody>
      </p:sp>
      <p:sp>
        <p:nvSpPr>
          <p:cNvPr id="3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752600" y="5284015"/>
            <a:ext cx="8686800" cy="1350112"/>
          </a:xfrm>
        </p:spPr>
        <p:txBody>
          <a:bodyPr anchor="b"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ja-JP" altLang="en-US" dirty="0"/>
              <a:t>テキストを入力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835319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61786-AD0F-4C03-9EB0-FCC2E1A6A8FA}" type="datetime1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7B9A2-4138-4CC9-832F-0F7EBB9F121C}" type="datetime1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97DD0-0043-4DAD-91D3-3F5092FEEDE2}" type="datetime1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0E7F7-24F7-4AFE-9E99-610B0E45AAF8}" type="datetime1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78381-7C0E-48D3-AC3F-40F0C379231B}" type="datetime1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183A7-EB8B-4685-8336-569A6F94789F}" type="datetime1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0357A-4B5F-4DDC-A727-D47940DB879E}" type="datetime1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12D97-A391-4DAA-9E80-E99CF581E5C7}" type="datetime1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060BA9-7816-45BC-AA3D-A27B8BCE8A85}" type="datetime1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FBCD20C-ECF0-21CD-CBF4-81B2F6D8A025}"/>
              </a:ext>
            </a:extLst>
          </p:cNvPr>
          <p:cNvSpPr txBox="1">
            <a:spLocks/>
          </p:cNvSpPr>
          <p:nvPr/>
        </p:nvSpPr>
        <p:spPr>
          <a:xfrm>
            <a:off x="3097788" y="2274389"/>
            <a:ext cx="10208275" cy="1154611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 defTabSz="801934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kumimoji="1" sz="2800" b="1" i="0" kern="1200">
                <a:solidFill>
                  <a:schemeClr val="accent6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Yu Gothic" panose="020B0400000000000000" pitchFamily="34" charset="-128"/>
              </a:defRPr>
            </a:lvl1pPr>
          </a:lstStyle>
          <a:p>
            <a:pPr marL="0" marR="0" lvl="0" indent="0" algn="ctr" defTabSz="801934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Yu Gothic" panose="020B0400000000000000" pitchFamily="34" charset="-128"/>
                <a:ea typeface="Yu Gothic" panose="020B0400000000000000" pitchFamily="34" charset="-128"/>
              </a:rPr>
              <a:t>青森県・函館観光キャンペーン</a:t>
            </a:r>
            <a:endParaRPr kumimoji="1" lang="en-US" altLang="ja-JP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Yu Gothic" panose="020B0400000000000000" pitchFamily="34" charset="-128"/>
              <a:ea typeface="Yu Gothic" panose="020B0400000000000000" pitchFamily="34" charset="-128"/>
            </a:endParaRPr>
          </a:p>
          <a:p>
            <a:pPr marL="0" marR="0" lvl="0" indent="0" algn="ctr" defTabSz="801934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Yu Gothic" panose="020B0400000000000000" pitchFamily="34" charset="-128"/>
                <a:ea typeface="Yu Gothic" panose="020B0400000000000000" pitchFamily="34" charset="-128"/>
              </a:rPr>
              <a:t>について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Yu Gothic" panose="020B0400000000000000" pitchFamily="34" charset="-128"/>
              <a:ea typeface="Yu Gothic" panose="020B0400000000000000" pitchFamily="34" charset="-128"/>
            </a:endParaRPr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5B250C3D-ECBC-912E-15E4-6D1242166073}"/>
              </a:ext>
            </a:extLst>
          </p:cNvPr>
          <p:cNvSpPr txBox="1">
            <a:spLocks/>
          </p:cNvSpPr>
          <p:nvPr/>
        </p:nvSpPr>
        <p:spPr>
          <a:xfrm>
            <a:off x="9408368" y="701624"/>
            <a:ext cx="2081783" cy="38517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801934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kumimoji="1" sz="2800" b="1" i="0" kern="1200">
                <a:solidFill>
                  <a:schemeClr val="accent6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Yu Gothic" panose="020B0400000000000000" pitchFamily="34" charset="-128"/>
              </a:defRPr>
            </a:lvl1pPr>
          </a:lstStyle>
          <a:p>
            <a:pPr marL="0" marR="0" lvl="0" indent="0" algn="dist" defTabSz="801934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1800" dirty="0">
                <a:solidFill>
                  <a:srgbClr val="0070C0"/>
                </a:solidFill>
              </a:rPr>
              <a:t>【</a:t>
            </a:r>
            <a:r>
              <a:rPr lang="ja-JP" altLang="en-US" sz="1800" dirty="0">
                <a:solidFill>
                  <a:srgbClr val="0070C0"/>
                </a:solidFill>
              </a:rPr>
              <a:t>報告第３号</a:t>
            </a:r>
            <a:r>
              <a:rPr lang="en-US" altLang="ja-JP" sz="1800" dirty="0">
                <a:solidFill>
                  <a:srgbClr val="0070C0"/>
                </a:solidFill>
              </a:rPr>
              <a:t>】</a:t>
            </a:r>
          </a:p>
        </p:txBody>
      </p: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4CF4BFE8-215B-4674-57DB-41135ECC467D}"/>
              </a:ext>
            </a:extLst>
          </p:cNvPr>
          <p:cNvCxnSpPr/>
          <p:nvPr/>
        </p:nvCxnSpPr>
        <p:spPr>
          <a:xfrm>
            <a:off x="3983087" y="6232743"/>
            <a:ext cx="8208912" cy="8442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コンテンツ プレースホルダー 3">
            <a:extLst>
              <a:ext uri="{FF2B5EF4-FFF2-40B4-BE49-F238E27FC236}">
                <a16:creationId xmlns:a16="http://schemas.microsoft.com/office/drawing/2014/main" id="{B438E423-8513-A53E-26DA-E09BFA8443B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69505" y="4725144"/>
            <a:ext cx="1512168" cy="1082128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CDB73F60-6FAE-2144-F293-7A939662D7F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9250" r="11284"/>
          <a:stretch>
            <a:fillRect/>
          </a:stretch>
        </p:blipFill>
        <p:spPr>
          <a:xfrm>
            <a:off x="701849" y="0"/>
            <a:ext cx="425917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0849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グループ化 8"/>
          <p:cNvGrpSpPr/>
          <p:nvPr/>
        </p:nvGrpSpPr>
        <p:grpSpPr>
          <a:xfrm>
            <a:off x="704735" y="557560"/>
            <a:ext cx="10791939" cy="777748"/>
            <a:chOff x="1805403" y="1268760"/>
            <a:chExt cx="8633002" cy="777748"/>
          </a:xfrm>
        </p:grpSpPr>
        <p:sp>
          <p:nvSpPr>
            <p:cNvPr id="4" name="正方形/長方形 3">
              <a:extLst>
                <a:ext uri="{FF2B5EF4-FFF2-40B4-BE49-F238E27FC236}">
                  <a16:creationId xmlns:a16="http://schemas.microsoft.com/office/drawing/2014/main" id="{C50571C4-F2F8-A548-9704-F27C47C2FB18}"/>
                </a:ext>
              </a:extLst>
            </p:cNvPr>
            <p:cNvSpPr/>
            <p:nvPr/>
          </p:nvSpPr>
          <p:spPr>
            <a:xfrm>
              <a:off x="1805403" y="1270566"/>
              <a:ext cx="8633002" cy="77594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432">
                <a:latin typeface="Yu Gothic" panose="020B0400000000000000" pitchFamily="34" charset="-128"/>
                <a:ea typeface="Yu Gothic" panose="020B0400000000000000" pitchFamily="34" charset="-128"/>
              </a:endParaRPr>
            </a:p>
          </p:txBody>
        </p:sp>
        <p:grpSp>
          <p:nvGrpSpPr>
            <p:cNvPr id="8" name="グループ化 7"/>
            <p:cNvGrpSpPr/>
            <p:nvPr/>
          </p:nvGrpSpPr>
          <p:grpSpPr>
            <a:xfrm>
              <a:off x="1805404" y="1268760"/>
              <a:ext cx="7818989" cy="775942"/>
              <a:chOff x="1805404" y="1268760"/>
              <a:chExt cx="7818989" cy="775942"/>
            </a:xfrm>
          </p:grpSpPr>
          <p:sp>
            <p:nvSpPr>
              <p:cNvPr id="5" name="正方形/長方形 4">
                <a:extLst>
                  <a:ext uri="{FF2B5EF4-FFF2-40B4-BE49-F238E27FC236}">
                    <a16:creationId xmlns:a16="http://schemas.microsoft.com/office/drawing/2014/main" id="{ED59CF1F-AF00-7244-973A-1653D95C4415}"/>
                  </a:ext>
                </a:extLst>
              </p:cNvPr>
              <p:cNvSpPr/>
              <p:nvPr/>
            </p:nvSpPr>
            <p:spPr>
              <a:xfrm>
                <a:off x="1805404" y="1268760"/>
                <a:ext cx="622198" cy="622198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bIns="0" rtlCol="0" anchor="ctr"/>
              <a:lstStyle/>
              <a:p>
                <a:pPr algn="ctr"/>
                <a:r>
                  <a:rPr lang="ja-JP" altLang="en-US" sz="2864" dirty="0">
                    <a:latin typeface="Yu Gothic" panose="020B0400000000000000" pitchFamily="34" charset="-128"/>
                    <a:ea typeface="Yu Gothic" panose="020B0400000000000000" pitchFamily="34" charset="-128"/>
                  </a:rPr>
                  <a:t>９</a:t>
                </a:r>
              </a:p>
            </p:txBody>
          </p:sp>
          <p:sp>
            <p:nvSpPr>
              <p:cNvPr id="6" name="三角形 4">
                <a:extLst>
                  <a:ext uri="{FF2B5EF4-FFF2-40B4-BE49-F238E27FC236}">
                    <a16:creationId xmlns:a16="http://schemas.microsoft.com/office/drawing/2014/main" id="{340868E0-6B65-A04C-BC43-2F0425301BA8}"/>
                  </a:ext>
                </a:extLst>
              </p:cNvPr>
              <p:cNvSpPr/>
              <p:nvPr/>
            </p:nvSpPr>
            <p:spPr>
              <a:xfrm rot="10800000">
                <a:off x="1805404" y="1890958"/>
                <a:ext cx="622198" cy="153744"/>
              </a:xfrm>
              <a:prstGeom prst="triangl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bIns="0" rtlCol="0" anchor="ctr"/>
              <a:lstStyle/>
              <a:p>
                <a:pPr algn="ctr"/>
                <a:endParaRPr lang="ja-JP" altLang="en-US" sz="1432">
                  <a:latin typeface="Yu Gothic" panose="020B0400000000000000" pitchFamily="34" charset="-128"/>
                  <a:ea typeface="Yu Gothic" panose="020B0400000000000000" pitchFamily="34" charset="-128"/>
                </a:endParaRPr>
              </a:p>
            </p:txBody>
          </p:sp>
          <p:sp>
            <p:nvSpPr>
              <p:cNvPr id="7" name="正方形/長方形 6">
                <a:extLst>
                  <a:ext uri="{FF2B5EF4-FFF2-40B4-BE49-F238E27FC236}">
                    <a16:creationId xmlns:a16="http://schemas.microsoft.com/office/drawing/2014/main" id="{88BC1C09-B994-6E4F-97D1-6AF9BFBFA77C}"/>
                  </a:ext>
                </a:extLst>
              </p:cNvPr>
              <p:cNvSpPr/>
              <p:nvPr/>
            </p:nvSpPr>
            <p:spPr>
              <a:xfrm>
                <a:off x="2583153" y="1268760"/>
                <a:ext cx="7041240" cy="775942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</a:ln>
              <a:effectLst/>
            </p:spPr>
            <p:txBody>
              <a:bodyPr tIns="57280" rtlCol="0" anchor="ctr" anchorCtr="0"/>
              <a:lstStyle/>
              <a:p>
                <a:pPr>
                  <a:lnSpc>
                    <a:spcPts val="2800"/>
                  </a:lnSpc>
                </a:pPr>
                <a:r>
                  <a:rPr lang="ja-JP" altLang="en-US" sz="2400" b="1" dirty="0">
                    <a:solidFill>
                      <a:srgbClr val="0070C0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rPr>
                  <a:t>弘前ねぷたお囃子ライブ </a:t>
                </a:r>
                <a:r>
                  <a:rPr lang="en-US" altLang="ja-JP" sz="2400" b="1" dirty="0">
                    <a:solidFill>
                      <a:srgbClr val="0070C0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rPr>
                  <a:t>NEPUTA </a:t>
                </a:r>
                <a:r>
                  <a:rPr lang="en-US" altLang="ja-JP" sz="2400" b="1" dirty="0" err="1">
                    <a:solidFill>
                      <a:srgbClr val="0070C0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rPr>
                  <a:t>sa</a:t>
                </a:r>
                <a:r>
                  <a:rPr lang="en-US" altLang="ja-JP" sz="2400" b="1" dirty="0">
                    <a:solidFill>
                      <a:srgbClr val="0070C0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rPr>
                  <a:t> KADARE</a:t>
                </a:r>
                <a:endParaRPr lang="ja-JP" altLang="en-US" sz="2400" b="1" dirty="0">
                  <a:solidFill>
                    <a:srgbClr val="0070C0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endParaRPr>
              </a:p>
            </p:txBody>
          </p:sp>
        </p:grpSp>
      </p:grpSp>
      <p:graphicFrame>
        <p:nvGraphicFramePr>
          <p:cNvPr id="10" name="表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2581107"/>
              </p:ext>
            </p:extLst>
          </p:nvPr>
        </p:nvGraphicFramePr>
        <p:xfrm>
          <a:off x="695401" y="1556795"/>
          <a:ext cx="10801199" cy="4751929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648071">
                  <a:extLst>
                    <a:ext uri="{9D8B030D-6E8A-4147-A177-3AD203B41FA5}">
                      <a16:colId xmlns:a16="http://schemas.microsoft.com/office/drawing/2014/main" val="2271406946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3689727553"/>
                    </a:ext>
                  </a:extLst>
                </a:gridCol>
                <a:gridCol w="8280920">
                  <a:extLst>
                    <a:ext uri="{9D8B030D-6E8A-4147-A177-3AD203B41FA5}">
                      <a16:colId xmlns:a16="http://schemas.microsoft.com/office/drawing/2014/main" val="4269486594"/>
                    </a:ext>
                  </a:extLst>
                </a:gridCol>
              </a:tblGrid>
              <a:tr h="45881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No.</a:t>
                      </a:r>
                      <a:endParaRPr kumimoji="1" lang="ja-JP" altLang="en-US" sz="2400" b="0" dirty="0">
                        <a:solidFill>
                          <a:schemeClr val="bg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項目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内容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4255249"/>
                  </a:ext>
                </a:extLst>
              </a:tr>
              <a:tr h="1192907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概要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津軽ひろさき屋台村かだれ横丁で「弘前ねぷたまつり」のお囃子を聞きながら、青森県ならではの郷土料理を楽しむプラン。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1859592"/>
                  </a:ext>
                </a:extLst>
              </a:tr>
              <a:tr h="82585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２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開催日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１月</a:t>
                      </a:r>
                      <a:r>
                        <a:rPr kumimoji="1" lang="en-US" altLang="ja-JP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20</a:t>
                      </a:r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日（火）～</a:t>
                      </a:r>
                      <a:r>
                        <a:rPr kumimoji="1" lang="en-US" altLang="ja-JP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23</a:t>
                      </a:r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日</a:t>
                      </a:r>
                      <a:r>
                        <a:rPr kumimoji="1" lang="en-US" altLang="ja-JP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(</a:t>
                      </a:r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金</a:t>
                      </a:r>
                      <a:r>
                        <a:rPr kumimoji="1" lang="en-US" altLang="ja-JP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)</a:t>
                      </a:r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、</a:t>
                      </a:r>
                      <a:r>
                        <a:rPr kumimoji="1" lang="en-US" altLang="ja-JP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27</a:t>
                      </a:r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日</a:t>
                      </a:r>
                      <a:r>
                        <a:rPr kumimoji="1" lang="en-US" altLang="ja-JP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(</a:t>
                      </a:r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火</a:t>
                      </a:r>
                      <a:r>
                        <a:rPr kumimoji="1" lang="en-US" altLang="ja-JP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)</a:t>
                      </a:r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～</a:t>
                      </a:r>
                      <a:r>
                        <a:rPr kumimoji="1" lang="en-US" altLang="ja-JP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30</a:t>
                      </a:r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日</a:t>
                      </a:r>
                      <a:r>
                        <a:rPr kumimoji="1" lang="en-US" altLang="ja-JP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(</a:t>
                      </a:r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金</a:t>
                      </a:r>
                      <a:r>
                        <a:rPr kumimoji="1" lang="en-US" altLang="ja-JP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)</a:t>
                      </a:r>
                    </a:p>
                    <a:p>
                      <a:pPr algn="l"/>
                      <a:r>
                        <a:rPr kumimoji="1" lang="en-US" altLang="ja-JP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※1</a:t>
                      </a:r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月</a:t>
                      </a:r>
                      <a:r>
                        <a:rPr kumimoji="1" lang="en-US" altLang="ja-JP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22</a:t>
                      </a:r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日（木）は大雪の影響により中止</a:t>
                      </a:r>
                      <a:endParaRPr kumimoji="1" lang="en-US" altLang="ja-JP" sz="2400" spc="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7595583"/>
                  </a:ext>
                </a:extLst>
              </a:tr>
              <a:tr h="72424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３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企画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（一社）</a:t>
                      </a: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Clan PEONY </a:t>
                      </a: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津軽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3602776"/>
                  </a:ext>
                </a:extLst>
              </a:tr>
              <a:tr h="72424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４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主催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弘前芸術鑑賞会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7885656"/>
                  </a:ext>
                </a:extLst>
              </a:tr>
              <a:tr h="82585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５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spc="-20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利用者数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計</a:t>
                      </a: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57</a:t>
                      </a: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名（１日平均</a:t>
                      </a: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8.1</a:t>
                      </a: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名）　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  <a:p>
                      <a:pPr algn="l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計</a:t>
                      </a: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273,000</a:t>
                      </a: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円の売上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6554528"/>
                  </a:ext>
                </a:extLst>
              </a:tr>
            </a:tbl>
          </a:graphicData>
        </a:graphic>
      </p:graphicFrame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C6E9013-BF43-0F08-3769-B033F5AF99EE}"/>
              </a:ext>
            </a:extLst>
          </p:cNvPr>
          <p:cNvSpPr txBox="1"/>
          <p:nvPr/>
        </p:nvSpPr>
        <p:spPr>
          <a:xfrm>
            <a:off x="5879976" y="6372036"/>
            <a:ext cx="4320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５</a:t>
            </a:r>
          </a:p>
        </p:txBody>
      </p:sp>
    </p:spTree>
    <p:extLst>
      <p:ext uri="{BB962C8B-B14F-4D97-AF65-F5344CB8AC3E}">
        <p14:creationId xmlns:p14="http://schemas.microsoft.com/office/powerpoint/2010/main" val="26250055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グループ化 8"/>
          <p:cNvGrpSpPr/>
          <p:nvPr/>
        </p:nvGrpSpPr>
        <p:grpSpPr>
          <a:xfrm>
            <a:off x="704735" y="557560"/>
            <a:ext cx="10791939" cy="777748"/>
            <a:chOff x="1805403" y="1268760"/>
            <a:chExt cx="8633002" cy="777748"/>
          </a:xfrm>
        </p:grpSpPr>
        <p:sp>
          <p:nvSpPr>
            <p:cNvPr id="4" name="正方形/長方形 3">
              <a:extLst>
                <a:ext uri="{FF2B5EF4-FFF2-40B4-BE49-F238E27FC236}">
                  <a16:creationId xmlns:a16="http://schemas.microsoft.com/office/drawing/2014/main" id="{C50571C4-F2F8-A548-9704-F27C47C2FB18}"/>
                </a:ext>
              </a:extLst>
            </p:cNvPr>
            <p:cNvSpPr/>
            <p:nvPr/>
          </p:nvSpPr>
          <p:spPr>
            <a:xfrm>
              <a:off x="1805403" y="1270566"/>
              <a:ext cx="8633002" cy="77594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432">
                <a:latin typeface="Yu Gothic" panose="020B0400000000000000" pitchFamily="34" charset="-128"/>
                <a:ea typeface="Yu Gothic" panose="020B0400000000000000" pitchFamily="34" charset="-128"/>
              </a:endParaRPr>
            </a:p>
          </p:txBody>
        </p:sp>
        <p:grpSp>
          <p:nvGrpSpPr>
            <p:cNvPr id="8" name="グループ化 7"/>
            <p:cNvGrpSpPr/>
            <p:nvPr/>
          </p:nvGrpSpPr>
          <p:grpSpPr>
            <a:xfrm>
              <a:off x="1805404" y="1268760"/>
              <a:ext cx="7818989" cy="775942"/>
              <a:chOff x="1805404" y="1268760"/>
              <a:chExt cx="7818989" cy="775942"/>
            </a:xfrm>
          </p:grpSpPr>
          <p:sp>
            <p:nvSpPr>
              <p:cNvPr id="5" name="正方形/長方形 4">
                <a:extLst>
                  <a:ext uri="{FF2B5EF4-FFF2-40B4-BE49-F238E27FC236}">
                    <a16:creationId xmlns:a16="http://schemas.microsoft.com/office/drawing/2014/main" id="{ED59CF1F-AF00-7244-973A-1653D95C4415}"/>
                  </a:ext>
                </a:extLst>
              </p:cNvPr>
              <p:cNvSpPr/>
              <p:nvPr/>
            </p:nvSpPr>
            <p:spPr>
              <a:xfrm>
                <a:off x="1805404" y="1268760"/>
                <a:ext cx="622198" cy="622198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bIns="0" rtlCol="0" anchor="ctr"/>
              <a:lstStyle/>
              <a:p>
                <a:pPr algn="ctr"/>
                <a:r>
                  <a:rPr lang="en-US" altLang="ja-JP" sz="2864" dirty="0">
                    <a:latin typeface="Yu Gothic" panose="020B0400000000000000" pitchFamily="34" charset="-128"/>
                    <a:ea typeface="Yu Gothic" panose="020B0400000000000000" pitchFamily="34" charset="-128"/>
                  </a:rPr>
                  <a:t>10</a:t>
                </a:r>
                <a:endParaRPr lang="ja-JP" altLang="en-US" sz="2864" dirty="0">
                  <a:latin typeface="Yu Gothic" panose="020B0400000000000000" pitchFamily="34" charset="-128"/>
                  <a:ea typeface="Yu Gothic" panose="020B0400000000000000" pitchFamily="34" charset="-128"/>
                </a:endParaRPr>
              </a:p>
            </p:txBody>
          </p:sp>
          <p:sp>
            <p:nvSpPr>
              <p:cNvPr id="6" name="三角形 4">
                <a:extLst>
                  <a:ext uri="{FF2B5EF4-FFF2-40B4-BE49-F238E27FC236}">
                    <a16:creationId xmlns:a16="http://schemas.microsoft.com/office/drawing/2014/main" id="{340868E0-6B65-A04C-BC43-2F0425301BA8}"/>
                  </a:ext>
                </a:extLst>
              </p:cNvPr>
              <p:cNvSpPr/>
              <p:nvPr/>
            </p:nvSpPr>
            <p:spPr>
              <a:xfrm rot="10800000">
                <a:off x="1805404" y="1890958"/>
                <a:ext cx="622198" cy="153744"/>
              </a:xfrm>
              <a:prstGeom prst="triangl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bIns="0" rtlCol="0" anchor="ctr"/>
              <a:lstStyle/>
              <a:p>
                <a:pPr algn="ctr"/>
                <a:endParaRPr lang="ja-JP" altLang="en-US" sz="1432">
                  <a:latin typeface="Yu Gothic" panose="020B0400000000000000" pitchFamily="34" charset="-128"/>
                  <a:ea typeface="Yu Gothic" panose="020B0400000000000000" pitchFamily="34" charset="-128"/>
                </a:endParaRPr>
              </a:p>
            </p:txBody>
          </p:sp>
          <p:sp>
            <p:nvSpPr>
              <p:cNvPr id="7" name="正方形/長方形 6">
                <a:extLst>
                  <a:ext uri="{FF2B5EF4-FFF2-40B4-BE49-F238E27FC236}">
                    <a16:creationId xmlns:a16="http://schemas.microsoft.com/office/drawing/2014/main" id="{88BC1C09-B994-6E4F-97D1-6AF9BFBFA77C}"/>
                  </a:ext>
                </a:extLst>
              </p:cNvPr>
              <p:cNvSpPr/>
              <p:nvPr/>
            </p:nvSpPr>
            <p:spPr>
              <a:xfrm>
                <a:off x="2583153" y="1268760"/>
                <a:ext cx="7041240" cy="775942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</a:ln>
              <a:effectLst/>
            </p:spPr>
            <p:txBody>
              <a:bodyPr tIns="57280" rtlCol="0" anchor="ctr" anchorCtr="0"/>
              <a:lstStyle/>
              <a:p>
                <a:pPr>
                  <a:lnSpc>
                    <a:spcPts val="2800"/>
                  </a:lnSpc>
                </a:pPr>
                <a:r>
                  <a:rPr lang="ja-JP" altLang="en-US" sz="2400" b="1" dirty="0">
                    <a:solidFill>
                      <a:srgbClr val="0070C0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rPr>
                  <a:t>ストーブ列車と日本酒の冬物語</a:t>
                </a:r>
              </a:p>
            </p:txBody>
          </p:sp>
        </p:grpSp>
      </p:grpSp>
      <p:graphicFrame>
        <p:nvGraphicFramePr>
          <p:cNvPr id="10" name="表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197788"/>
              </p:ext>
            </p:extLst>
          </p:nvPr>
        </p:nvGraphicFramePr>
        <p:xfrm>
          <a:off x="695401" y="1556794"/>
          <a:ext cx="10801199" cy="4726028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648071">
                  <a:extLst>
                    <a:ext uri="{9D8B030D-6E8A-4147-A177-3AD203B41FA5}">
                      <a16:colId xmlns:a16="http://schemas.microsoft.com/office/drawing/2014/main" val="2271406946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3689727553"/>
                    </a:ext>
                  </a:extLst>
                </a:gridCol>
                <a:gridCol w="8280920">
                  <a:extLst>
                    <a:ext uri="{9D8B030D-6E8A-4147-A177-3AD203B41FA5}">
                      <a16:colId xmlns:a16="http://schemas.microsoft.com/office/drawing/2014/main" val="4269486594"/>
                    </a:ext>
                  </a:extLst>
                </a:gridCol>
              </a:tblGrid>
              <a:tr h="447306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No.</a:t>
                      </a:r>
                      <a:endParaRPr kumimoji="1" lang="ja-JP" altLang="en-US" sz="2400" b="0" dirty="0">
                        <a:solidFill>
                          <a:schemeClr val="bg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項目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内容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4255249"/>
                  </a:ext>
                </a:extLst>
              </a:tr>
              <a:tr h="805151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概要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津軽五所川原駅と津軽中泊駅間を往復する車中の中、地元竹浪酒造の熱燗と郷土料理を食べるプラン。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1859592"/>
                  </a:ext>
                </a:extLst>
              </a:tr>
              <a:tr h="65572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２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開催日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2400" spc="-40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12</a:t>
                      </a:r>
                      <a:r>
                        <a:rPr kumimoji="1" lang="ja-JP" altLang="en-US" sz="2400" spc="-40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月</a:t>
                      </a:r>
                      <a:r>
                        <a:rPr kumimoji="1" lang="en-US" altLang="ja-JP" sz="2400" spc="-40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20</a:t>
                      </a:r>
                      <a:r>
                        <a:rPr kumimoji="1" lang="ja-JP" altLang="en-US" sz="2400" spc="-40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日（土）、</a:t>
                      </a:r>
                      <a:r>
                        <a:rPr kumimoji="1" lang="en-US" altLang="ja-JP" sz="2400" spc="-40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</a:t>
                      </a:r>
                      <a:r>
                        <a:rPr kumimoji="1" lang="ja-JP" altLang="en-US" sz="2400" spc="-40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月</a:t>
                      </a:r>
                      <a:r>
                        <a:rPr kumimoji="1" lang="en-US" altLang="ja-JP" sz="2400" spc="-40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24</a:t>
                      </a:r>
                      <a:r>
                        <a:rPr kumimoji="1" lang="ja-JP" altLang="en-US" sz="2400" spc="-40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日（土）、</a:t>
                      </a:r>
                      <a:r>
                        <a:rPr kumimoji="1" lang="en-US" altLang="ja-JP" sz="2400" spc="-40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</a:t>
                      </a:r>
                      <a:r>
                        <a:rPr kumimoji="1" lang="ja-JP" altLang="en-US" sz="2400" spc="-40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月</a:t>
                      </a:r>
                      <a:r>
                        <a:rPr kumimoji="1" lang="en-US" altLang="ja-JP" sz="2400" spc="-40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14</a:t>
                      </a:r>
                      <a:r>
                        <a:rPr kumimoji="1" lang="ja-JP" altLang="en-US" sz="2400" spc="-40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日（土）、</a:t>
                      </a:r>
                      <a:r>
                        <a:rPr kumimoji="1" lang="en-US" altLang="ja-JP" sz="2400" spc="-40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3</a:t>
                      </a:r>
                      <a:r>
                        <a:rPr kumimoji="1" lang="ja-JP" altLang="en-US" sz="2400" spc="-40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月</a:t>
                      </a:r>
                      <a:r>
                        <a:rPr kumimoji="1" lang="en-US" altLang="ja-JP" sz="2400" spc="-40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14</a:t>
                      </a:r>
                      <a:r>
                        <a:rPr kumimoji="1" lang="ja-JP" altLang="en-US" sz="2400" spc="-40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日（土）</a:t>
                      </a:r>
                      <a:endParaRPr kumimoji="1" lang="en-US" altLang="ja-JP" sz="2400" spc="-40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9636316"/>
                  </a:ext>
                </a:extLst>
              </a:tr>
              <a:tr h="65572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３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販売価格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15,000</a:t>
                      </a:r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円（税込）（＊第</a:t>
                      </a:r>
                      <a:r>
                        <a:rPr kumimoji="1" lang="en-US" altLang="ja-JP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</a:t>
                      </a:r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回～第</a:t>
                      </a:r>
                      <a:r>
                        <a:rPr kumimoji="1" lang="en-US" altLang="ja-JP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4</a:t>
                      </a:r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回は</a:t>
                      </a:r>
                      <a:r>
                        <a:rPr kumimoji="1" lang="en-US" altLang="ja-JP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11,000</a:t>
                      </a:r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円（税込））</a:t>
                      </a:r>
                      <a:endParaRPr kumimoji="1" lang="en-US" altLang="ja-JP" sz="2400" spc="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7595583"/>
                  </a:ext>
                </a:extLst>
              </a:tr>
              <a:tr h="65572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４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企画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（一社）</a:t>
                      </a: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Clan PEONY </a:t>
                      </a: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津軽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3602776"/>
                  </a:ext>
                </a:extLst>
              </a:tr>
              <a:tr h="65572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５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主催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津軽鉄道（株）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7885656"/>
                  </a:ext>
                </a:extLst>
              </a:tr>
              <a:tr h="805151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６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spc="-20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利用者数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2400" dirty="0">
                          <a:solidFill>
                            <a:schemeClr val="tx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27</a:t>
                      </a:r>
                      <a:r>
                        <a:rPr kumimoji="1" lang="ja-JP" altLang="en-US" sz="2400" dirty="0">
                          <a:solidFill>
                            <a:schemeClr val="tx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名（</a:t>
                      </a:r>
                      <a:r>
                        <a:rPr kumimoji="1" lang="en-US" altLang="ja-JP" sz="2400" dirty="0">
                          <a:solidFill>
                            <a:schemeClr val="tx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12</a:t>
                      </a:r>
                      <a:r>
                        <a:rPr kumimoji="1" lang="ja-JP" altLang="en-US" sz="2400" dirty="0">
                          <a:solidFill>
                            <a:schemeClr val="tx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月</a:t>
                      </a:r>
                      <a:r>
                        <a:rPr kumimoji="1" lang="en-US" altLang="ja-JP" sz="2400" dirty="0">
                          <a:solidFill>
                            <a:schemeClr val="tx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20</a:t>
                      </a:r>
                      <a:r>
                        <a:rPr kumimoji="1" lang="ja-JP" altLang="en-US" sz="2400" dirty="0">
                          <a:solidFill>
                            <a:schemeClr val="tx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日）　</a:t>
                      </a:r>
                      <a:r>
                        <a:rPr kumimoji="1" lang="en-US" altLang="ja-JP" sz="2400" dirty="0">
                          <a:solidFill>
                            <a:schemeClr val="tx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16</a:t>
                      </a:r>
                      <a:r>
                        <a:rPr kumimoji="1" lang="ja-JP" altLang="en-US" sz="2400" dirty="0">
                          <a:solidFill>
                            <a:schemeClr val="tx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名（１月</a:t>
                      </a:r>
                      <a:r>
                        <a:rPr kumimoji="1" lang="en-US" altLang="ja-JP" sz="2400" dirty="0">
                          <a:solidFill>
                            <a:schemeClr val="tx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24</a:t>
                      </a:r>
                      <a:r>
                        <a:rPr kumimoji="1" lang="ja-JP" altLang="en-US" sz="2400" dirty="0">
                          <a:solidFill>
                            <a:schemeClr val="tx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日）</a:t>
                      </a:r>
                      <a:endParaRPr kumimoji="1" lang="en-US" altLang="ja-JP" sz="2400" dirty="0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  <a:p>
                      <a:pPr algn="l"/>
                      <a:r>
                        <a:rPr kumimoji="1" lang="en-US" altLang="ja-JP" sz="2400" dirty="0">
                          <a:solidFill>
                            <a:schemeClr val="tx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11</a:t>
                      </a:r>
                      <a:r>
                        <a:rPr kumimoji="1" lang="ja-JP" altLang="en-US" sz="2400" dirty="0">
                          <a:solidFill>
                            <a:schemeClr val="tx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名（２月</a:t>
                      </a:r>
                      <a:r>
                        <a:rPr kumimoji="1" lang="en-US" altLang="ja-JP" sz="2400" dirty="0">
                          <a:solidFill>
                            <a:schemeClr val="tx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14</a:t>
                      </a:r>
                      <a:r>
                        <a:rPr kumimoji="1" lang="ja-JP" altLang="en-US" sz="2400" dirty="0">
                          <a:solidFill>
                            <a:schemeClr val="tx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日）　</a:t>
                      </a:r>
                      <a:r>
                        <a:rPr kumimoji="1" lang="en-US" altLang="ja-JP" sz="2400" dirty="0">
                          <a:solidFill>
                            <a:schemeClr val="tx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25</a:t>
                      </a:r>
                      <a:r>
                        <a:rPr kumimoji="1" lang="ja-JP" altLang="en-US" sz="2400" dirty="0">
                          <a:solidFill>
                            <a:schemeClr val="tx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名（３月</a:t>
                      </a:r>
                      <a:r>
                        <a:rPr kumimoji="1" lang="en-US" altLang="ja-JP" sz="2400" dirty="0">
                          <a:solidFill>
                            <a:schemeClr val="tx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14</a:t>
                      </a:r>
                      <a:r>
                        <a:rPr kumimoji="1" lang="ja-JP" altLang="en-US" sz="2400" dirty="0">
                          <a:solidFill>
                            <a:schemeClr val="tx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日）　計</a:t>
                      </a:r>
                      <a:r>
                        <a:rPr kumimoji="1" lang="en-US" altLang="ja-JP" sz="2400" dirty="0">
                          <a:solidFill>
                            <a:schemeClr val="tx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79</a:t>
                      </a:r>
                      <a:r>
                        <a:rPr kumimoji="1" lang="ja-JP" altLang="en-US" sz="2400" dirty="0">
                          <a:solidFill>
                            <a:schemeClr val="tx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名</a:t>
                      </a:r>
                      <a:endParaRPr kumimoji="1" lang="en-US" altLang="ja-JP" sz="2400" dirty="0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65545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84441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C50993E-846F-7D4D-0A29-BB4C78577F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D11ED82-38B7-49CB-3CBA-EDF1A61D4A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BCCE39F-EF08-96A9-DFE5-1F6FA01C7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673600" y="6308727"/>
            <a:ext cx="2844800" cy="365125"/>
          </a:xfrm>
        </p:spPr>
        <p:txBody>
          <a:bodyPr/>
          <a:lstStyle/>
          <a:p>
            <a:pPr algn="ctr"/>
            <a:r>
              <a:rPr kumimoji="1" lang="ja-JP" altLang="en-US" sz="18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６</a:t>
            </a:r>
          </a:p>
        </p:txBody>
      </p:sp>
    </p:spTree>
    <p:extLst>
      <p:ext uri="{BB962C8B-B14F-4D97-AF65-F5344CB8AC3E}">
        <p14:creationId xmlns:p14="http://schemas.microsoft.com/office/powerpoint/2010/main" val="6422429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グループ化 8"/>
          <p:cNvGrpSpPr/>
          <p:nvPr/>
        </p:nvGrpSpPr>
        <p:grpSpPr>
          <a:xfrm>
            <a:off x="704735" y="557560"/>
            <a:ext cx="10791939" cy="777748"/>
            <a:chOff x="1805403" y="1268760"/>
            <a:chExt cx="8633002" cy="777748"/>
          </a:xfrm>
        </p:grpSpPr>
        <p:sp>
          <p:nvSpPr>
            <p:cNvPr id="4" name="正方形/長方形 3">
              <a:extLst>
                <a:ext uri="{FF2B5EF4-FFF2-40B4-BE49-F238E27FC236}">
                  <a16:creationId xmlns:a16="http://schemas.microsoft.com/office/drawing/2014/main" id="{C50571C4-F2F8-A548-9704-F27C47C2FB18}"/>
                </a:ext>
              </a:extLst>
            </p:cNvPr>
            <p:cNvSpPr/>
            <p:nvPr/>
          </p:nvSpPr>
          <p:spPr>
            <a:xfrm>
              <a:off x="1805403" y="1270566"/>
              <a:ext cx="8633002" cy="77594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432">
                <a:latin typeface="Yu Gothic" panose="020B0400000000000000" pitchFamily="34" charset="-128"/>
                <a:ea typeface="Yu Gothic" panose="020B0400000000000000" pitchFamily="34" charset="-128"/>
              </a:endParaRPr>
            </a:p>
          </p:txBody>
        </p:sp>
        <p:grpSp>
          <p:nvGrpSpPr>
            <p:cNvPr id="8" name="グループ化 7"/>
            <p:cNvGrpSpPr/>
            <p:nvPr/>
          </p:nvGrpSpPr>
          <p:grpSpPr>
            <a:xfrm>
              <a:off x="1805404" y="1268760"/>
              <a:ext cx="7818989" cy="775942"/>
              <a:chOff x="1805404" y="1268760"/>
              <a:chExt cx="7818989" cy="775942"/>
            </a:xfrm>
          </p:grpSpPr>
          <p:sp>
            <p:nvSpPr>
              <p:cNvPr id="5" name="正方形/長方形 4">
                <a:extLst>
                  <a:ext uri="{FF2B5EF4-FFF2-40B4-BE49-F238E27FC236}">
                    <a16:creationId xmlns:a16="http://schemas.microsoft.com/office/drawing/2014/main" id="{ED59CF1F-AF00-7244-973A-1653D95C4415}"/>
                  </a:ext>
                </a:extLst>
              </p:cNvPr>
              <p:cNvSpPr/>
              <p:nvPr/>
            </p:nvSpPr>
            <p:spPr>
              <a:xfrm>
                <a:off x="1805404" y="1268760"/>
                <a:ext cx="622198" cy="622198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bIns="0" rtlCol="0" anchor="ctr"/>
              <a:lstStyle/>
              <a:p>
                <a:pPr algn="ctr"/>
                <a:r>
                  <a:rPr lang="ja-JP" altLang="en-US" sz="2864" dirty="0">
                    <a:latin typeface="Yu Gothic" panose="020B0400000000000000" pitchFamily="34" charset="-128"/>
                    <a:ea typeface="Yu Gothic" panose="020B0400000000000000" pitchFamily="34" charset="-128"/>
                  </a:rPr>
                  <a:t>１</a:t>
                </a:r>
              </a:p>
            </p:txBody>
          </p:sp>
          <p:sp>
            <p:nvSpPr>
              <p:cNvPr id="6" name="三角形 4">
                <a:extLst>
                  <a:ext uri="{FF2B5EF4-FFF2-40B4-BE49-F238E27FC236}">
                    <a16:creationId xmlns:a16="http://schemas.microsoft.com/office/drawing/2014/main" id="{340868E0-6B65-A04C-BC43-2F0425301BA8}"/>
                  </a:ext>
                </a:extLst>
              </p:cNvPr>
              <p:cNvSpPr/>
              <p:nvPr/>
            </p:nvSpPr>
            <p:spPr>
              <a:xfrm rot="10800000">
                <a:off x="1805404" y="1890958"/>
                <a:ext cx="622198" cy="153744"/>
              </a:xfrm>
              <a:prstGeom prst="triangl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bIns="0" rtlCol="0" anchor="ctr"/>
              <a:lstStyle/>
              <a:p>
                <a:pPr algn="ctr"/>
                <a:endParaRPr lang="ja-JP" altLang="en-US" sz="1432">
                  <a:latin typeface="Yu Gothic" panose="020B0400000000000000" pitchFamily="34" charset="-128"/>
                  <a:ea typeface="Yu Gothic" panose="020B0400000000000000" pitchFamily="34" charset="-128"/>
                </a:endParaRPr>
              </a:p>
            </p:txBody>
          </p:sp>
          <p:sp>
            <p:nvSpPr>
              <p:cNvPr id="7" name="正方形/長方形 6">
                <a:extLst>
                  <a:ext uri="{FF2B5EF4-FFF2-40B4-BE49-F238E27FC236}">
                    <a16:creationId xmlns:a16="http://schemas.microsoft.com/office/drawing/2014/main" id="{88BC1C09-B994-6E4F-97D1-6AF9BFBFA77C}"/>
                  </a:ext>
                </a:extLst>
              </p:cNvPr>
              <p:cNvSpPr/>
              <p:nvPr/>
            </p:nvSpPr>
            <p:spPr>
              <a:xfrm>
                <a:off x="2583153" y="1268760"/>
                <a:ext cx="7041240" cy="775942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</a:ln>
              <a:effectLst/>
            </p:spPr>
            <p:txBody>
              <a:bodyPr tIns="57280" rtlCol="0" anchor="ctr" anchorCtr="0"/>
              <a:lstStyle/>
              <a:p>
                <a:pPr>
                  <a:spcAft>
                    <a:spcPts val="477"/>
                  </a:spcAft>
                  <a:defRPr/>
                </a:pPr>
                <a:r>
                  <a:rPr kumimoji="0" lang="ja-JP" altLang="en-US" sz="2400" b="1" kern="0" dirty="0">
                    <a:solidFill>
                      <a:srgbClr val="0070C0"/>
                    </a:solidFill>
                    <a:latin typeface="Yu Gothic" panose="020B0400000000000000" pitchFamily="34" charset="-128"/>
                    <a:ea typeface="Yu Gothic" panose="020B0400000000000000" pitchFamily="34" charset="-128"/>
                  </a:rPr>
                  <a:t>キャンペーン概要</a:t>
                </a:r>
                <a:endParaRPr kumimoji="0" lang="en-US" altLang="ja-JP" sz="2400" b="1" kern="0" dirty="0">
                  <a:solidFill>
                    <a:srgbClr val="0070C0"/>
                  </a:solidFill>
                  <a:latin typeface="Yu Gothic" panose="020B0400000000000000" pitchFamily="34" charset="-128"/>
                  <a:ea typeface="Yu Gothic" panose="020B0400000000000000" pitchFamily="34" charset="-128"/>
                </a:endParaRPr>
              </a:p>
            </p:txBody>
          </p:sp>
        </p:grpSp>
      </p:grpSp>
      <p:graphicFrame>
        <p:nvGraphicFramePr>
          <p:cNvPr id="10" name="表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7911843"/>
              </p:ext>
            </p:extLst>
          </p:nvPr>
        </p:nvGraphicFramePr>
        <p:xfrm>
          <a:off x="695401" y="1556792"/>
          <a:ext cx="10801199" cy="477520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648071">
                  <a:extLst>
                    <a:ext uri="{9D8B030D-6E8A-4147-A177-3AD203B41FA5}">
                      <a16:colId xmlns:a16="http://schemas.microsoft.com/office/drawing/2014/main" val="2271406946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3689727553"/>
                    </a:ext>
                  </a:extLst>
                </a:gridCol>
                <a:gridCol w="8280920">
                  <a:extLst>
                    <a:ext uri="{9D8B030D-6E8A-4147-A177-3AD203B41FA5}">
                      <a16:colId xmlns:a16="http://schemas.microsoft.com/office/drawing/2014/main" val="4269486594"/>
                    </a:ext>
                  </a:extLst>
                </a:gridCol>
              </a:tblGrid>
              <a:tr h="456889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No.</a:t>
                      </a:r>
                      <a:endParaRPr kumimoji="1" lang="ja-JP" altLang="en-US" sz="2400" b="0" dirty="0">
                        <a:solidFill>
                          <a:schemeClr val="bg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項目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内容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4255249"/>
                  </a:ext>
                </a:extLst>
              </a:tr>
              <a:tr h="456889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名称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ひと旅 ふた旅、めぐる旅。青森県・函館観光キャンペーン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1859592"/>
                  </a:ext>
                </a:extLst>
              </a:tr>
              <a:tr h="822401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主催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青森県／北海道渡島総合振興局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  <a:p>
                      <a:pPr algn="l"/>
                      <a:r>
                        <a:rPr kumimoji="1" lang="ja-JP" altLang="en-US" sz="2400" spc="-30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東日本旅客鉄道（株）盛岡支社・秋田支社／北海道旅客鉄道（株）</a:t>
                      </a:r>
                      <a:endParaRPr kumimoji="1" lang="en-US" altLang="ja-JP" sz="2400" spc="-30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3602776"/>
                  </a:ext>
                </a:extLst>
              </a:tr>
              <a:tr h="456889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期間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2025</a:t>
                      </a: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年</a:t>
                      </a: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12</a:t>
                      </a: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月</a:t>
                      </a: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</a:t>
                      </a: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日（月）～</a:t>
                      </a: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2026</a:t>
                      </a: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年</a:t>
                      </a: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3</a:t>
                      </a: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月</a:t>
                      </a: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31</a:t>
                      </a: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日（火）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7885656"/>
                  </a:ext>
                </a:extLst>
              </a:tr>
              <a:tr h="255886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４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spc="-20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当法人の取組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8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１）ツガルツナガル周遊観光バスツアー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  <a:p>
                      <a:pPr algn="l">
                        <a:lnSpc>
                          <a:spcPts val="28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２）ツガルツナガル湯らり津軽周遊パス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  <a:p>
                      <a:pPr algn="l">
                        <a:lnSpc>
                          <a:spcPts val="28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３）ツガルツナガルコンセプトルーム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  <a:p>
                      <a:pPr algn="l">
                        <a:lnSpc>
                          <a:spcPts val="28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４）弘南鉄道ラッセル車貸切体験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  <a:p>
                      <a:pPr algn="l">
                        <a:lnSpc>
                          <a:spcPts val="28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５）リゾートしらかみスペシャルランチボックスツアー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  <a:p>
                      <a:pPr algn="l">
                        <a:lnSpc>
                          <a:spcPts val="28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６）弘前ねぷたお囃子ライブ </a:t>
                      </a: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NEPUTA </a:t>
                      </a:r>
                      <a:r>
                        <a:rPr kumimoji="1" lang="en-US" altLang="ja-JP" sz="2400" dirty="0" err="1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sa</a:t>
                      </a: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 KADARE</a:t>
                      </a:r>
                    </a:p>
                    <a:p>
                      <a:pPr algn="l">
                        <a:lnSpc>
                          <a:spcPts val="28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７）ストーブ列車と日本酒の冬物語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6554528"/>
                  </a:ext>
                </a:extLst>
              </a:tr>
            </a:tbl>
          </a:graphicData>
        </a:graphic>
      </p:graphicFrame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58070C5B-818A-6B30-1F92-14309BB07AF9}"/>
              </a:ext>
            </a:extLst>
          </p:cNvPr>
          <p:cNvSpPr txBox="1"/>
          <p:nvPr/>
        </p:nvSpPr>
        <p:spPr>
          <a:xfrm>
            <a:off x="5879976" y="6372036"/>
            <a:ext cx="4320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１</a:t>
            </a:r>
          </a:p>
        </p:txBody>
      </p:sp>
    </p:spTree>
    <p:extLst>
      <p:ext uri="{BB962C8B-B14F-4D97-AF65-F5344CB8AC3E}">
        <p14:creationId xmlns:p14="http://schemas.microsoft.com/office/powerpoint/2010/main" val="13548012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グループ化 8"/>
          <p:cNvGrpSpPr/>
          <p:nvPr/>
        </p:nvGrpSpPr>
        <p:grpSpPr>
          <a:xfrm>
            <a:off x="704735" y="557560"/>
            <a:ext cx="10791939" cy="777748"/>
            <a:chOff x="1805403" y="1268760"/>
            <a:chExt cx="8633002" cy="777748"/>
          </a:xfrm>
        </p:grpSpPr>
        <p:sp>
          <p:nvSpPr>
            <p:cNvPr id="4" name="正方形/長方形 3">
              <a:extLst>
                <a:ext uri="{FF2B5EF4-FFF2-40B4-BE49-F238E27FC236}">
                  <a16:creationId xmlns:a16="http://schemas.microsoft.com/office/drawing/2014/main" id="{C50571C4-F2F8-A548-9704-F27C47C2FB18}"/>
                </a:ext>
              </a:extLst>
            </p:cNvPr>
            <p:cNvSpPr/>
            <p:nvPr/>
          </p:nvSpPr>
          <p:spPr>
            <a:xfrm>
              <a:off x="1805403" y="1270566"/>
              <a:ext cx="8633002" cy="77594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432">
                <a:latin typeface="Yu Gothic" panose="020B0400000000000000" pitchFamily="34" charset="-128"/>
                <a:ea typeface="Yu Gothic" panose="020B0400000000000000" pitchFamily="34" charset="-128"/>
              </a:endParaRPr>
            </a:p>
          </p:txBody>
        </p:sp>
        <p:grpSp>
          <p:nvGrpSpPr>
            <p:cNvPr id="8" name="グループ化 7"/>
            <p:cNvGrpSpPr/>
            <p:nvPr/>
          </p:nvGrpSpPr>
          <p:grpSpPr>
            <a:xfrm>
              <a:off x="1805404" y="1268760"/>
              <a:ext cx="7818989" cy="775942"/>
              <a:chOff x="1805404" y="1268760"/>
              <a:chExt cx="7818989" cy="775942"/>
            </a:xfrm>
          </p:grpSpPr>
          <p:sp>
            <p:nvSpPr>
              <p:cNvPr id="5" name="正方形/長方形 4">
                <a:extLst>
                  <a:ext uri="{FF2B5EF4-FFF2-40B4-BE49-F238E27FC236}">
                    <a16:creationId xmlns:a16="http://schemas.microsoft.com/office/drawing/2014/main" id="{ED59CF1F-AF00-7244-973A-1653D95C4415}"/>
                  </a:ext>
                </a:extLst>
              </p:cNvPr>
              <p:cNvSpPr/>
              <p:nvPr/>
            </p:nvSpPr>
            <p:spPr>
              <a:xfrm>
                <a:off x="1805404" y="1268760"/>
                <a:ext cx="622198" cy="622198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bIns="0" rtlCol="0" anchor="ctr"/>
              <a:lstStyle/>
              <a:p>
                <a:pPr algn="ctr"/>
                <a:r>
                  <a:rPr lang="ja-JP" altLang="en-US" sz="2864" dirty="0">
                    <a:latin typeface="Yu Gothic" panose="020B0400000000000000" pitchFamily="34" charset="-128"/>
                    <a:ea typeface="Yu Gothic" panose="020B0400000000000000" pitchFamily="34" charset="-128"/>
                  </a:rPr>
                  <a:t>２</a:t>
                </a:r>
              </a:p>
            </p:txBody>
          </p:sp>
          <p:sp>
            <p:nvSpPr>
              <p:cNvPr id="6" name="三角形 4">
                <a:extLst>
                  <a:ext uri="{FF2B5EF4-FFF2-40B4-BE49-F238E27FC236}">
                    <a16:creationId xmlns:a16="http://schemas.microsoft.com/office/drawing/2014/main" id="{340868E0-6B65-A04C-BC43-2F0425301BA8}"/>
                  </a:ext>
                </a:extLst>
              </p:cNvPr>
              <p:cNvSpPr/>
              <p:nvPr/>
            </p:nvSpPr>
            <p:spPr>
              <a:xfrm rot="10800000">
                <a:off x="1805404" y="1890958"/>
                <a:ext cx="622198" cy="153744"/>
              </a:xfrm>
              <a:prstGeom prst="triangl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bIns="0" rtlCol="0" anchor="ctr"/>
              <a:lstStyle/>
              <a:p>
                <a:pPr algn="ctr"/>
                <a:endParaRPr lang="ja-JP" altLang="en-US" sz="1432">
                  <a:latin typeface="Yu Gothic" panose="020B0400000000000000" pitchFamily="34" charset="-128"/>
                  <a:ea typeface="Yu Gothic" panose="020B0400000000000000" pitchFamily="34" charset="-128"/>
                </a:endParaRPr>
              </a:p>
            </p:txBody>
          </p:sp>
          <p:sp>
            <p:nvSpPr>
              <p:cNvPr id="7" name="正方形/長方形 6">
                <a:extLst>
                  <a:ext uri="{FF2B5EF4-FFF2-40B4-BE49-F238E27FC236}">
                    <a16:creationId xmlns:a16="http://schemas.microsoft.com/office/drawing/2014/main" id="{88BC1C09-B994-6E4F-97D1-6AF9BFBFA77C}"/>
                  </a:ext>
                </a:extLst>
              </p:cNvPr>
              <p:cNvSpPr/>
              <p:nvPr/>
            </p:nvSpPr>
            <p:spPr>
              <a:xfrm>
                <a:off x="2583153" y="1268760"/>
                <a:ext cx="7041240" cy="775942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</a:ln>
              <a:effectLst/>
            </p:spPr>
            <p:txBody>
              <a:bodyPr tIns="57280" rtlCol="0" anchor="ctr" anchorCtr="0"/>
              <a:lstStyle/>
              <a:p>
                <a:pPr>
                  <a:spcAft>
                    <a:spcPts val="477"/>
                  </a:spcAft>
                  <a:defRPr/>
                </a:pPr>
                <a:r>
                  <a:rPr kumimoji="0" lang="ja-JP" altLang="en-US" sz="2400" b="1" kern="0" dirty="0">
                    <a:solidFill>
                      <a:srgbClr val="0070C0"/>
                    </a:solidFill>
                    <a:latin typeface="Yu Gothic" panose="020B0400000000000000" pitchFamily="34" charset="-128"/>
                    <a:ea typeface="Yu Gothic" panose="020B0400000000000000" pitchFamily="34" charset="-128"/>
                  </a:rPr>
                  <a:t>ツガルツナガル周遊観光バスツアー</a:t>
                </a:r>
                <a:endParaRPr kumimoji="0" lang="en-US" altLang="ja-JP" sz="2400" b="1" kern="0" dirty="0">
                  <a:solidFill>
                    <a:srgbClr val="0070C0"/>
                  </a:solidFill>
                  <a:latin typeface="Yu Gothic" panose="020B0400000000000000" pitchFamily="34" charset="-128"/>
                  <a:ea typeface="Yu Gothic" panose="020B0400000000000000" pitchFamily="34" charset="-128"/>
                </a:endParaRPr>
              </a:p>
            </p:txBody>
          </p:sp>
        </p:grpSp>
      </p:grpSp>
      <p:graphicFrame>
        <p:nvGraphicFramePr>
          <p:cNvPr id="10" name="表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8629944"/>
              </p:ext>
            </p:extLst>
          </p:nvPr>
        </p:nvGraphicFramePr>
        <p:xfrm>
          <a:off x="695401" y="1556794"/>
          <a:ext cx="10801199" cy="4763016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648071">
                  <a:extLst>
                    <a:ext uri="{9D8B030D-6E8A-4147-A177-3AD203B41FA5}">
                      <a16:colId xmlns:a16="http://schemas.microsoft.com/office/drawing/2014/main" val="2271406946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3689727553"/>
                    </a:ext>
                  </a:extLst>
                </a:gridCol>
                <a:gridCol w="8280920">
                  <a:extLst>
                    <a:ext uri="{9D8B030D-6E8A-4147-A177-3AD203B41FA5}">
                      <a16:colId xmlns:a16="http://schemas.microsoft.com/office/drawing/2014/main" val="4269486594"/>
                    </a:ext>
                  </a:extLst>
                </a:gridCol>
              </a:tblGrid>
              <a:tr h="452552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No.</a:t>
                      </a:r>
                      <a:endParaRPr kumimoji="1" lang="ja-JP" altLang="en-US" sz="2400" b="0" dirty="0">
                        <a:solidFill>
                          <a:schemeClr val="bg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項目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内容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4255249"/>
                  </a:ext>
                </a:extLst>
              </a:tr>
              <a:tr h="81459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概要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髙山稲荷神社や津軽鉄道ストーブ列車乗車を楽しめる冬季の西北津軽エリア観光周遊バスツアー。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1859592"/>
                  </a:ext>
                </a:extLst>
              </a:tr>
              <a:tr h="67005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２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販売価格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8,500</a:t>
                      </a:r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円（税込）</a:t>
                      </a:r>
                      <a:endParaRPr kumimoji="1" lang="en-US" altLang="ja-JP" sz="2400" spc="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7595583"/>
                  </a:ext>
                </a:extLst>
              </a:tr>
              <a:tr h="67005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３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開催日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spc="-36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１月</a:t>
                      </a:r>
                      <a:r>
                        <a:rPr kumimoji="1" lang="en-US" altLang="ja-JP" sz="2400" spc="-36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21</a:t>
                      </a:r>
                      <a:r>
                        <a:rPr kumimoji="1" lang="ja-JP" altLang="en-US" sz="2400" spc="-36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日（水）～１月</a:t>
                      </a:r>
                      <a:r>
                        <a:rPr kumimoji="1" lang="en-US" altLang="ja-JP" sz="2400" spc="-36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24</a:t>
                      </a:r>
                      <a:r>
                        <a:rPr kumimoji="1" lang="ja-JP" altLang="en-US" sz="2400" spc="-36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日（土）、１月</a:t>
                      </a:r>
                      <a:r>
                        <a:rPr kumimoji="1" lang="en-US" altLang="ja-JP" sz="2400" spc="-36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28</a:t>
                      </a:r>
                      <a:r>
                        <a:rPr kumimoji="1" lang="ja-JP" altLang="en-US" sz="2400" spc="-36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日（水）～１月</a:t>
                      </a:r>
                      <a:r>
                        <a:rPr kumimoji="1" lang="en-US" altLang="ja-JP" sz="2400" spc="-36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31</a:t>
                      </a:r>
                      <a:r>
                        <a:rPr kumimoji="1" lang="ja-JP" altLang="en-US" sz="2400" spc="-36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日（土）</a:t>
                      </a:r>
                      <a:endParaRPr kumimoji="1" lang="en-US" altLang="ja-JP" sz="2400" spc="-36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3602776"/>
                  </a:ext>
                </a:extLst>
              </a:tr>
              <a:tr h="67005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４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企画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（一社）</a:t>
                      </a: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Clan PEONY </a:t>
                      </a: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津軽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7885656"/>
                  </a:ext>
                </a:extLst>
              </a:tr>
              <a:tr h="67005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５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主催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弘南バス（株）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56487285"/>
                  </a:ext>
                </a:extLst>
              </a:tr>
              <a:tr h="79448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６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spc="-20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利用者数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8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計</a:t>
                      </a: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118</a:t>
                      </a: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名（１日平均</a:t>
                      </a: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14.7</a:t>
                      </a: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名）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  <a:p>
                      <a:pPr algn="l">
                        <a:lnSpc>
                          <a:spcPts val="28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※JR</a:t>
                      </a: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運休によるキャンセル数</a:t>
                      </a: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52</a:t>
                      </a: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名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65545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71265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グループ化 8"/>
          <p:cNvGrpSpPr/>
          <p:nvPr/>
        </p:nvGrpSpPr>
        <p:grpSpPr>
          <a:xfrm>
            <a:off x="704735" y="557560"/>
            <a:ext cx="10791939" cy="777748"/>
            <a:chOff x="1805403" y="1268760"/>
            <a:chExt cx="8633002" cy="777748"/>
          </a:xfrm>
        </p:grpSpPr>
        <p:sp>
          <p:nvSpPr>
            <p:cNvPr id="4" name="正方形/長方形 3">
              <a:extLst>
                <a:ext uri="{FF2B5EF4-FFF2-40B4-BE49-F238E27FC236}">
                  <a16:creationId xmlns:a16="http://schemas.microsoft.com/office/drawing/2014/main" id="{C50571C4-F2F8-A548-9704-F27C47C2FB18}"/>
                </a:ext>
              </a:extLst>
            </p:cNvPr>
            <p:cNvSpPr/>
            <p:nvPr/>
          </p:nvSpPr>
          <p:spPr>
            <a:xfrm>
              <a:off x="1805403" y="1270566"/>
              <a:ext cx="8633002" cy="77594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432">
                <a:latin typeface="Yu Gothic" panose="020B0400000000000000" pitchFamily="34" charset="-128"/>
                <a:ea typeface="Yu Gothic" panose="020B0400000000000000" pitchFamily="34" charset="-128"/>
              </a:endParaRPr>
            </a:p>
          </p:txBody>
        </p:sp>
        <p:grpSp>
          <p:nvGrpSpPr>
            <p:cNvPr id="8" name="グループ化 7"/>
            <p:cNvGrpSpPr/>
            <p:nvPr/>
          </p:nvGrpSpPr>
          <p:grpSpPr>
            <a:xfrm>
              <a:off x="1805404" y="1268760"/>
              <a:ext cx="7818989" cy="775942"/>
              <a:chOff x="1805404" y="1268760"/>
              <a:chExt cx="7818989" cy="775942"/>
            </a:xfrm>
          </p:grpSpPr>
          <p:sp>
            <p:nvSpPr>
              <p:cNvPr id="5" name="正方形/長方形 4">
                <a:extLst>
                  <a:ext uri="{FF2B5EF4-FFF2-40B4-BE49-F238E27FC236}">
                    <a16:creationId xmlns:a16="http://schemas.microsoft.com/office/drawing/2014/main" id="{ED59CF1F-AF00-7244-973A-1653D95C4415}"/>
                  </a:ext>
                </a:extLst>
              </p:cNvPr>
              <p:cNvSpPr/>
              <p:nvPr/>
            </p:nvSpPr>
            <p:spPr>
              <a:xfrm>
                <a:off x="1805404" y="1268760"/>
                <a:ext cx="622198" cy="622198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bIns="0" rtlCol="0" anchor="ctr"/>
              <a:lstStyle/>
              <a:p>
                <a:pPr algn="ctr"/>
                <a:r>
                  <a:rPr lang="ja-JP" altLang="en-US" sz="2864" dirty="0">
                    <a:latin typeface="Yu Gothic" panose="020B0400000000000000" pitchFamily="34" charset="-128"/>
                    <a:ea typeface="Yu Gothic" panose="020B0400000000000000" pitchFamily="34" charset="-128"/>
                  </a:rPr>
                  <a:t>３</a:t>
                </a:r>
              </a:p>
            </p:txBody>
          </p:sp>
          <p:sp>
            <p:nvSpPr>
              <p:cNvPr id="6" name="三角形 4">
                <a:extLst>
                  <a:ext uri="{FF2B5EF4-FFF2-40B4-BE49-F238E27FC236}">
                    <a16:creationId xmlns:a16="http://schemas.microsoft.com/office/drawing/2014/main" id="{340868E0-6B65-A04C-BC43-2F0425301BA8}"/>
                  </a:ext>
                </a:extLst>
              </p:cNvPr>
              <p:cNvSpPr/>
              <p:nvPr/>
            </p:nvSpPr>
            <p:spPr>
              <a:xfrm rot="10800000">
                <a:off x="1805404" y="1890958"/>
                <a:ext cx="622198" cy="153744"/>
              </a:xfrm>
              <a:prstGeom prst="triangl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bIns="0" rtlCol="0" anchor="ctr"/>
              <a:lstStyle/>
              <a:p>
                <a:pPr algn="ctr"/>
                <a:endParaRPr lang="ja-JP" altLang="en-US" sz="1432">
                  <a:latin typeface="Yu Gothic" panose="020B0400000000000000" pitchFamily="34" charset="-128"/>
                  <a:ea typeface="Yu Gothic" panose="020B0400000000000000" pitchFamily="34" charset="-128"/>
                </a:endParaRPr>
              </a:p>
            </p:txBody>
          </p:sp>
          <p:sp>
            <p:nvSpPr>
              <p:cNvPr id="7" name="正方形/長方形 6">
                <a:extLst>
                  <a:ext uri="{FF2B5EF4-FFF2-40B4-BE49-F238E27FC236}">
                    <a16:creationId xmlns:a16="http://schemas.microsoft.com/office/drawing/2014/main" id="{88BC1C09-B994-6E4F-97D1-6AF9BFBFA77C}"/>
                  </a:ext>
                </a:extLst>
              </p:cNvPr>
              <p:cNvSpPr/>
              <p:nvPr/>
            </p:nvSpPr>
            <p:spPr>
              <a:xfrm>
                <a:off x="2583153" y="1268760"/>
                <a:ext cx="7041240" cy="775942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</a:ln>
              <a:effectLst/>
            </p:spPr>
            <p:txBody>
              <a:bodyPr tIns="57280" rtlCol="0" anchor="ctr" anchorCtr="0"/>
              <a:lstStyle/>
              <a:p>
                <a:pPr>
                  <a:lnSpc>
                    <a:spcPts val="2800"/>
                  </a:lnSpc>
                </a:pPr>
                <a:r>
                  <a:rPr lang="ja-JP" altLang="en-US" sz="2400" b="1" dirty="0">
                    <a:solidFill>
                      <a:srgbClr val="0070C0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rPr>
                  <a:t>ツガルツナガル湯らり津軽周遊パス</a:t>
                </a:r>
                <a:endParaRPr lang="en-US" altLang="ja-JP" sz="2400" b="1" dirty="0">
                  <a:solidFill>
                    <a:srgbClr val="0070C0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endParaRPr>
              </a:p>
            </p:txBody>
          </p:sp>
        </p:grpSp>
      </p:grpSp>
      <p:graphicFrame>
        <p:nvGraphicFramePr>
          <p:cNvPr id="10" name="表 9"/>
          <p:cNvGraphicFramePr>
            <a:graphicFrameLocks noGrp="1"/>
          </p:cNvGraphicFramePr>
          <p:nvPr/>
        </p:nvGraphicFramePr>
        <p:xfrm>
          <a:off x="695401" y="1556794"/>
          <a:ext cx="10801199" cy="4783336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648071">
                  <a:extLst>
                    <a:ext uri="{9D8B030D-6E8A-4147-A177-3AD203B41FA5}">
                      <a16:colId xmlns:a16="http://schemas.microsoft.com/office/drawing/2014/main" val="2271406946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3689727553"/>
                    </a:ext>
                  </a:extLst>
                </a:gridCol>
                <a:gridCol w="8280920">
                  <a:extLst>
                    <a:ext uri="{9D8B030D-6E8A-4147-A177-3AD203B41FA5}">
                      <a16:colId xmlns:a16="http://schemas.microsoft.com/office/drawing/2014/main" val="4269486594"/>
                    </a:ext>
                  </a:extLst>
                </a:gridCol>
              </a:tblGrid>
              <a:tr h="452552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No.</a:t>
                      </a:r>
                      <a:endParaRPr kumimoji="1" lang="ja-JP" altLang="en-US" sz="2400" b="0" dirty="0">
                        <a:solidFill>
                          <a:schemeClr val="bg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項目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内容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4255249"/>
                  </a:ext>
                </a:extLst>
              </a:tr>
              <a:tr h="81459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概要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津軽エリアの観光施設と日帰り温泉計</a:t>
                      </a: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32</a:t>
                      </a: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か所をお得に巡ることができるデジタル周遊パスを販売。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1859592"/>
                  </a:ext>
                </a:extLst>
              </a:tr>
              <a:tr h="67005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２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販売価格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２日間パス</a:t>
                      </a:r>
                      <a:r>
                        <a:rPr kumimoji="1" lang="en-US" altLang="ja-JP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2,000</a:t>
                      </a:r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円（税込）／３日間パス</a:t>
                      </a:r>
                      <a:r>
                        <a:rPr kumimoji="1" lang="en-US" altLang="ja-JP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2,500</a:t>
                      </a:r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円（税込）</a:t>
                      </a:r>
                      <a:endParaRPr kumimoji="1" lang="en-US" altLang="ja-JP" sz="2400" spc="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7595583"/>
                  </a:ext>
                </a:extLst>
              </a:tr>
              <a:tr h="67005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３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参画施設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zh-TW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32</a:t>
                      </a:r>
                      <a:r>
                        <a:rPr kumimoji="1" lang="zh-TW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施設（</a:t>
                      </a:r>
                      <a:r>
                        <a:rPr kumimoji="1" lang="en-US" altLang="zh-TW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13</a:t>
                      </a:r>
                      <a:r>
                        <a:rPr kumimoji="1" lang="zh-TW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温泉施設／</a:t>
                      </a:r>
                      <a:r>
                        <a:rPr kumimoji="1" lang="en-US" altLang="zh-TW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19</a:t>
                      </a:r>
                      <a:r>
                        <a:rPr kumimoji="1" lang="zh-TW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観光施設）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9268773"/>
                  </a:ext>
                </a:extLst>
              </a:tr>
              <a:tr h="67005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４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開催日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11</a:t>
                      </a:r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月</a:t>
                      </a:r>
                      <a:r>
                        <a:rPr kumimoji="1" lang="en-US" altLang="ja-JP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</a:t>
                      </a:r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日（土）～</a:t>
                      </a:r>
                      <a:r>
                        <a:rPr kumimoji="1" lang="en-US" altLang="ja-JP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</a:t>
                      </a:r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月</a:t>
                      </a:r>
                      <a:r>
                        <a:rPr kumimoji="1" lang="en-US" altLang="ja-JP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28</a:t>
                      </a:r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日（土）</a:t>
                      </a:r>
                      <a:endParaRPr kumimoji="1" lang="en-US" altLang="ja-JP" sz="2400" spc="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3602776"/>
                  </a:ext>
                </a:extLst>
              </a:tr>
              <a:tr h="67005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５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主催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（一社）</a:t>
                      </a:r>
                      <a:r>
                        <a:rPr kumimoji="1" lang="en-US" altLang="ja-JP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Clan PEONY </a:t>
                      </a:r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津軽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7885656"/>
                  </a:ext>
                </a:extLst>
              </a:tr>
              <a:tr h="79448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６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spc="-20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利用者数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154</a:t>
                      </a: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枚（</a:t>
                      </a: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</a:t>
                      </a: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日間パス</a:t>
                      </a: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131</a:t>
                      </a: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枚、</a:t>
                      </a: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3</a:t>
                      </a: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日間パス</a:t>
                      </a: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23</a:t>
                      </a: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枚）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  <a:p>
                      <a:pPr algn="l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※</a:t>
                      </a: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うちプロモーション購入</a:t>
                      </a: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50</a:t>
                      </a: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枚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6554528"/>
                  </a:ext>
                </a:extLst>
              </a:tr>
            </a:tbl>
          </a:graphicData>
        </a:graphic>
      </p:graphicFrame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D939472-8FB3-404C-B69D-1DA29E9D00EF}"/>
              </a:ext>
            </a:extLst>
          </p:cNvPr>
          <p:cNvSpPr txBox="1"/>
          <p:nvPr/>
        </p:nvSpPr>
        <p:spPr>
          <a:xfrm>
            <a:off x="5879976" y="6372036"/>
            <a:ext cx="4320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２</a:t>
            </a:r>
            <a:endParaRPr kumimoji="1" lang="ja-JP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816593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グループ化 8"/>
          <p:cNvGrpSpPr/>
          <p:nvPr/>
        </p:nvGrpSpPr>
        <p:grpSpPr>
          <a:xfrm>
            <a:off x="704735" y="557560"/>
            <a:ext cx="10791939" cy="777748"/>
            <a:chOff x="1805403" y="1268760"/>
            <a:chExt cx="8633002" cy="777748"/>
          </a:xfrm>
        </p:grpSpPr>
        <p:sp>
          <p:nvSpPr>
            <p:cNvPr id="4" name="正方形/長方形 3">
              <a:extLst>
                <a:ext uri="{FF2B5EF4-FFF2-40B4-BE49-F238E27FC236}">
                  <a16:creationId xmlns:a16="http://schemas.microsoft.com/office/drawing/2014/main" id="{C50571C4-F2F8-A548-9704-F27C47C2FB18}"/>
                </a:ext>
              </a:extLst>
            </p:cNvPr>
            <p:cNvSpPr/>
            <p:nvPr/>
          </p:nvSpPr>
          <p:spPr>
            <a:xfrm>
              <a:off x="1805403" y="1270566"/>
              <a:ext cx="8633002" cy="77594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432">
                <a:latin typeface="Yu Gothic" panose="020B0400000000000000" pitchFamily="34" charset="-128"/>
                <a:ea typeface="Yu Gothic" panose="020B0400000000000000" pitchFamily="34" charset="-128"/>
              </a:endParaRPr>
            </a:p>
          </p:txBody>
        </p:sp>
        <p:grpSp>
          <p:nvGrpSpPr>
            <p:cNvPr id="8" name="グループ化 7"/>
            <p:cNvGrpSpPr/>
            <p:nvPr/>
          </p:nvGrpSpPr>
          <p:grpSpPr>
            <a:xfrm>
              <a:off x="1805404" y="1268760"/>
              <a:ext cx="7818989" cy="775942"/>
              <a:chOff x="1805404" y="1268760"/>
              <a:chExt cx="7818989" cy="775942"/>
            </a:xfrm>
          </p:grpSpPr>
          <p:sp>
            <p:nvSpPr>
              <p:cNvPr id="5" name="正方形/長方形 4">
                <a:extLst>
                  <a:ext uri="{FF2B5EF4-FFF2-40B4-BE49-F238E27FC236}">
                    <a16:creationId xmlns:a16="http://schemas.microsoft.com/office/drawing/2014/main" id="{ED59CF1F-AF00-7244-973A-1653D95C4415}"/>
                  </a:ext>
                </a:extLst>
              </p:cNvPr>
              <p:cNvSpPr/>
              <p:nvPr/>
            </p:nvSpPr>
            <p:spPr>
              <a:xfrm>
                <a:off x="1805404" y="1268760"/>
                <a:ext cx="622198" cy="622198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bIns="0" rtlCol="0" anchor="ctr"/>
              <a:lstStyle/>
              <a:p>
                <a:pPr algn="ctr"/>
                <a:r>
                  <a:rPr lang="ja-JP" altLang="en-US" sz="2864" dirty="0">
                    <a:latin typeface="Yu Gothic" panose="020B0400000000000000" pitchFamily="34" charset="-128"/>
                    <a:ea typeface="Yu Gothic" panose="020B0400000000000000" pitchFamily="34" charset="-128"/>
                  </a:rPr>
                  <a:t>４</a:t>
                </a:r>
              </a:p>
            </p:txBody>
          </p:sp>
          <p:sp>
            <p:nvSpPr>
              <p:cNvPr id="6" name="三角形 4">
                <a:extLst>
                  <a:ext uri="{FF2B5EF4-FFF2-40B4-BE49-F238E27FC236}">
                    <a16:creationId xmlns:a16="http://schemas.microsoft.com/office/drawing/2014/main" id="{340868E0-6B65-A04C-BC43-2F0425301BA8}"/>
                  </a:ext>
                </a:extLst>
              </p:cNvPr>
              <p:cNvSpPr/>
              <p:nvPr/>
            </p:nvSpPr>
            <p:spPr>
              <a:xfrm rot="10800000">
                <a:off x="1805404" y="1890958"/>
                <a:ext cx="622198" cy="153744"/>
              </a:xfrm>
              <a:prstGeom prst="triangl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bIns="0" rtlCol="0" anchor="ctr"/>
              <a:lstStyle/>
              <a:p>
                <a:pPr algn="ctr"/>
                <a:endParaRPr lang="ja-JP" altLang="en-US" sz="1432">
                  <a:latin typeface="Yu Gothic" panose="020B0400000000000000" pitchFamily="34" charset="-128"/>
                  <a:ea typeface="Yu Gothic" panose="020B0400000000000000" pitchFamily="34" charset="-128"/>
                </a:endParaRPr>
              </a:p>
            </p:txBody>
          </p:sp>
          <p:sp>
            <p:nvSpPr>
              <p:cNvPr id="7" name="正方形/長方形 6">
                <a:extLst>
                  <a:ext uri="{FF2B5EF4-FFF2-40B4-BE49-F238E27FC236}">
                    <a16:creationId xmlns:a16="http://schemas.microsoft.com/office/drawing/2014/main" id="{88BC1C09-B994-6E4F-97D1-6AF9BFBFA77C}"/>
                  </a:ext>
                </a:extLst>
              </p:cNvPr>
              <p:cNvSpPr/>
              <p:nvPr/>
            </p:nvSpPr>
            <p:spPr>
              <a:xfrm>
                <a:off x="2583153" y="1268760"/>
                <a:ext cx="7041240" cy="775942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</a:ln>
              <a:effectLst/>
            </p:spPr>
            <p:txBody>
              <a:bodyPr tIns="57280" rtlCol="0" anchor="ctr" anchorCtr="0"/>
              <a:lstStyle/>
              <a:p>
                <a:pPr>
                  <a:lnSpc>
                    <a:spcPts val="2800"/>
                  </a:lnSpc>
                </a:pPr>
                <a:r>
                  <a:rPr lang="ja-JP" altLang="en-US" sz="2400" b="1" dirty="0">
                    <a:solidFill>
                      <a:srgbClr val="0070C0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rPr>
                  <a:t>着券ランキング（上位</a:t>
                </a:r>
                <a:r>
                  <a:rPr lang="en-US" altLang="ja-JP" sz="2400" b="1" dirty="0">
                    <a:solidFill>
                      <a:srgbClr val="0070C0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rPr>
                  <a:t>20</a:t>
                </a:r>
                <a:r>
                  <a:rPr lang="ja-JP" altLang="en-US" sz="2400" b="1" dirty="0">
                    <a:solidFill>
                      <a:srgbClr val="0070C0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rPr>
                  <a:t>位）</a:t>
                </a:r>
                <a:endParaRPr lang="en-US" altLang="ja-JP" sz="2400" b="1" dirty="0">
                  <a:solidFill>
                    <a:srgbClr val="0070C0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endParaRPr>
              </a:p>
            </p:txBody>
          </p:sp>
        </p:grpSp>
      </p:grpSp>
      <p:graphicFrame>
        <p:nvGraphicFramePr>
          <p:cNvPr id="3" name="表 2">
            <a:extLst>
              <a:ext uri="{FF2B5EF4-FFF2-40B4-BE49-F238E27FC236}">
                <a16:creationId xmlns:a16="http://schemas.microsoft.com/office/drawing/2014/main" id="{884BEFD0-ADE3-30DF-F211-2B23E9ACA4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3525463"/>
              </p:ext>
            </p:extLst>
          </p:nvPr>
        </p:nvGraphicFramePr>
        <p:xfrm>
          <a:off x="695401" y="1568152"/>
          <a:ext cx="10791940" cy="474877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864095">
                  <a:extLst>
                    <a:ext uri="{9D8B030D-6E8A-4147-A177-3AD203B41FA5}">
                      <a16:colId xmlns:a16="http://schemas.microsoft.com/office/drawing/2014/main" val="2271406946"/>
                    </a:ext>
                  </a:extLst>
                </a:gridCol>
                <a:gridCol w="3096344">
                  <a:extLst>
                    <a:ext uri="{9D8B030D-6E8A-4147-A177-3AD203B41FA5}">
                      <a16:colId xmlns:a16="http://schemas.microsoft.com/office/drawing/2014/main" val="3689727553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4269486594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952989651"/>
                    </a:ext>
                  </a:extLst>
                </a:gridCol>
                <a:gridCol w="2952328">
                  <a:extLst>
                    <a:ext uri="{9D8B030D-6E8A-4147-A177-3AD203B41FA5}">
                      <a16:colId xmlns:a16="http://schemas.microsoft.com/office/drawing/2014/main" val="256192273"/>
                    </a:ext>
                  </a:extLst>
                </a:gridCol>
                <a:gridCol w="1502909">
                  <a:extLst>
                    <a:ext uri="{9D8B030D-6E8A-4147-A177-3AD203B41FA5}">
                      <a16:colId xmlns:a16="http://schemas.microsoft.com/office/drawing/2014/main" val="1147847324"/>
                    </a:ext>
                  </a:extLst>
                </a:gridCol>
              </a:tblGrid>
              <a:tr h="438911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順位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施設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着券回数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順位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施設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着券回数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4255249"/>
                  </a:ext>
                </a:extLst>
              </a:tr>
              <a:tr h="429157"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ふじさき食彩テラス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50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11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旧第五十九銀行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27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1859592"/>
                  </a:ext>
                </a:extLst>
              </a:tr>
              <a:tr h="429157"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福家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47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11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ハッピィ百沢温泉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27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3602776"/>
                  </a:ext>
                </a:extLst>
              </a:tr>
              <a:tr h="429157"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津軽こけし館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45</a:t>
                      </a:r>
                      <a:endParaRPr kumimoji="1" lang="ja-JP" altLang="en-US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13</a:t>
                      </a:r>
                      <a:endParaRPr kumimoji="1" lang="ja-JP" altLang="en-US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さるか荘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25</a:t>
                      </a:r>
                      <a:endParaRPr kumimoji="1" lang="ja-JP" altLang="en-US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7885656"/>
                  </a:ext>
                </a:extLst>
              </a:tr>
              <a:tr h="429157"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４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津軽藩ねぷた村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44</a:t>
                      </a:r>
                      <a:endParaRPr kumimoji="1" lang="ja-JP" altLang="en-US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14</a:t>
                      </a:r>
                      <a:endParaRPr kumimoji="1" lang="ja-JP" altLang="en-US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エルムの湯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21</a:t>
                      </a:r>
                      <a:endParaRPr kumimoji="1" lang="ja-JP" altLang="en-US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62007647"/>
                  </a:ext>
                </a:extLst>
              </a:tr>
              <a:tr h="429157"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５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斜陽館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41</a:t>
                      </a:r>
                      <a:endParaRPr kumimoji="1" lang="ja-JP" altLang="en-US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15</a:t>
                      </a:r>
                      <a:endParaRPr kumimoji="1" lang="ja-JP" altLang="en-US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600"/>
                        </a:lnSpc>
                      </a:pPr>
                      <a:r>
                        <a:rPr kumimoji="1" lang="ja-JP" altLang="en-US" sz="20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ｸﾞﾘｰﾝﾊﾟｰｸもりのいずみ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20</a:t>
                      </a:r>
                      <a:endParaRPr kumimoji="1" lang="ja-JP" altLang="en-US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0178322"/>
                  </a:ext>
                </a:extLst>
              </a:tr>
              <a:tr h="429157"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６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鰐</a:t>
                      </a: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come</a:t>
                      </a:r>
                      <a:endParaRPr kumimoji="1" lang="ja-JP" altLang="en-US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38</a:t>
                      </a:r>
                      <a:endParaRPr kumimoji="1" lang="ja-JP" altLang="en-US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15</a:t>
                      </a:r>
                      <a:endParaRPr kumimoji="1" lang="ja-JP" altLang="en-US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花禅の庄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20</a:t>
                      </a:r>
                      <a:endParaRPr kumimoji="1" lang="ja-JP" altLang="en-US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377083"/>
                  </a:ext>
                </a:extLst>
              </a:tr>
              <a:tr h="429157"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７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不老ふ死温泉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35</a:t>
                      </a:r>
                      <a:endParaRPr kumimoji="1" lang="ja-JP" altLang="en-US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17</a:t>
                      </a:r>
                      <a:endParaRPr kumimoji="1" lang="ja-JP" altLang="en-US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津軽烏城焼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19</a:t>
                      </a:r>
                      <a:endParaRPr kumimoji="1" lang="ja-JP" altLang="en-US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9851224"/>
                  </a:ext>
                </a:extLst>
              </a:tr>
              <a:tr h="429157"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８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水軍の宿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34</a:t>
                      </a:r>
                      <a:endParaRPr kumimoji="1" lang="ja-JP" altLang="en-US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18</a:t>
                      </a:r>
                      <a:endParaRPr kumimoji="1" lang="ja-JP" altLang="en-US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深浦観光ホテル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17</a:t>
                      </a:r>
                      <a:endParaRPr kumimoji="1" lang="ja-JP" altLang="en-US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8249016"/>
                  </a:ext>
                </a:extLst>
              </a:tr>
              <a:tr h="429157"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９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青柳館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32</a:t>
                      </a:r>
                      <a:endParaRPr kumimoji="1" lang="ja-JP" altLang="en-US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19</a:t>
                      </a:r>
                      <a:endParaRPr kumimoji="1" lang="ja-JP" altLang="en-US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ブナの里白神館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16</a:t>
                      </a:r>
                      <a:endParaRPr kumimoji="1" lang="ja-JP" altLang="en-US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2094082"/>
                  </a:ext>
                </a:extLst>
              </a:tr>
              <a:tr h="429157"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10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太宰治疎開の家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28</a:t>
                      </a:r>
                      <a:endParaRPr kumimoji="1" lang="ja-JP" altLang="en-US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20</a:t>
                      </a:r>
                      <a:endParaRPr kumimoji="1" lang="ja-JP" altLang="en-US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600"/>
                        </a:lnSpc>
                      </a:pPr>
                      <a:r>
                        <a:rPr kumimoji="1" lang="ja-JP" altLang="en-US" sz="2400" spc="-24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稲垣温泉ホテル花月亭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15</a:t>
                      </a:r>
                      <a:endParaRPr kumimoji="1" lang="ja-JP" altLang="en-US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66413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27082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グループ化 8"/>
          <p:cNvGrpSpPr/>
          <p:nvPr/>
        </p:nvGrpSpPr>
        <p:grpSpPr>
          <a:xfrm>
            <a:off x="704735" y="557560"/>
            <a:ext cx="10791939" cy="777748"/>
            <a:chOff x="1805403" y="1268760"/>
            <a:chExt cx="8633002" cy="777748"/>
          </a:xfrm>
        </p:grpSpPr>
        <p:sp>
          <p:nvSpPr>
            <p:cNvPr id="4" name="正方形/長方形 3">
              <a:extLst>
                <a:ext uri="{FF2B5EF4-FFF2-40B4-BE49-F238E27FC236}">
                  <a16:creationId xmlns:a16="http://schemas.microsoft.com/office/drawing/2014/main" id="{C50571C4-F2F8-A548-9704-F27C47C2FB18}"/>
                </a:ext>
              </a:extLst>
            </p:cNvPr>
            <p:cNvSpPr/>
            <p:nvPr/>
          </p:nvSpPr>
          <p:spPr>
            <a:xfrm>
              <a:off x="1805403" y="1270566"/>
              <a:ext cx="8633002" cy="77594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432">
                <a:latin typeface="Yu Gothic" panose="020B0400000000000000" pitchFamily="34" charset="-128"/>
                <a:ea typeface="Yu Gothic" panose="020B0400000000000000" pitchFamily="34" charset="-128"/>
              </a:endParaRPr>
            </a:p>
          </p:txBody>
        </p:sp>
        <p:grpSp>
          <p:nvGrpSpPr>
            <p:cNvPr id="8" name="グループ化 7"/>
            <p:cNvGrpSpPr/>
            <p:nvPr/>
          </p:nvGrpSpPr>
          <p:grpSpPr>
            <a:xfrm>
              <a:off x="1805404" y="1268760"/>
              <a:ext cx="7818989" cy="775942"/>
              <a:chOff x="1805404" y="1268760"/>
              <a:chExt cx="7818989" cy="775942"/>
            </a:xfrm>
          </p:grpSpPr>
          <p:sp>
            <p:nvSpPr>
              <p:cNvPr id="5" name="正方形/長方形 4">
                <a:extLst>
                  <a:ext uri="{FF2B5EF4-FFF2-40B4-BE49-F238E27FC236}">
                    <a16:creationId xmlns:a16="http://schemas.microsoft.com/office/drawing/2014/main" id="{ED59CF1F-AF00-7244-973A-1653D95C4415}"/>
                  </a:ext>
                </a:extLst>
              </p:cNvPr>
              <p:cNvSpPr/>
              <p:nvPr/>
            </p:nvSpPr>
            <p:spPr>
              <a:xfrm>
                <a:off x="1805404" y="1268760"/>
                <a:ext cx="622198" cy="622198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bIns="0" rtlCol="0" anchor="ctr"/>
              <a:lstStyle/>
              <a:p>
                <a:pPr algn="ctr"/>
                <a:r>
                  <a:rPr lang="en-US" altLang="ja-JP" sz="2864" dirty="0">
                    <a:latin typeface="Yu Gothic" panose="020B0400000000000000" pitchFamily="34" charset="-128"/>
                    <a:ea typeface="Yu Gothic" panose="020B0400000000000000" pitchFamily="34" charset="-128"/>
                  </a:rPr>
                  <a:t>5</a:t>
                </a:r>
                <a:endParaRPr lang="ja-JP" altLang="en-US" sz="2864" dirty="0">
                  <a:latin typeface="Yu Gothic" panose="020B0400000000000000" pitchFamily="34" charset="-128"/>
                  <a:ea typeface="Yu Gothic" panose="020B0400000000000000" pitchFamily="34" charset="-128"/>
                </a:endParaRPr>
              </a:p>
            </p:txBody>
          </p:sp>
          <p:sp>
            <p:nvSpPr>
              <p:cNvPr id="6" name="三角形 4">
                <a:extLst>
                  <a:ext uri="{FF2B5EF4-FFF2-40B4-BE49-F238E27FC236}">
                    <a16:creationId xmlns:a16="http://schemas.microsoft.com/office/drawing/2014/main" id="{340868E0-6B65-A04C-BC43-2F0425301BA8}"/>
                  </a:ext>
                </a:extLst>
              </p:cNvPr>
              <p:cNvSpPr/>
              <p:nvPr/>
            </p:nvSpPr>
            <p:spPr>
              <a:xfrm rot="10800000">
                <a:off x="1805404" y="1890958"/>
                <a:ext cx="622198" cy="153744"/>
              </a:xfrm>
              <a:prstGeom prst="triangl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bIns="0" rtlCol="0" anchor="ctr"/>
              <a:lstStyle/>
              <a:p>
                <a:pPr algn="ctr"/>
                <a:endParaRPr lang="ja-JP" altLang="en-US" sz="1432">
                  <a:latin typeface="Yu Gothic" panose="020B0400000000000000" pitchFamily="34" charset="-128"/>
                  <a:ea typeface="Yu Gothic" panose="020B0400000000000000" pitchFamily="34" charset="-128"/>
                </a:endParaRPr>
              </a:p>
            </p:txBody>
          </p:sp>
          <p:sp>
            <p:nvSpPr>
              <p:cNvPr id="7" name="正方形/長方形 6">
                <a:extLst>
                  <a:ext uri="{FF2B5EF4-FFF2-40B4-BE49-F238E27FC236}">
                    <a16:creationId xmlns:a16="http://schemas.microsoft.com/office/drawing/2014/main" id="{88BC1C09-B994-6E4F-97D1-6AF9BFBFA77C}"/>
                  </a:ext>
                </a:extLst>
              </p:cNvPr>
              <p:cNvSpPr/>
              <p:nvPr/>
            </p:nvSpPr>
            <p:spPr>
              <a:xfrm>
                <a:off x="2583153" y="1268760"/>
                <a:ext cx="7041240" cy="775942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</a:ln>
              <a:effectLst/>
            </p:spPr>
            <p:txBody>
              <a:bodyPr tIns="57280" rtlCol="0" anchor="ctr" anchorCtr="0"/>
              <a:lstStyle/>
              <a:p>
                <a:pPr>
                  <a:lnSpc>
                    <a:spcPts val="2800"/>
                  </a:lnSpc>
                </a:pPr>
                <a:r>
                  <a:rPr lang="ja-JP" altLang="en-US" sz="2400" b="1" dirty="0">
                    <a:solidFill>
                      <a:srgbClr val="0070C0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rPr>
                  <a:t>ツガルツナガルコンセプトルーム①</a:t>
                </a:r>
                <a:endParaRPr lang="en-US" altLang="ja-JP" sz="2400" b="1" dirty="0">
                  <a:solidFill>
                    <a:srgbClr val="0070C0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endParaRPr>
              </a:p>
            </p:txBody>
          </p:sp>
        </p:grpSp>
      </p:grpSp>
      <p:graphicFrame>
        <p:nvGraphicFramePr>
          <p:cNvPr id="10" name="表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1110183"/>
              </p:ext>
            </p:extLst>
          </p:nvPr>
        </p:nvGraphicFramePr>
        <p:xfrm>
          <a:off x="695401" y="1556797"/>
          <a:ext cx="10801199" cy="4741837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648071">
                  <a:extLst>
                    <a:ext uri="{9D8B030D-6E8A-4147-A177-3AD203B41FA5}">
                      <a16:colId xmlns:a16="http://schemas.microsoft.com/office/drawing/2014/main" val="2271406946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3689727553"/>
                    </a:ext>
                  </a:extLst>
                </a:gridCol>
                <a:gridCol w="4140460">
                  <a:extLst>
                    <a:ext uri="{9D8B030D-6E8A-4147-A177-3AD203B41FA5}">
                      <a16:colId xmlns:a16="http://schemas.microsoft.com/office/drawing/2014/main" val="4269486594"/>
                    </a:ext>
                  </a:extLst>
                </a:gridCol>
                <a:gridCol w="4140460">
                  <a:extLst>
                    <a:ext uri="{9D8B030D-6E8A-4147-A177-3AD203B41FA5}">
                      <a16:colId xmlns:a16="http://schemas.microsoft.com/office/drawing/2014/main" val="3600889420"/>
                    </a:ext>
                  </a:extLst>
                </a:gridCol>
              </a:tblGrid>
              <a:tr h="503209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No.</a:t>
                      </a:r>
                      <a:endParaRPr kumimoji="1" lang="ja-JP" altLang="en-US" sz="2400" b="0" dirty="0">
                        <a:solidFill>
                          <a:schemeClr val="bg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項目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内容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4255249"/>
                  </a:ext>
                </a:extLst>
              </a:tr>
              <a:tr h="905776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概要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ja-JP" altLang="ja-JP" sz="2400" kern="1200" dirty="0">
                          <a:solidFill>
                            <a:schemeClr val="dk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  <a:cs typeface="+mn-cs"/>
                        </a:rPr>
                        <a:t>津軽ならではのコンテンツを活用した客室「ツガルツナガルコンセプトルーム」</a:t>
                      </a:r>
                      <a:r>
                        <a:rPr kumimoji="1" lang="ja-JP" altLang="en-US" sz="2400" kern="1200" dirty="0">
                          <a:solidFill>
                            <a:schemeClr val="dk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  <a:cs typeface="+mn-cs"/>
                        </a:rPr>
                        <a:t>を企画・販売。</a:t>
                      </a:r>
                      <a:endParaRPr kumimoji="1" lang="ja-JP" altLang="en-US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kumimoji="1" lang="ja-JP" altLang="en-US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1859592"/>
                  </a:ext>
                </a:extLst>
              </a:tr>
              <a:tr h="50320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２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名称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弘南鉄道コンセプトルーム</a:t>
                      </a:r>
                      <a:endParaRPr kumimoji="1" lang="en-US" altLang="ja-JP" sz="2400" spc="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立佞武多コンセプトルーム</a:t>
                      </a:r>
                      <a:endParaRPr kumimoji="1" lang="en-US" altLang="ja-JP" sz="2400" spc="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7595583"/>
                  </a:ext>
                </a:extLst>
              </a:tr>
              <a:tr h="50320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３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施設名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GOOD OLD HOTEL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spc="-40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パークイン五所川原エルムシティ</a:t>
                      </a:r>
                      <a:endParaRPr kumimoji="1" lang="en-US" altLang="ja-JP" sz="2400" spc="-40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4216543"/>
                  </a:ext>
                </a:extLst>
              </a:tr>
              <a:tr h="50320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４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販売開始日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令和６年</a:t>
                      </a:r>
                      <a:r>
                        <a:rPr kumimoji="1" lang="en-US" altLang="ja-JP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12</a:t>
                      </a:r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月</a:t>
                      </a:r>
                      <a:r>
                        <a:rPr kumimoji="1" lang="en-US" altLang="ja-JP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14</a:t>
                      </a:r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日</a:t>
                      </a:r>
                      <a:endParaRPr kumimoji="1" lang="en-US" altLang="ja-JP" sz="2400" spc="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令和７年４月４日</a:t>
                      </a:r>
                      <a:endParaRPr kumimoji="1" lang="en-US" altLang="ja-JP" sz="2400" spc="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9737799"/>
                  </a:ext>
                </a:extLst>
              </a:tr>
              <a:tr h="182322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５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写真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zh-TW" altLang="en-US" sz="2400" spc="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zh-TW" altLang="en-US" sz="2400" spc="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9268773"/>
                  </a:ext>
                </a:extLst>
              </a:tr>
            </a:tbl>
          </a:graphicData>
        </a:graphic>
      </p:graphicFrame>
      <p:pic>
        <p:nvPicPr>
          <p:cNvPr id="3" name="図 2">
            <a:extLst>
              <a:ext uri="{FF2B5EF4-FFF2-40B4-BE49-F238E27FC236}">
                <a16:creationId xmlns:a16="http://schemas.microsoft.com/office/drawing/2014/main" id="{F6445B94-2E2C-A775-D26F-1AB10F925A4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55"/>
          <a:stretch>
            <a:fillRect/>
          </a:stretch>
        </p:blipFill>
        <p:spPr>
          <a:xfrm>
            <a:off x="3215680" y="4490859"/>
            <a:ext cx="4084280" cy="1789514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C91541CF-6869-5869-2AA2-B2F6D58863B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90398" y="4490859"/>
            <a:ext cx="4074306" cy="1789514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7F95FB7-FCDC-9A1F-C1F6-BDE97827B7B0}"/>
              </a:ext>
            </a:extLst>
          </p:cNvPr>
          <p:cNvSpPr txBox="1"/>
          <p:nvPr/>
        </p:nvSpPr>
        <p:spPr>
          <a:xfrm>
            <a:off x="5879976" y="6372036"/>
            <a:ext cx="4320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３</a:t>
            </a:r>
          </a:p>
        </p:txBody>
      </p:sp>
    </p:spTree>
    <p:extLst>
      <p:ext uri="{BB962C8B-B14F-4D97-AF65-F5344CB8AC3E}">
        <p14:creationId xmlns:p14="http://schemas.microsoft.com/office/powerpoint/2010/main" val="25894194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グループ化 8"/>
          <p:cNvGrpSpPr/>
          <p:nvPr/>
        </p:nvGrpSpPr>
        <p:grpSpPr>
          <a:xfrm>
            <a:off x="704735" y="557560"/>
            <a:ext cx="10791939" cy="777748"/>
            <a:chOff x="1805403" y="1268760"/>
            <a:chExt cx="8633002" cy="777748"/>
          </a:xfrm>
        </p:grpSpPr>
        <p:sp>
          <p:nvSpPr>
            <p:cNvPr id="4" name="正方形/長方形 3">
              <a:extLst>
                <a:ext uri="{FF2B5EF4-FFF2-40B4-BE49-F238E27FC236}">
                  <a16:creationId xmlns:a16="http://schemas.microsoft.com/office/drawing/2014/main" id="{C50571C4-F2F8-A548-9704-F27C47C2FB18}"/>
                </a:ext>
              </a:extLst>
            </p:cNvPr>
            <p:cNvSpPr/>
            <p:nvPr/>
          </p:nvSpPr>
          <p:spPr>
            <a:xfrm>
              <a:off x="1805403" y="1270566"/>
              <a:ext cx="8633002" cy="77594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432">
                <a:latin typeface="Yu Gothic" panose="020B0400000000000000" pitchFamily="34" charset="-128"/>
                <a:ea typeface="Yu Gothic" panose="020B0400000000000000" pitchFamily="34" charset="-128"/>
              </a:endParaRPr>
            </a:p>
          </p:txBody>
        </p:sp>
        <p:grpSp>
          <p:nvGrpSpPr>
            <p:cNvPr id="8" name="グループ化 7"/>
            <p:cNvGrpSpPr/>
            <p:nvPr/>
          </p:nvGrpSpPr>
          <p:grpSpPr>
            <a:xfrm>
              <a:off x="1805404" y="1268760"/>
              <a:ext cx="7818989" cy="775942"/>
              <a:chOff x="1805404" y="1268760"/>
              <a:chExt cx="7818989" cy="775942"/>
            </a:xfrm>
          </p:grpSpPr>
          <p:sp>
            <p:nvSpPr>
              <p:cNvPr id="5" name="正方形/長方形 4">
                <a:extLst>
                  <a:ext uri="{FF2B5EF4-FFF2-40B4-BE49-F238E27FC236}">
                    <a16:creationId xmlns:a16="http://schemas.microsoft.com/office/drawing/2014/main" id="{ED59CF1F-AF00-7244-973A-1653D95C4415}"/>
                  </a:ext>
                </a:extLst>
              </p:cNvPr>
              <p:cNvSpPr/>
              <p:nvPr/>
            </p:nvSpPr>
            <p:spPr>
              <a:xfrm>
                <a:off x="1805404" y="1268760"/>
                <a:ext cx="622198" cy="622198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bIns="0" rtlCol="0" anchor="ctr"/>
              <a:lstStyle/>
              <a:p>
                <a:pPr algn="ctr"/>
                <a:r>
                  <a:rPr lang="ja-JP" altLang="en-US" sz="2864" dirty="0">
                    <a:latin typeface="Yu Gothic" panose="020B0400000000000000" pitchFamily="34" charset="-128"/>
                    <a:ea typeface="Yu Gothic" panose="020B0400000000000000" pitchFamily="34" charset="-128"/>
                  </a:rPr>
                  <a:t>６</a:t>
                </a:r>
              </a:p>
            </p:txBody>
          </p:sp>
          <p:sp>
            <p:nvSpPr>
              <p:cNvPr id="6" name="三角形 4">
                <a:extLst>
                  <a:ext uri="{FF2B5EF4-FFF2-40B4-BE49-F238E27FC236}">
                    <a16:creationId xmlns:a16="http://schemas.microsoft.com/office/drawing/2014/main" id="{340868E0-6B65-A04C-BC43-2F0425301BA8}"/>
                  </a:ext>
                </a:extLst>
              </p:cNvPr>
              <p:cNvSpPr/>
              <p:nvPr/>
            </p:nvSpPr>
            <p:spPr>
              <a:xfrm rot="10800000">
                <a:off x="1805404" y="1890958"/>
                <a:ext cx="622198" cy="153744"/>
              </a:xfrm>
              <a:prstGeom prst="triangl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bIns="0" rtlCol="0" anchor="ctr"/>
              <a:lstStyle/>
              <a:p>
                <a:pPr algn="ctr"/>
                <a:endParaRPr lang="ja-JP" altLang="en-US" sz="1432">
                  <a:latin typeface="Yu Gothic" panose="020B0400000000000000" pitchFamily="34" charset="-128"/>
                  <a:ea typeface="Yu Gothic" panose="020B0400000000000000" pitchFamily="34" charset="-128"/>
                </a:endParaRPr>
              </a:p>
            </p:txBody>
          </p:sp>
          <p:sp>
            <p:nvSpPr>
              <p:cNvPr id="7" name="正方形/長方形 6">
                <a:extLst>
                  <a:ext uri="{FF2B5EF4-FFF2-40B4-BE49-F238E27FC236}">
                    <a16:creationId xmlns:a16="http://schemas.microsoft.com/office/drawing/2014/main" id="{88BC1C09-B994-6E4F-97D1-6AF9BFBFA77C}"/>
                  </a:ext>
                </a:extLst>
              </p:cNvPr>
              <p:cNvSpPr/>
              <p:nvPr/>
            </p:nvSpPr>
            <p:spPr>
              <a:xfrm>
                <a:off x="2583153" y="1268760"/>
                <a:ext cx="7041240" cy="775942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</a:ln>
              <a:effectLst/>
            </p:spPr>
            <p:txBody>
              <a:bodyPr tIns="57280" rtlCol="0" anchor="ctr" anchorCtr="0"/>
              <a:lstStyle/>
              <a:p>
                <a:pPr>
                  <a:lnSpc>
                    <a:spcPts val="2800"/>
                  </a:lnSpc>
                </a:pPr>
                <a:r>
                  <a:rPr lang="ja-JP" altLang="en-US" sz="2400" b="1" dirty="0">
                    <a:solidFill>
                      <a:srgbClr val="0070C0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rPr>
                  <a:t>ツガルツナガルコンセプトルーム②</a:t>
                </a:r>
                <a:endParaRPr lang="en-US" altLang="ja-JP" sz="2400" b="1" dirty="0">
                  <a:solidFill>
                    <a:srgbClr val="0070C0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endParaRPr>
              </a:p>
            </p:txBody>
          </p:sp>
        </p:grpSp>
      </p:grpSp>
      <p:graphicFrame>
        <p:nvGraphicFramePr>
          <p:cNvPr id="10" name="表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8622319"/>
              </p:ext>
            </p:extLst>
          </p:nvPr>
        </p:nvGraphicFramePr>
        <p:xfrm>
          <a:off x="695401" y="1556796"/>
          <a:ext cx="10801199" cy="474184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648071">
                  <a:extLst>
                    <a:ext uri="{9D8B030D-6E8A-4147-A177-3AD203B41FA5}">
                      <a16:colId xmlns:a16="http://schemas.microsoft.com/office/drawing/2014/main" val="2271406946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3689727553"/>
                    </a:ext>
                  </a:extLst>
                </a:gridCol>
                <a:gridCol w="4140460">
                  <a:extLst>
                    <a:ext uri="{9D8B030D-6E8A-4147-A177-3AD203B41FA5}">
                      <a16:colId xmlns:a16="http://schemas.microsoft.com/office/drawing/2014/main" val="4269486594"/>
                    </a:ext>
                  </a:extLst>
                </a:gridCol>
                <a:gridCol w="4140460">
                  <a:extLst>
                    <a:ext uri="{9D8B030D-6E8A-4147-A177-3AD203B41FA5}">
                      <a16:colId xmlns:a16="http://schemas.microsoft.com/office/drawing/2014/main" val="3600889420"/>
                    </a:ext>
                  </a:extLst>
                </a:gridCol>
              </a:tblGrid>
              <a:tr h="504278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No.</a:t>
                      </a:r>
                      <a:endParaRPr kumimoji="1" lang="ja-JP" altLang="en-US" sz="2400" b="0" dirty="0">
                        <a:solidFill>
                          <a:schemeClr val="bg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項目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内容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4255249"/>
                  </a:ext>
                </a:extLst>
              </a:tr>
              <a:tr h="90770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概要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ja-JP" altLang="ja-JP" sz="2400" kern="1200" dirty="0">
                          <a:solidFill>
                            <a:schemeClr val="dk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  <a:cs typeface="+mn-cs"/>
                        </a:rPr>
                        <a:t>津軽ならではのコンテンツを活用した客室「ツガルツナガルコンセプトルーム」</a:t>
                      </a:r>
                      <a:r>
                        <a:rPr kumimoji="1" lang="ja-JP" altLang="en-US" sz="2400" kern="1200" dirty="0">
                          <a:solidFill>
                            <a:schemeClr val="dk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  <a:cs typeface="+mn-cs"/>
                        </a:rPr>
                        <a:t>を企画・販売。</a:t>
                      </a:r>
                      <a:endParaRPr kumimoji="1" lang="ja-JP" altLang="en-US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kumimoji="1" lang="ja-JP" altLang="en-US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1859592"/>
                  </a:ext>
                </a:extLst>
              </a:tr>
              <a:tr h="504278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２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名称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spc="-40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しゃこちゃんコンセプトルーム</a:t>
                      </a:r>
                      <a:endParaRPr kumimoji="1" lang="en-US" altLang="ja-JP" sz="2400" spc="-40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太宰治コンセプトルーム</a:t>
                      </a:r>
                      <a:endParaRPr kumimoji="1" lang="en-US" altLang="ja-JP" sz="2400" spc="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7595583"/>
                  </a:ext>
                </a:extLst>
              </a:tr>
              <a:tr h="504278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３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施設名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柏ロマン荘</a:t>
                      </a:r>
                      <a:endParaRPr kumimoji="1" lang="en-US" altLang="ja-JP" sz="2400" spc="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ヤマニ仙遊館</a:t>
                      </a:r>
                      <a:endParaRPr kumimoji="1" lang="en-US" altLang="ja-JP" sz="2400" spc="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4216543"/>
                  </a:ext>
                </a:extLst>
              </a:tr>
              <a:tr h="504278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４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販売開始日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令和７年</a:t>
                      </a:r>
                      <a:r>
                        <a:rPr kumimoji="1" lang="en-US" altLang="ja-JP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12</a:t>
                      </a:r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月１日</a:t>
                      </a:r>
                      <a:endParaRPr kumimoji="1" lang="en-US" altLang="ja-JP" sz="2400" spc="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令和７年</a:t>
                      </a:r>
                      <a:r>
                        <a:rPr kumimoji="1" lang="en-US" altLang="ja-JP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12</a:t>
                      </a:r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月１日</a:t>
                      </a:r>
                      <a:endParaRPr kumimoji="1" lang="en-US" altLang="ja-JP" sz="2400" spc="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6884940"/>
                  </a:ext>
                </a:extLst>
              </a:tr>
              <a:tr h="1817028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５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写真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zh-TW" altLang="en-US" sz="2400" spc="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zh-TW" altLang="en-US" sz="2400" spc="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9268773"/>
                  </a:ext>
                </a:extLst>
              </a:tr>
            </a:tbl>
          </a:graphicData>
        </a:graphic>
      </p:graphicFrame>
      <p:pic>
        <p:nvPicPr>
          <p:cNvPr id="14" name="図 13">
            <a:extLst>
              <a:ext uri="{FF2B5EF4-FFF2-40B4-BE49-F238E27FC236}">
                <a16:creationId xmlns:a16="http://schemas.microsoft.com/office/drawing/2014/main" id="{82CE0BFF-9169-2672-81B0-DDB67EBD46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232613" y="4507741"/>
            <a:ext cx="4092543" cy="1766059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09FB2E75-61F5-6CCB-7503-2CE382F10E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92144" y="4494879"/>
            <a:ext cx="4079447" cy="1753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6738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グループ化 8"/>
          <p:cNvGrpSpPr/>
          <p:nvPr/>
        </p:nvGrpSpPr>
        <p:grpSpPr>
          <a:xfrm>
            <a:off x="704735" y="557560"/>
            <a:ext cx="10791939" cy="777748"/>
            <a:chOff x="1805403" y="1268760"/>
            <a:chExt cx="8633002" cy="777748"/>
          </a:xfrm>
        </p:grpSpPr>
        <p:sp>
          <p:nvSpPr>
            <p:cNvPr id="4" name="正方形/長方形 3">
              <a:extLst>
                <a:ext uri="{FF2B5EF4-FFF2-40B4-BE49-F238E27FC236}">
                  <a16:creationId xmlns:a16="http://schemas.microsoft.com/office/drawing/2014/main" id="{C50571C4-F2F8-A548-9704-F27C47C2FB18}"/>
                </a:ext>
              </a:extLst>
            </p:cNvPr>
            <p:cNvSpPr/>
            <p:nvPr/>
          </p:nvSpPr>
          <p:spPr>
            <a:xfrm>
              <a:off x="1805403" y="1270566"/>
              <a:ext cx="8633002" cy="77594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432">
                <a:latin typeface="Yu Gothic" panose="020B0400000000000000" pitchFamily="34" charset="-128"/>
                <a:ea typeface="Yu Gothic" panose="020B0400000000000000" pitchFamily="34" charset="-128"/>
              </a:endParaRPr>
            </a:p>
          </p:txBody>
        </p:sp>
        <p:grpSp>
          <p:nvGrpSpPr>
            <p:cNvPr id="8" name="グループ化 7"/>
            <p:cNvGrpSpPr/>
            <p:nvPr/>
          </p:nvGrpSpPr>
          <p:grpSpPr>
            <a:xfrm>
              <a:off x="1805404" y="1268760"/>
              <a:ext cx="7818989" cy="775942"/>
              <a:chOff x="1805404" y="1268760"/>
              <a:chExt cx="7818989" cy="775942"/>
            </a:xfrm>
          </p:grpSpPr>
          <p:sp>
            <p:nvSpPr>
              <p:cNvPr id="5" name="正方形/長方形 4">
                <a:extLst>
                  <a:ext uri="{FF2B5EF4-FFF2-40B4-BE49-F238E27FC236}">
                    <a16:creationId xmlns:a16="http://schemas.microsoft.com/office/drawing/2014/main" id="{ED59CF1F-AF00-7244-973A-1653D95C4415}"/>
                  </a:ext>
                </a:extLst>
              </p:cNvPr>
              <p:cNvSpPr/>
              <p:nvPr/>
            </p:nvSpPr>
            <p:spPr>
              <a:xfrm>
                <a:off x="1805404" y="1268760"/>
                <a:ext cx="622198" cy="622198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bIns="0" rtlCol="0" anchor="ctr"/>
              <a:lstStyle/>
              <a:p>
                <a:pPr algn="ctr"/>
                <a:r>
                  <a:rPr lang="ja-JP" altLang="en-US" sz="2864" dirty="0">
                    <a:latin typeface="Yu Gothic" panose="020B0400000000000000" pitchFamily="34" charset="-128"/>
                    <a:ea typeface="Yu Gothic" panose="020B0400000000000000" pitchFamily="34" charset="-128"/>
                  </a:rPr>
                  <a:t>７</a:t>
                </a:r>
              </a:p>
            </p:txBody>
          </p:sp>
          <p:sp>
            <p:nvSpPr>
              <p:cNvPr id="6" name="三角形 4">
                <a:extLst>
                  <a:ext uri="{FF2B5EF4-FFF2-40B4-BE49-F238E27FC236}">
                    <a16:creationId xmlns:a16="http://schemas.microsoft.com/office/drawing/2014/main" id="{340868E0-6B65-A04C-BC43-2F0425301BA8}"/>
                  </a:ext>
                </a:extLst>
              </p:cNvPr>
              <p:cNvSpPr/>
              <p:nvPr/>
            </p:nvSpPr>
            <p:spPr>
              <a:xfrm rot="10800000">
                <a:off x="1805404" y="1890958"/>
                <a:ext cx="622198" cy="153744"/>
              </a:xfrm>
              <a:prstGeom prst="triangl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bIns="0" rtlCol="0" anchor="ctr"/>
              <a:lstStyle/>
              <a:p>
                <a:pPr algn="ctr"/>
                <a:endParaRPr lang="ja-JP" altLang="en-US" sz="1432">
                  <a:latin typeface="Yu Gothic" panose="020B0400000000000000" pitchFamily="34" charset="-128"/>
                  <a:ea typeface="Yu Gothic" panose="020B0400000000000000" pitchFamily="34" charset="-128"/>
                </a:endParaRPr>
              </a:p>
            </p:txBody>
          </p:sp>
          <p:sp>
            <p:nvSpPr>
              <p:cNvPr id="7" name="正方形/長方形 6">
                <a:extLst>
                  <a:ext uri="{FF2B5EF4-FFF2-40B4-BE49-F238E27FC236}">
                    <a16:creationId xmlns:a16="http://schemas.microsoft.com/office/drawing/2014/main" id="{88BC1C09-B994-6E4F-97D1-6AF9BFBFA77C}"/>
                  </a:ext>
                </a:extLst>
              </p:cNvPr>
              <p:cNvSpPr/>
              <p:nvPr/>
            </p:nvSpPr>
            <p:spPr>
              <a:xfrm>
                <a:off x="2583153" y="1268760"/>
                <a:ext cx="7041240" cy="775942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</a:ln>
              <a:effectLst/>
            </p:spPr>
            <p:txBody>
              <a:bodyPr tIns="57280" rtlCol="0" anchor="ctr" anchorCtr="0"/>
              <a:lstStyle/>
              <a:p>
                <a:pPr>
                  <a:lnSpc>
                    <a:spcPts val="2800"/>
                  </a:lnSpc>
                </a:pPr>
                <a:r>
                  <a:rPr lang="ja-JP" altLang="en-US" sz="2400" b="1" dirty="0">
                    <a:solidFill>
                      <a:srgbClr val="0070C0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rPr>
                  <a:t>弘南鉄道ラッセル車貸切体験</a:t>
                </a:r>
              </a:p>
            </p:txBody>
          </p:sp>
        </p:grpSp>
      </p:grpSp>
      <p:graphicFrame>
        <p:nvGraphicFramePr>
          <p:cNvPr id="10" name="表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0888823"/>
              </p:ext>
            </p:extLst>
          </p:nvPr>
        </p:nvGraphicFramePr>
        <p:xfrm>
          <a:off x="695401" y="1556794"/>
          <a:ext cx="10801199" cy="4741841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648071">
                  <a:extLst>
                    <a:ext uri="{9D8B030D-6E8A-4147-A177-3AD203B41FA5}">
                      <a16:colId xmlns:a16="http://schemas.microsoft.com/office/drawing/2014/main" val="2271406946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3689727553"/>
                    </a:ext>
                  </a:extLst>
                </a:gridCol>
                <a:gridCol w="8280920">
                  <a:extLst>
                    <a:ext uri="{9D8B030D-6E8A-4147-A177-3AD203B41FA5}">
                      <a16:colId xmlns:a16="http://schemas.microsoft.com/office/drawing/2014/main" val="4269486594"/>
                    </a:ext>
                  </a:extLst>
                </a:gridCol>
              </a:tblGrid>
              <a:tr h="527066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No.</a:t>
                      </a:r>
                      <a:endParaRPr kumimoji="1" lang="ja-JP" altLang="en-US" sz="2400" b="0" dirty="0">
                        <a:solidFill>
                          <a:schemeClr val="bg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項目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内容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4255249"/>
                  </a:ext>
                </a:extLst>
              </a:tr>
              <a:tr h="842955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概要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弘南鉄道職員ガイドのもと、除雪作業中のラッセル車への乗車できる特別体験を開催。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1859592"/>
                  </a:ext>
                </a:extLst>
              </a:tr>
              <a:tr h="84295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２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販売価格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130,000</a:t>
                      </a:r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円（税込）／回～</a:t>
                      </a:r>
                      <a:endParaRPr kumimoji="1" lang="en-US" altLang="ja-JP" sz="2400" spc="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7595583"/>
                  </a:ext>
                </a:extLst>
              </a:tr>
              <a:tr h="84295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３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企画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（一社）</a:t>
                      </a: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Clan PEONY </a:t>
                      </a: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津軽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3602776"/>
                  </a:ext>
                </a:extLst>
              </a:tr>
              <a:tr h="84295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４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主催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弘南鉄道（株）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7885656"/>
                  </a:ext>
                </a:extLst>
              </a:tr>
              <a:tr h="84295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５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spc="-20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利用者数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４回（１人／２回、２人／１回、４人／１回）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  <a:p>
                      <a:pPr algn="l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計</a:t>
                      </a: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560,000</a:t>
                      </a: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円の売上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6554528"/>
                  </a:ext>
                </a:extLst>
              </a:tr>
            </a:tbl>
          </a:graphicData>
        </a:graphic>
      </p:graphicFrame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E9DA593-8127-914C-9B1C-95229C545328}"/>
              </a:ext>
            </a:extLst>
          </p:cNvPr>
          <p:cNvSpPr txBox="1"/>
          <p:nvPr/>
        </p:nvSpPr>
        <p:spPr>
          <a:xfrm>
            <a:off x="5879976" y="6372036"/>
            <a:ext cx="4320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４</a:t>
            </a:r>
          </a:p>
        </p:txBody>
      </p:sp>
    </p:spTree>
    <p:extLst>
      <p:ext uri="{BB962C8B-B14F-4D97-AF65-F5344CB8AC3E}">
        <p14:creationId xmlns:p14="http://schemas.microsoft.com/office/powerpoint/2010/main" val="36028324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グループ化 8"/>
          <p:cNvGrpSpPr/>
          <p:nvPr/>
        </p:nvGrpSpPr>
        <p:grpSpPr>
          <a:xfrm>
            <a:off x="704735" y="557560"/>
            <a:ext cx="10791939" cy="777748"/>
            <a:chOff x="1805403" y="1268760"/>
            <a:chExt cx="8633002" cy="777748"/>
          </a:xfrm>
        </p:grpSpPr>
        <p:sp>
          <p:nvSpPr>
            <p:cNvPr id="4" name="正方形/長方形 3">
              <a:extLst>
                <a:ext uri="{FF2B5EF4-FFF2-40B4-BE49-F238E27FC236}">
                  <a16:creationId xmlns:a16="http://schemas.microsoft.com/office/drawing/2014/main" id="{C50571C4-F2F8-A548-9704-F27C47C2FB18}"/>
                </a:ext>
              </a:extLst>
            </p:cNvPr>
            <p:cNvSpPr/>
            <p:nvPr/>
          </p:nvSpPr>
          <p:spPr>
            <a:xfrm>
              <a:off x="1805403" y="1270566"/>
              <a:ext cx="8633002" cy="77594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432">
                <a:latin typeface="Yu Gothic" panose="020B0400000000000000" pitchFamily="34" charset="-128"/>
                <a:ea typeface="Yu Gothic" panose="020B0400000000000000" pitchFamily="34" charset="-128"/>
              </a:endParaRPr>
            </a:p>
          </p:txBody>
        </p:sp>
        <p:grpSp>
          <p:nvGrpSpPr>
            <p:cNvPr id="8" name="グループ化 7"/>
            <p:cNvGrpSpPr/>
            <p:nvPr/>
          </p:nvGrpSpPr>
          <p:grpSpPr>
            <a:xfrm>
              <a:off x="1805404" y="1268760"/>
              <a:ext cx="7818989" cy="775942"/>
              <a:chOff x="1805404" y="1268760"/>
              <a:chExt cx="7818989" cy="775942"/>
            </a:xfrm>
          </p:grpSpPr>
          <p:sp>
            <p:nvSpPr>
              <p:cNvPr id="5" name="正方形/長方形 4">
                <a:extLst>
                  <a:ext uri="{FF2B5EF4-FFF2-40B4-BE49-F238E27FC236}">
                    <a16:creationId xmlns:a16="http://schemas.microsoft.com/office/drawing/2014/main" id="{ED59CF1F-AF00-7244-973A-1653D95C4415}"/>
                  </a:ext>
                </a:extLst>
              </p:cNvPr>
              <p:cNvSpPr/>
              <p:nvPr/>
            </p:nvSpPr>
            <p:spPr>
              <a:xfrm>
                <a:off x="1805404" y="1268760"/>
                <a:ext cx="622198" cy="622198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bIns="0" rtlCol="0" anchor="ctr"/>
              <a:lstStyle/>
              <a:p>
                <a:pPr algn="ctr"/>
                <a:r>
                  <a:rPr lang="ja-JP" altLang="en-US" sz="2864" dirty="0">
                    <a:latin typeface="Yu Gothic" panose="020B0400000000000000" pitchFamily="34" charset="-128"/>
                    <a:ea typeface="Yu Gothic" panose="020B0400000000000000" pitchFamily="34" charset="-128"/>
                  </a:rPr>
                  <a:t>８</a:t>
                </a:r>
              </a:p>
            </p:txBody>
          </p:sp>
          <p:sp>
            <p:nvSpPr>
              <p:cNvPr id="6" name="三角形 4">
                <a:extLst>
                  <a:ext uri="{FF2B5EF4-FFF2-40B4-BE49-F238E27FC236}">
                    <a16:creationId xmlns:a16="http://schemas.microsoft.com/office/drawing/2014/main" id="{340868E0-6B65-A04C-BC43-2F0425301BA8}"/>
                  </a:ext>
                </a:extLst>
              </p:cNvPr>
              <p:cNvSpPr/>
              <p:nvPr/>
            </p:nvSpPr>
            <p:spPr>
              <a:xfrm rot="10800000">
                <a:off x="1805404" y="1890958"/>
                <a:ext cx="622198" cy="153744"/>
              </a:xfrm>
              <a:prstGeom prst="triangl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bIns="0" rtlCol="0" anchor="ctr"/>
              <a:lstStyle/>
              <a:p>
                <a:pPr algn="ctr"/>
                <a:endParaRPr lang="ja-JP" altLang="en-US" sz="1432">
                  <a:latin typeface="Yu Gothic" panose="020B0400000000000000" pitchFamily="34" charset="-128"/>
                  <a:ea typeface="Yu Gothic" panose="020B0400000000000000" pitchFamily="34" charset="-128"/>
                </a:endParaRPr>
              </a:p>
            </p:txBody>
          </p:sp>
          <p:sp>
            <p:nvSpPr>
              <p:cNvPr id="7" name="正方形/長方形 6">
                <a:extLst>
                  <a:ext uri="{FF2B5EF4-FFF2-40B4-BE49-F238E27FC236}">
                    <a16:creationId xmlns:a16="http://schemas.microsoft.com/office/drawing/2014/main" id="{88BC1C09-B994-6E4F-97D1-6AF9BFBFA77C}"/>
                  </a:ext>
                </a:extLst>
              </p:cNvPr>
              <p:cNvSpPr/>
              <p:nvPr/>
            </p:nvSpPr>
            <p:spPr>
              <a:xfrm>
                <a:off x="2583153" y="1268760"/>
                <a:ext cx="7041240" cy="775942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</a:ln>
              <a:effectLst/>
            </p:spPr>
            <p:txBody>
              <a:bodyPr tIns="57280" rtlCol="0" anchor="ctr" anchorCtr="0"/>
              <a:lstStyle/>
              <a:p>
                <a:pPr>
                  <a:lnSpc>
                    <a:spcPts val="2800"/>
                  </a:lnSpc>
                </a:pPr>
                <a:r>
                  <a:rPr lang="ja-JP" altLang="en-US" sz="2400" b="1" dirty="0">
                    <a:solidFill>
                      <a:srgbClr val="0070C0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rPr>
                  <a:t>リゾートしらかみスペシャルランチボックスツアー</a:t>
                </a:r>
              </a:p>
            </p:txBody>
          </p:sp>
        </p:grpSp>
      </p:grpSp>
      <p:graphicFrame>
        <p:nvGraphicFramePr>
          <p:cNvPr id="10" name="表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839235"/>
              </p:ext>
            </p:extLst>
          </p:nvPr>
        </p:nvGraphicFramePr>
        <p:xfrm>
          <a:off x="695401" y="1556794"/>
          <a:ext cx="10801199" cy="4741838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648071">
                  <a:extLst>
                    <a:ext uri="{9D8B030D-6E8A-4147-A177-3AD203B41FA5}">
                      <a16:colId xmlns:a16="http://schemas.microsoft.com/office/drawing/2014/main" val="2271406946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3689727553"/>
                    </a:ext>
                  </a:extLst>
                </a:gridCol>
                <a:gridCol w="8280920">
                  <a:extLst>
                    <a:ext uri="{9D8B030D-6E8A-4147-A177-3AD203B41FA5}">
                      <a16:colId xmlns:a16="http://schemas.microsoft.com/office/drawing/2014/main" val="4269486594"/>
                    </a:ext>
                  </a:extLst>
                </a:gridCol>
              </a:tblGrid>
              <a:tr h="544814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No.</a:t>
                      </a:r>
                      <a:endParaRPr kumimoji="1" lang="ja-JP" altLang="en-US" sz="2400" b="0" dirty="0">
                        <a:solidFill>
                          <a:schemeClr val="bg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項目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内容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4255249"/>
                  </a:ext>
                </a:extLst>
              </a:tr>
              <a:tr h="8713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概要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五能線沿線の食材を詰め込んだ（株）</a:t>
                      </a: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CONVEY</a:t>
                      </a: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監修スペシャルランチボックスをリゾートしらかみで提供。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1859592"/>
                  </a:ext>
                </a:extLst>
              </a:tr>
              <a:tr h="61358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２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開催日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12</a:t>
                      </a:r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月４日（土）、３月</a:t>
                      </a:r>
                      <a:r>
                        <a:rPr kumimoji="1" lang="en-US" altLang="ja-JP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21</a:t>
                      </a:r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日（土）</a:t>
                      </a:r>
                      <a:endParaRPr kumimoji="1" lang="en-US" altLang="ja-JP" sz="2400" spc="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41248320"/>
                  </a:ext>
                </a:extLst>
              </a:tr>
              <a:tr h="61358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３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販売価格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8,800</a:t>
                      </a:r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円／人</a:t>
                      </a:r>
                      <a:endParaRPr kumimoji="1" lang="en-US" altLang="ja-JP" sz="2400" spc="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7595583"/>
                  </a:ext>
                </a:extLst>
              </a:tr>
              <a:tr h="61358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４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企画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（一社）</a:t>
                      </a: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Clan PEONY </a:t>
                      </a: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津軽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3602776"/>
                  </a:ext>
                </a:extLst>
              </a:tr>
              <a:tr h="61358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５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主催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spc="-30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東日本旅客鉄道（株）秋田支社</a:t>
                      </a:r>
                      <a:endParaRPr kumimoji="1" lang="ja-JP" altLang="en-US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7885656"/>
                  </a:ext>
                </a:extLst>
              </a:tr>
              <a:tr h="8713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６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spc="-20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利用者数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６名（</a:t>
                      </a: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12</a:t>
                      </a: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月４日）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  <a:p>
                      <a:pPr algn="l"/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21</a:t>
                      </a: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名（３月</a:t>
                      </a: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21</a:t>
                      </a: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日）　計</a:t>
                      </a: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27</a:t>
                      </a: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名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65545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6735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7658</TotalTime>
  <Words>1008</Words>
  <Application>Microsoft Office PowerPoint</Application>
  <PresentationFormat>ワイド画面</PresentationFormat>
  <Paragraphs>284</Paragraphs>
  <Slides>12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12</vt:i4>
      </vt:variant>
    </vt:vector>
  </HeadingPairs>
  <TitlesOfParts>
    <vt:vector size="18" baseType="lpstr">
      <vt:lpstr>Spica Neue P Bold</vt:lpstr>
      <vt:lpstr>游ゴシック</vt:lpstr>
      <vt:lpstr>游ゴシック</vt:lpstr>
      <vt:lpstr>Arial</vt:lpstr>
      <vt:lpstr>Calibri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pc-user</dc:creator>
  <cp:lastModifiedBy>08 ClanPEONY津軽</cp:lastModifiedBy>
  <cp:revision>512</cp:revision>
  <cp:lastPrinted>2026-03-18T23:51:52Z</cp:lastPrinted>
  <dcterms:created xsi:type="dcterms:W3CDTF">2017-05-10T01:49:34Z</dcterms:created>
  <dcterms:modified xsi:type="dcterms:W3CDTF">2026-07-31T05:44:09Z</dcterms:modified>
</cp:coreProperties>
</file>