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64" r:id="rId3"/>
    <p:sldId id="401" r:id="rId4"/>
    <p:sldId id="402" r:id="rId5"/>
    <p:sldId id="417" r:id="rId6"/>
    <p:sldId id="418" r:id="rId7"/>
    <p:sldId id="423" r:id="rId8"/>
    <p:sldId id="419" r:id="rId9"/>
    <p:sldId id="455" r:id="rId10"/>
    <p:sldId id="460" r:id="rId11"/>
    <p:sldId id="461" r:id="rId12"/>
    <p:sldId id="462" r:id="rId13"/>
    <p:sldId id="433" r:id="rId14"/>
    <p:sldId id="434" r:id="rId15"/>
    <p:sldId id="444" r:id="rId16"/>
    <p:sldId id="465" r:id="rId17"/>
    <p:sldId id="452" r:id="rId18"/>
    <p:sldId id="464" r:id="rId19"/>
    <p:sldId id="466" r:id="rId20"/>
    <p:sldId id="469" r:id="rId21"/>
    <p:sldId id="467" r:id="rId22"/>
    <p:sldId id="435" r:id="rId23"/>
    <p:sldId id="427" r:id="rId24"/>
    <p:sldId id="428" r:id="rId25"/>
    <p:sldId id="429" r:id="rId26"/>
    <p:sldId id="430" r:id="rId27"/>
    <p:sldId id="431" r:id="rId28"/>
    <p:sldId id="432" r:id="rId29"/>
    <p:sldId id="468" r:id="rId30"/>
    <p:sldId id="447" r:id="rId31"/>
    <p:sldId id="454" r:id="rId32"/>
    <p:sldId id="451" r:id="rId33"/>
    <p:sldId id="463" r:id="rId34"/>
    <p:sldId id="279"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BFAFCF"/>
    <a:srgbClr val="9F2936"/>
    <a:srgbClr val="E7A7B3"/>
    <a:srgbClr val="CA3956"/>
    <a:srgbClr val="F2F2F2"/>
    <a:srgbClr val="B3D6AC"/>
    <a:srgbClr val="4E8542"/>
    <a:srgbClr val="FDE5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60"/>
  </p:normalViewPr>
  <p:slideViewPr>
    <p:cSldViewPr snapToGrid="0">
      <p:cViewPr varScale="1">
        <p:scale>
          <a:sx n="110" d="100"/>
          <a:sy n="110" d="100"/>
        </p:scale>
        <p:origin x="17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F1C9D-285D-49F4-A47B-F5B8553B01C6}"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kumimoji="1" lang="ja-JP" altLang="en-US"/>
        </a:p>
      </dgm:t>
    </dgm:pt>
    <dgm:pt modelId="{8923AF7A-90D3-4E31-86F2-F5C3E6283B35}">
      <dgm:prSet phldrT="[テキスト]" custT="1"/>
      <dgm:spPr>
        <a:solidFill>
          <a:schemeClr val="accent6">
            <a:lumMod val="60000"/>
            <a:lumOff val="40000"/>
          </a:schemeClr>
        </a:solidFill>
      </dgm:spPr>
      <dgm:t>
        <a:bodyPr/>
        <a:lstStyle/>
        <a:p>
          <a:r>
            <a:rPr kumimoji="1" lang="ja-JP" altLang="en-US" sz="2000" b="1" dirty="0">
              <a:ln w="3175">
                <a:solidFill>
                  <a:schemeClr val="bg1">
                    <a:lumMod val="95000"/>
                  </a:schemeClr>
                </a:solidFill>
              </a:ln>
              <a:solidFill>
                <a:schemeClr val="bg1"/>
              </a:solidFill>
            </a:rPr>
            <a:t>外部環境分析</a:t>
          </a:r>
        </a:p>
      </dgm:t>
    </dgm:pt>
    <dgm:pt modelId="{3E5A5434-9764-4A9C-A34E-9B6E87EE561C}" type="parTrans" cxnId="{9145733E-5601-4D3A-9113-82C2D19993B6}">
      <dgm:prSet/>
      <dgm:spPr/>
      <dgm:t>
        <a:bodyPr/>
        <a:lstStyle/>
        <a:p>
          <a:endParaRPr kumimoji="1" lang="ja-JP" altLang="en-US"/>
        </a:p>
      </dgm:t>
    </dgm:pt>
    <dgm:pt modelId="{BFBED29A-D061-4E34-95BD-5CC1BFBAD984}" type="sibTrans" cxnId="{9145733E-5601-4D3A-9113-82C2D19993B6}">
      <dgm:prSet/>
      <dgm:spPr/>
      <dgm:t>
        <a:bodyPr/>
        <a:lstStyle/>
        <a:p>
          <a:endParaRPr kumimoji="1" lang="ja-JP" altLang="en-US"/>
        </a:p>
      </dgm:t>
    </dgm:pt>
    <dgm:pt modelId="{88754EB0-D657-4781-8CFB-3BBABE0662CE}">
      <dgm:prSet phldrT="[テキスト]" custT="1"/>
      <dgm:spPr>
        <a:solidFill>
          <a:schemeClr val="accent6">
            <a:lumMod val="20000"/>
            <a:lumOff val="80000"/>
            <a:alpha val="90000"/>
          </a:schemeClr>
        </a:solidFill>
      </dgm:spPr>
      <dgm:t>
        <a:bodyPr/>
        <a:lstStyle/>
        <a:p>
          <a:pPr>
            <a:buFontTx/>
            <a:buNone/>
          </a:pPr>
          <a:r>
            <a:rPr kumimoji="1" lang="ja-JP" altLang="en-US" sz="1200" dirty="0"/>
            <a:t>地域の外部を取り巻く環境を整理し、地域が今置かれている状況を評価</a:t>
          </a:r>
        </a:p>
      </dgm:t>
    </dgm:pt>
    <dgm:pt modelId="{EF9B86D7-8D1B-4117-8BBD-0C52DE4B4F33}" type="parTrans" cxnId="{47AA55D5-31C8-4D4F-B40C-4FC7B5698921}">
      <dgm:prSet/>
      <dgm:spPr/>
      <dgm:t>
        <a:bodyPr/>
        <a:lstStyle/>
        <a:p>
          <a:endParaRPr kumimoji="1" lang="ja-JP" altLang="en-US"/>
        </a:p>
      </dgm:t>
    </dgm:pt>
    <dgm:pt modelId="{17374E06-FB4E-49B6-A115-1959F359B6BF}" type="sibTrans" cxnId="{47AA55D5-31C8-4D4F-B40C-4FC7B5698921}">
      <dgm:prSet/>
      <dgm:spPr/>
      <dgm:t>
        <a:bodyPr/>
        <a:lstStyle/>
        <a:p>
          <a:endParaRPr kumimoji="1" lang="ja-JP" altLang="en-US"/>
        </a:p>
      </dgm:t>
    </dgm:pt>
    <dgm:pt modelId="{5CDC0BEA-B3FB-4FBE-BF0D-5C28418AC368}">
      <dgm:prSet phldrT="[テキスト]" custT="1"/>
      <dgm:spPr>
        <a:solidFill>
          <a:schemeClr val="accent6">
            <a:lumMod val="60000"/>
            <a:lumOff val="40000"/>
          </a:schemeClr>
        </a:solidFill>
      </dgm:spPr>
      <dgm:t>
        <a:bodyPr/>
        <a:lstStyle/>
        <a:p>
          <a:r>
            <a:rPr kumimoji="1" lang="ja-JP" altLang="en-US" sz="2000" b="1" dirty="0">
              <a:ln w="3175">
                <a:solidFill>
                  <a:schemeClr val="bg1">
                    <a:lumMod val="95000"/>
                  </a:schemeClr>
                </a:solidFill>
              </a:ln>
            </a:rPr>
            <a:t>内部環境分析</a:t>
          </a:r>
        </a:p>
      </dgm:t>
    </dgm:pt>
    <dgm:pt modelId="{00A8D79F-2CFC-4BA7-9AAE-227DEC9A6EED}" type="parTrans" cxnId="{8BCA2162-39AF-424D-8BAD-9D814EB1E5AD}">
      <dgm:prSet/>
      <dgm:spPr/>
      <dgm:t>
        <a:bodyPr/>
        <a:lstStyle/>
        <a:p>
          <a:endParaRPr kumimoji="1" lang="ja-JP" altLang="en-US"/>
        </a:p>
      </dgm:t>
    </dgm:pt>
    <dgm:pt modelId="{E947EA17-0BB5-4F24-AB82-2589C544039F}" type="sibTrans" cxnId="{8BCA2162-39AF-424D-8BAD-9D814EB1E5AD}">
      <dgm:prSet/>
      <dgm:spPr/>
      <dgm:t>
        <a:bodyPr/>
        <a:lstStyle/>
        <a:p>
          <a:endParaRPr kumimoji="1" lang="ja-JP" altLang="en-US"/>
        </a:p>
      </dgm:t>
    </dgm:pt>
    <dgm:pt modelId="{375A5FB1-570C-4052-9CB3-F0D9FAF878EC}">
      <dgm:prSet phldrT="[テキスト]" custT="1"/>
      <dgm:spPr>
        <a:solidFill>
          <a:schemeClr val="accent6">
            <a:lumMod val="20000"/>
            <a:lumOff val="80000"/>
            <a:alpha val="90000"/>
          </a:schemeClr>
        </a:solidFill>
      </dgm:spPr>
      <dgm:t>
        <a:bodyPr/>
        <a:lstStyle/>
        <a:p>
          <a:pPr>
            <a:buNone/>
          </a:pPr>
          <a:r>
            <a:rPr kumimoji="1" lang="ja-JP" altLang="en-US" sz="1200" dirty="0"/>
            <a:t>地域の内部に存在する資源を複数の観点から分析し、地域の観光資源の</a:t>
          </a:r>
        </a:p>
      </dgm:t>
    </dgm:pt>
    <dgm:pt modelId="{0F73D4DC-115D-4470-A27B-AC06E5A45F71}" type="parTrans" cxnId="{F0FE11B5-B6D3-4457-B2E7-F36EDD350631}">
      <dgm:prSet/>
      <dgm:spPr/>
      <dgm:t>
        <a:bodyPr/>
        <a:lstStyle/>
        <a:p>
          <a:endParaRPr kumimoji="1" lang="ja-JP" altLang="en-US"/>
        </a:p>
      </dgm:t>
    </dgm:pt>
    <dgm:pt modelId="{CF60EBB8-B3BF-4E37-AED5-98A9EDF83D2F}" type="sibTrans" cxnId="{F0FE11B5-B6D3-4457-B2E7-F36EDD350631}">
      <dgm:prSet/>
      <dgm:spPr/>
      <dgm:t>
        <a:bodyPr/>
        <a:lstStyle/>
        <a:p>
          <a:endParaRPr kumimoji="1" lang="ja-JP" altLang="en-US"/>
        </a:p>
      </dgm:t>
    </dgm:pt>
    <dgm:pt modelId="{85F09D2E-84E2-4A9A-A7C8-586CAD6E8692}">
      <dgm:prSet phldrT="[テキスト]" custT="1"/>
      <dgm:spPr>
        <a:solidFill>
          <a:schemeClr val="accent6"/>
        </a:solidFill>
      </dgm:spPr>
      <dgm:t>
        <a:bodyPr/>
        <a:lstStyle/>
        <a:p>
          <a:r>
            <a:rPr kumimoji="1" lang="ja-JP" altLang="en-US" sz="2000" b="1" dirty="0">
              <a:ln w="3175">
                <a:solidFill>
                  <a:schemeClr val="bg1">
                    <a:lumMod val="95000"/>
                  </a:schemeClr>
                </a:solidFill>
              </a:ln>
            </a:rPr>
            <a:t>内外環境統合分析</a:t>
          </a:r>
        </a:p>
      </dgm:t>
    </dgm:pt>
    <dgm:pt modelId="{82C4078A-4F1C-482B-B77B-DEA276D4667E}" type="parTrans" cxnId="{B0825E6C-D1DB-4356-8152-5A461D934A43}">
      <dgm:prSet/>
      <dgm:spPr/>
      <dgm:t>
        <a:bodyPr/>
        <a:lstStyle/>
        <a:p>
          <a:endParaRPr kumimoji="1" lang="ja-JP" altLang="en-US"/>
        </a:p>
      </dgm:t>
    </dgm:pt>
    <dgm:pt modelId="{81F1ADC9-3672-4AC0-A9D3-BBEB694C70F0}" type="sibTrans" cxnId="{B0825E6C-D1DB-4356-8152-5A461D934A43}">
      <dgm:prSet/>
      <dgm:spPr/>
      <dgm:t>
        <a:bodyPr/>
        <a:lstStyle/>
        <a:p>
          <a:endParaRPr kumimoji="1" lang="ja-JP" altLang="en-US"/>
        </a:p>
      </dgm:t>
    </dgm:pt>
    <dgm:pt modelId="{F91BAECC-795A-47D4-8C90-75737B2734E7}">
      <dgm:prSet phldrT="[テキスト]" custT="1"/>
      <dgm:spPr>
        <a:solidFill>
          <a:schemeClr val="accent6">
            <a:lumMod val="40000"/>
            <a:lumOff val="60000"/>
            <a:alpha val="90000"/>
          </a:schemeClr>
        </a:solidFill>
      </dgm:spPr>
      <dgm:t>
        <a:bodyPr/>
        <a:lstStyle/>
        <a:p>
          <a:pPr>
            <a:buNone/>
          </a:pPr>
          <a:r>
            <a:rPr kumimoji="1" lang="ja-JP" altLang="en-US" sz="1200" dirty="0"/>
            <a:t>外部環境分析や内部環境分析で見えてきた津軽地域の現状を整理し、</a:t>
          </a:r>
        </a:p>
      </dgm:t>
    </dgm:pt>
    <dgm:pt modelId="{02762A62-5666-40EA-8645-5A51E50D7DFF}" type="parTrans" cxnId="{B49F3B40-88F5-4E9E-B79C-EA5B608BF672}">
      <dgm:prSet/>
      <dgm:spPr/>
      <dgm:t>
        <a:bodyPr/>
        <a:lstStyle/>
        <a:p>
          <a:endParaRPr kumimoji="1" lang="ja-JP" altLang="en-US"/>
        </a:p>
      </dgm:t>
    </dgm:pt>
    <dgm:pt modelId="{CE749E76-317E-4962-9131-691BF5E46082}" type="sibTrans" cxnId="{B49F3B40-88F5-4E9E-B79C-EA5B608BF672}">
      <dgm:prSet/>
      <dgm:spPr/>
      <dgm:t>
        <a:bodyPr/>
        <a:lstStyle/>
        <a:p>
          <a:endParaRPr kumimoji="1" lang="ja-JP" altLang="en-US"/>
        </a:p>
      </dgm:t>
    </dgm:pt>
    <dgm:pt modelId="{C90A8DB0-F207-4A01-8C7A-509DEBA2E8A1}">
      <dgm:prSet phldrT="[テキスト]" custT="1"/>
      <dgm:spPr>
        <a:solidFill>
          <a:schemeClr val="accent6">
            <a:lumMod val="40000"/>
            <a:lumOff val="60000"/>
            <a:alpha val="90000"/>
          </a:schemeClr>
        </a:solidFill>
      </dgm:spPr>
      <dgm:t>
        <a:bodyPr/>
        <a:lstStyle/>
        <a:p>
          <a:pPr>
            <a:buNone/>
          </a:pPr>
          <a:r>
            <a:rPr kumimoji="1" lang="ja-JP" altLang="en-US" sz="1050" dirty="0"/>
            <a:t>（１）</a:t>
          </a:r>
          <a:r>
            <a:rPr kumimoji="1" lang="en-US" altLang="en-US" sz="1050" dirty="0"/>
            <a:t>3C</a:t>
          </a:r>
          <a:r>
            <a:rPr kumimoji="1" lang="ja-JP" altLang="en-US" sz="1050" dirty="0"/>
            <a:t>＋</a:t>
          </a:r>
          <a:r>
            <a:rPr kumimoji="1" lang="en-US" altLang="en-US" sz="1050" dirty="0"/>
            <a:t>C</a:t>
          </a:r>
          <a:r>
            <a:rPr kumimoji="1" lang="ja-JP" altLang="en-US" sz="1050" dirty="0"/>
            <a:t>分析：内部環境や外部環境から、事業の重要成功要因（</a:t>
          </a:r>
          <a:r>
            <a:rPr kumimoji="1" lang="en-US" altLang="en-US" sz="1050" dirty="0"/>
            <a:t>KSF</a:t>
          </a:r>
          <a:r>
            <a:rPr kumimoji="1" lang="ja-JP" altLang="en-US" sz="1050" dirty="0"/>
            <a:t>）を導出</a:t>
          </a:r>
        </a:p>
      </dgm:t>
    </dgm:pt>
    <dgm:pt modelId="{341381AC-505F-455F-A396-B13BEF4AB805}" type="parTrans" cxnId="{56B1DDC1-D0B9-4C01-878F-436083D9C751}">
      <dgm:prSet/>
      <dgm:spPr/>
      <dgm:t>
        <a:bodyPr/>
        <a:lstStyle/>
        <a:p>
          <a:endParaRPr kumimoji="1" lang="ja-JP" altLang="en-US"/>
        </a:p>
      </dgm:t>
    </dgm:pt>
    <dgm:pt modelId="{427994DD-4A74-424F-9083-F5F07AF1E992}" type="sibTrans" cxnId="{56B1DDC1-D0B9-4C01-878F-436083D9C751}">
      <dgm:prSet/>
      <dgm:spPr/>
      <dgm:t>
        <a:bodyPr/>
        <a:lstStyle/>
        <a:p>
          <a:endParaRPr kumimoji="1" lang="ja-JP" altLang="en-US"/>
        </a:p>
      </dgm:t>
    </dgm:pt>
    <dgm:pt modelId="{37ADB042-013E-4493-AF90-2F43874D9724}">
      <dgm:prSet phldrT="[テキスト]" custT="1"/>
      <dgm:spPr>
        <a:solidFill>
          <a:schemeClr val="accent6">
            <a:lumMod val="20000"/>
            <a:lumOff val="80000"/>
            <a:alpha val="90000"/>
          </a:schemeClr>
        </a:solidFill>
      </dgm:spPr>
      <dgm:t>
        <a:bodyPr/>
        <a:lstStyle/>
        <a:p>
          <a:pPr>
            <a:buFont typeface="+mj-ea"/>
            <a:buNone/>
          </a:pPr>
          <a:r>
            <a:rPr kumimoji="1" lang="ja-JP" altLang="en-US" sz="1050" dirty="0">
              <a:latin typeface="+mn-ea"/>
              <a:ea typeface="+mn-ea"/>
            </a:rPr>
            <a:t>（２）５</a:t>
          </a:r>
          <a:r>
            <a:rPr kumimoji="1" lang="en-US" altLang="en-US" sz="1050" dirty="0">
              <a:latin typeface="+mn-ea"/>
              <a:ea typeface="+mn-ea"/>
            </a:rPr>
            <a:t>Forces</a:t>
          </a:r>
          <a:r>
            <a:rPr kumimoji="1" lang="ja-JP" altLang="en-US" sz="1050" dirty="0">
              <a:latin typeface="+mn-ea"/>
              <a:ea typeface="+mn-ea"/>
            </a:rPr>
            <a:t>分析：自地域に直接的に影響を与えるミクロ外部環境を分析</a:t>
          </a:r>
        </a:p>
      </dgm:t>
    </dgm:pt>
    <dgm:pt modelId="{3D250291-E07A-45D4-8B1C-2B960A600477}" type="parTrans" cxnId="{2288F2A3-CB0B-43A9-8272-4ABC86580486}">
      <dgm:prSet/>
      <dgm:spPr/>
      <dgm:t>
        <a:bodyPr/>
        <a:lstStyle/>
        <a:p>
          <a:endParaRPr kumimoji="1" lang="ja-JP" altLang="en-US"/>
        </a:p>
      </dgm:t>
    </dgm:pt>
    <dgm:pt modelId="{E59FA749-19D9-4204-8730-7F2BFCD33EDE}" type="sibTrans" cxnId="{2288F2A3-CB0B-43A9-8272-4ABC86580486}">
      <dgm:prSet/>
      <dgm:spPr/>
      <dgm:t>
        <a:bodyPr/>
        <a:lstStyle/>
        <a:p>
          <a:endParaRPr kumimoji="1" lang="ja-JP" altLang="en-US"/>
        </a:p>
      </dgm:t>
    </dgm:pt>
    <dgm:pt modelId="{023C80FC-ED23-4289-9B5E-2A8E73D4AD67}">
      <dgm:prSet phldrT="[テキスト]" custT="1"/>
      <dgm:spPr>
        <a:solidFill>
          <a:schemeClr val="accent6">
            <a:lumMod val="40000"/>
            <a:lumOff val="60000"/>
            <a:alpha val="90000"/>
          </a:schemeClr>
        </a:solidFill>
      </dgm:spPr>
      <dgm:t>
        <a:bodyPr/>
        <a:lstStyle/>
        <a:p>
          <a:pPr>
            <a:buNone/>
          </a:pPr>
          <a:r>
            <a:rPr kumimoji="1" lang="ja-JP" altLang="en-US" sz="1050" dirty="0"/>
            <a:t>（２）</a:t>
          </a:r>
          <a:r>
            <a:rPr kumimoji="1" lang="en-US" altLang="en-US" sz="1050" dirty="0"/>
            <a:t>SWOT</a:t>
          </a:r>
          <a:r>
            <a:rPr kumimoji="1" lang="ja-JP" altLang="en-US" sz="1050" dirty="0"/>
            <a:t>分析：自地域にとってのプラス要因とマイナス要因を整理</a:t>
          </a:r>
        </a:p>
      </dgm:t>
    </dgm:pt>
    <dgm:pt modelId="{10370024-EF9A-49B4-81D3-3E1D25C48580}" type="parTrans" cxnId="{7F40102A-1AB0-48E0-B47B-F22EE280AC77}">
      <dgm:prSet/>
      <dgm:spPr/>
      <dgm:t>
        <a:bodyPr/>
        <a:lstStyle/>
        <a:p>
          <a:endParaRPr kumimoji="1" lang="ja-JP" altLang="en-US"/>
        </a:p>
      </dgm:t>
    </dgm:pt>
    <dgm:pt modelId="{466003A2-3390-4EC0-8537-0CD4FCF3DE34}" type="sibTrans" cxnId="{7F40102A-1AB0-48E0-B47B-F22EE280AC77}">
      <dgm:prSet/>
      <dgm:spPr/>
      <dgm:t>
        <a:bodyPr/>
        <a:lstStyle/>
        <a:p>
          <a:endParaRPr kumimoji="1" lang="ja-JP" altLang="en-US"/>
        </a:p>
      </dgm:t>
    </dgm:pt>
    <dgm:pt modelId="{73B20495-5B0C-4BC8-AAEF-391DB0CDD078}">
      <dgm:prSet phldrT="[テキスト]" custT="1"/>
      <dgm:spPr>
        <a:solidFill>
          <a:schemeClr val="accent6">
            <a:lumMod val="40000"/>
            <a:lumOff val="60000"/>
            <a:alpha val="90000"/>
          </a:schemeClr>
        </a:solidFill>
      </dgm:spPr>
      <dgm:t>
        <a:bodyPr/>
        <a:lstStyle/>
        <a:p>
          <a:pPr>
            <a:buNone/>
          </a:pPr>
          <a:r>
            <a:rPr kumimoji="1" lang="ja-JP" altLang="en-US" sz="1050" dirty="0"/>
            <a:t>（３）クロス</a:t>
          </a:r>
          <a:r>
            <a:rPr kumimoji="1" lang="en-US" altLang="en-US" sz="1050" dirty="0"/>
            <a:t>SWOT</a:t>
          </a:r>
          <a:r>
            <a:rPr kumimoji="1" lang="ja-JP" altLang="en-US" sz="1050" dirty="0"/>
            <a:t>分析：津軽地域の観光を盛り上げるために重点的に取り組むべき</a:t>
          </a:r>
        </a:p>
      </dgm:t>
    </dgm:pt>
    <dgm:pt modelId="{62F33CDE-C293-4B32-92F7-1E0C609B4BFE}" type="parTrans" cxnId="{35B11B8F-8045-4E63-BB3D-98901F32F686}">
      <dgm:prSet/>
      <dgm:spPr/>
      <dgm:t>
        <a:bodyPr/>
        <a:lstStyle/>
        <a:p>
          <a:endParaRPr kumimoji="1" lang="ja-JP" altLang="en-US"/>
        </a:p>
      </dgm:t>
    </dgm:pt>
    <dgm:pt modelId="{D29E96A7-3146-46CB-8011-664C4269ECD6}" type="sibTrans" cxnId="{35B11B8F-8045-4E63-BB3D-98901F32F686}">
      <dgm:prSet/>
      <dgm:spPr/>
      <dgm:t>
        <a:bodyPr/>
        <a:lstStyle/>
        <a:p>
          <a:endParaRPr kumimoji="1" lang="ja-JP" altLang="en-US"/>
        </a:p>
      </dgm:t>
    </dgm:pt>
    <dgm:pt modelId="{39575137-90E8-4983-9B04-A36C7E94950F}">
      <dgm:prSet phldrT="[テキスト]" custT="1"/>
      <dgm:spPr>
        <a:solidFill>
          <a:schemeClr val="accent6">
            <a:lumMod val="20000"/>
            <a:lumOff val="80000"/>
            <a:alpha val="90000"/>
          </a:schemeClr>
        </a:solidFill>
      </dgm:spPr>
      <dgm:t>
        <a:bodyPr/>
        <a:lstStyle/>
        <a:p>
          <a:pPr>
            <a:buFont typeface="+mj-ea"/>
            <a:buNone/>
          </a:pPr>
          <a:r>
            <a:rPr kumimoji="1" lang="ja-JP" altLang="en-US" sz="1050" dirty="0">
              <a:latin typeface="+mn-ea"/>
              <a:ea typeface="+mn-ea"/>
            </a:rPr>
            <a:t>（１）</a:t>
          </a:r>
          <a:r>
            <a:rPr kumimoji="1" lang="en-US" altLang="en-US" sz="1050" dirty="0">
              <a:latin typeface="+mn-ea"/>
              <a:ea typeface="+mn-ea"/>
            </a:rPr>
            <a:t>PEST</a:t>
          </a:r>
          <a:r>
            <a:rPr kumimoji="1" lang="ja-JP" altLang="en-US" sz="1050" dirty="0">
              <a:latin typeface="+mn-ea"/>
              <a:ea typeface="+mn-ea"/>
            </a:rPr>
            <a:t>分析：自地域に間接的に影響を与えるマクロ環境要因を分析</a:t>
          </a:r>
        </a:p>
      </dgm:t>
    </dgm:pt>
    <dgm:pt modelId="{BBEEE582-FDB4-4FD8-B49D-94A23DAAAEF9}" type="parTrans" cxnId="{666FD21A-03E1-47B2-8415-1A3CBABAA080}">
      <dgm:prSet/>
      <dgm:spPr/>
      <dgm:t>
        <a:bodyPr/>
        <a:lstStyle/>
        <a:p>
          <a:endParaRPr kumimoji="1" lang="ja-JP" altLang="en-US"/>
        </a:p>
      </dgm:t>
    </dgm:pt>
    <dgm:pt modelId="{E3B6782B-3F69-48D1-A4C8-EEF83E457B6C}" type="sibTrans" cxnId="{666FD21A-03E1-47B2-8415-1A3CBABAA080}">
      <dgm:prSet/>
      <dgm:spPr/>
      <dgm:t>
        <a:bodyPr/>
        <a:lstStyle/>
        <a:p>
          <a:endParaRPr kumimoji="1" lang="ja-JP" altLang="en-US"/>
        </a:p>
      </dgm:t>
    </dgm:pt>
    <dgm:pt modelId="{5860A601-9B57-4DFF-AC2F-E8470F40D2D4}">
      <dgm:prSet phldrT="[テキスト]" custT="1"/>
      <dgm:spPr>
        <a:solidFill>
          <a:schemeClr val="accent6">
            <a:lumMod val="40000"/>
            <a:lumOff val="60000"/>
            <a:alpha val="90000"/>
          </a:schemeClr>
        </a:solidFill>
      </dgm:spPr>
      <dgm:t>
        <a:bodyPr/>
        <a:lstStyle/>
        <a:p>
          <a:pPr>
            <a:buNone/>
          </a:pPr>
          <a:r>
            <a:rPr kumimoji="1" lang="ja-JP" altLang="en-US" sz="1200" dirty="0"/>
            <a:t>津軽観光の課題解決のために重点的に取り組むべきことを見出す</a:t>
          </a:r>
        </a:p>
      </dgm:t>
    </dgm:pt>
    <dgm:pt modelId="{A03F6AC5-4EC7-4A56-9F31-CD73F7C640C2}" type="parTrans" cxnId="{B54CD79A-7E72-404E-B421-DA6538672626}">
      <dgm:prSet/>
      <dgm:spPr/>
      <dgm:t>
        <a:bodyPr/>
        <a:lstStyle/>
        <a:p>
          <a:endParaRPr kumimoji="1" lang="ja-JP" altLang="en-US"/>
        </a:p>
      </dgm:t>
    </dgm:pt>
    <dgm:pt modelId="{9D8C10E1-41C0-4A69-9448-30E335E4F8DC}" type="sibTrans" cxnId="{B54CD79A-7E72-404E-B421-DA6538672626}">
      <dgm:prSet/>
      <dgm:spPr/>
      <dgm:t>
        <a:bodyPr/>
        <a:lstStyle/>
        <a:p>
          <a:endParaRPr kumimoji="1" lang="ja-JP" altLang="en-US"/>
        </a:p>
      </dgm:t>
    </dgm:pt>
    <dgm:pt modelId="{60930202-5D36-46B9-AEC2-9FF9545DE41E}">
      <dgm:prSet phldrT="[テキスト]" custT="1"/>
      <dgm:spPr>
        <a:solidFill>
          <a:schemeClr val="accent6">
            <a:lumMod val="20000"/>
            <a:lumOff val="80000"/>
            <a:alpha val="90000"/>
          </a:schemeClr>
        </a:solidFill>
      </dgm:spPr>
      <dgm:t>
        <a:bodyPr/>
        <a:lstStyle/>
        <a:p>
          <a:pPr>
            <a:buNone/>
          </a:pPr>
          <a:r>
            <a:rPr kumimoji="1" lang="ja-JP" altLang="en-US" sz="1200" dirty="0"/>
            <a:t>ポテンシャルや観光客に提供できる価値を、</a:t>
          </a:r>
          <a:r>
            <a:rPr kumimoji="1" lang="en-US" altLang="ja-JP" sz="1200" dirty="0"/>
            <a:t>『</a:t>
          </a:r>
          <a:r>
            <a:rPr kumimoji="1" lang="ja-JP" altLang="en-US" sz="1200" dirty="0"/>
            <a:t>顧客</a:t>
          </a:r>
          <a:r>
            <a:rPr kumimoji="1" lang="en-US" altLang="ja-JP" sz="1200" dirty="0"/>
            <a:t>』『</a:t>
          </a:r>
          <a:r>
            <a:rPr kumimoji="1" lang="ja-JP" altLang="en-US" sz="1200" dirty="0"/>
            <a:t>商品・サービス</a:t>
          </a:r>
          <a:r>
            <a:rPr kumimoji="1" lang="en-US" altLang="ja-JP" sz="1200" dirty="0"/>
            <a:t>』</a:t>
          </a:r>
          <a:endParaRPr kumimoji="1" lang="ja-JP" altLang="en-US" sz="1200" dirty="0"/>
        </a:p>
      </dgm:t>
    </dgm:pt>
    <dgm:pt modelId="{4218987C-0FE9-423B-9A67-B909AD0F9CC7}" type="parTrans" cxnId="{D3F6368D-6E91-4345-A5E2-A14ACDD5FF7C}">
      <dgm:prSet/>
      <dgm:spPr/>
      <dgm:t>
        <a:bodyPr/>
        <a:lstStyle/>
        <a:p>
          <a:endParaRPr kumimoji="1" lang="ja-JP" altLang="en-US"/>
        </a:p>
      </dgm:t>
    </dgm:pt>
    <dgm:pt modelId="{3BB65DC4-37DA-45BE-BB91-7D74BD0A44F1}" type="sibTrans" cxnId="{D3F6368D-6E91-4345-A5E2-A14ACDD5FF7C}">
      <dgm:prSet/>
      <dgm:spPr/>
      <dgm:t>
        <a:bodyPr/>
        <a:lstStyle/>
        <a:p>
          <a:endParaRPr kumimoji="1" lang="ja-JP" altLang="en-US"/>
        </a:p>
      </dgm:t>
    </dgm:pt>
    <dgm:pt modelId="{F28A76DE-DE53-44EC-B57E-E474E0146199}">
      <dgm:prSet phldrT="[テキスト]" custT="1"/>
      <dgm:spPr>
        <a:solidFill>
          <a:schemeClr val="accent6">
            <a:lumMod val="20000"/>
            <a:lumOff val="80000"/>
            <a:alpha val="90000"/>
          </a:schemeClr>
        </a:solidFill>
      </dgm:spPr>
      <dgm:t>
        <a:bodyPr/>
        <a:lstStyle/>
        <a:p>
          <a:pPr>
            <a:buNone/>
          </a:pPr>
          <a:r>
            <a:rPr kumimoji="1" lang="en-US" altLang="ja-JP" sz="1200" dirty="0"/>
            <a:t>『</a:t>
          </a:r>
          <a:r>
            <a:rPr kumimoji="1" lang="ja-JP" altLang="en-US" sz="1200" dirty="0"/>
            <a:t>人財・組織</a:t>
          </a:r>
          <a:r>
            <a:rPr kumimoji="1" lang="en-US" altLang="ja-JP" sz="1200" dirty="0"/>
            <a:t>』『</a:t>
          </a:r>
          <a:r>
            <a:rPr kumimoji="1" lang="ja-JP" altLang="en-US" sz="1200" dirty="0"/>
            <a:t>財務</a:t>
          </a:r>
          <a:r>
            <a:rPr kumimoji="1" lang="en-US" altLang="ja-JP" sz="1200" dirty="0"/>
            <a:t>』</a:t>
          </a:r>
          <a:r>
            <a:rPr kumimoji="1" lang="ja-JP" altLang="en-US" sz="1200" dirty="0"/>
            <a:t>の</a:t>
          </a:r>
          <a:r>
            <a:rPr kumimoji="1" lang="en-US" altLang="ja-JP" sz="1200" dirty="0"/>
            <a:t>4</a:t>
          </a:r>
          <a:r>
            <a:rPr kumimoji="1" lang="ja-JP" altLang="en-US" sz="1200" dirty="0"/>
            <a:t>要素で客観的に分析</a:t>
          </a:r>
        </a:p>
      </dgm:t>
    </dgm:pt>
    <dgm:pt modelId="{0554FEC6-E1EB-4A1A-8C65-80118510063C}" type="parTrans" cxnId="{3B56700D-D77D-4199-960B-DF3179E24B89}">
      <dgm:prSet/>
      <dgm:spPr/>
      <dgm:t>
        <a:bodyPr/>
        <a:lstStyle/>
        <a:p>
          <a:endParaRPr kumimoji="1" lang="ja-JP" altLang="en-US"/>
        </a:p>
      </dgm:t>
    </dgm:pt>
    <dgm:pt modelId="{4C72277B-61C1-4613-9496-FC76F8A463B9}" type="sibTrans" cxnId="{3B56700D-D77D-4199-960B-DF3179E24B89}">
      <dgm:prSet/>
      <dgm:spPr/>
      <dgm:t>
        <a:bodyPr/>
        <a:lstStyle/>
        <a:p>
          <a:endParaRPr kumimoji="1" lang="ja-JP" altLang="en-US"/>
        </a:p>
      </dgm:t>
    </dgm:pt>
    <dgm:pt modelId="{59CDFCFF-C4EE-4CEF-B4D7-42A8C925F8B0}">
      <dgm:prSet phldrT="[テキスト]" custT="1"/>
      <dgm:spPr>
        <a:solidFill>
          <a:schemeClr val="accent6">
            <a:lumMod val="40000"/>
            <a:lumOff val="60000"/>
            <a:alpha val="90000"/>
          </a:schemeClr>
        </a:solidFill>
      </dgm:spPr>
      <dgm:t>
        <a:bodyPr/>
        <a:lstStyle/>
        <a:p>
          <a:pPr>
            <a:buNone/>
          </a:pPr>
          <a:r>
            <a:rPr kumimoji="1" lang="ja-JP" altLang="en-US" sz="1050" dirty="0"/>
            <a:t>　　　　　　　　　　　  ポイントを導出</a:t>
          </a:r>
        </a:p>
      </dgm:t>
    </dgm:pt>
    <dgm:pt modelId="{877593FF-8DB4-4CEE-9843-B5095A4E9E01}" type="parTrans" cxnId="{8E9D223A-56D3-4305-AFF3-DAB0F3828AC5}">
      <dgm:prSet/>
      <dgm:spPr/>
      <dgm:t>
        <a:bodyPr/>
        <a:lstStyle/>
        <a:p>
          <a:endParaRPr kumimoji="1" lang="ja-JP" altLang="en-US"/>
        </a:p>
      </dgm:t>
    </dgm:pt>
    <dgm:pt modelId="{2F04DD48-FA9B-41D5-B938-E3731595D082}" type="sibTrans" cxnId="{8E9D223A-56D3-4305-AFF3-DAB0F3828AC5}">
      <dgm:prSet/>
      <dgm:spPr/>
      <dgm:t>
        <a:bodyPr/>
        <a:lstStyle/>
        <a:p>
          <a:endParaRPr kumimoji="1" lang="ja-JP" altLang="en-US"/>
        </a:p>
      </dgm:t>
    </dgm:pt>
    <dgm:pt modelId="{CC6B8B7E-BB58-45D9-8009-9F4DD891B63D}" type="pres">
      <dgm:prSet presAssocID="{2DDF1C9D-285D-49F4-A47B-F5B8553B01C6}" presName="Name0" presStyleCnt="0">
        <dgm:presLayoutVars>
          <dgm:dir/>
          <dgm:animLvl val="lvl"/>
          <dgm:resizeHandles val="exact"/>
        </dgm:presLayoutVars>
      </dgm:prSet>
      <dgm:spPr/>
    </dgm:pt>
    <dgm:pt modelId="{199D9C5F-A303-4CDC-AAE7-65DAE0F77693}" type="pres">
      <dgm:prSet presAssocID="{8923AF7A-90D3-4E31-86F2-F5C3E6283B35}" presName="linNode" presStyleCnt="0"/>
      <dgm:spPr/>
    </dgm:pt>
    <dgm:pt modelId="{8D813F87-EFF3-45E6-A8CE-1D00B920160C}" type="pres">
      <dgm:prSet presAssocID="{8923AF7A-90D3-4E31-86F2-F5C3E6283B35}" presName="parentText" presStyleLbl="node1" presStyleIdx="0" presStyleCnt="3" custScaleX="143280" custScaleY="97136">
        <dgm:presLayoutVars>
          <dgm:chMax val="1"/>
          <dgm:bulletEnabled val="1"/>
        </dgm:presLayoutVars>
      </dgm:prSet>
      <dgm:spPr/>
    </dgm:pt>
    <dgm:pt modelId="{853E5526-332A-4F71-AABA-D4C79A4DA54C}" type="pres">
      <dgm:prSet presAssocID="{8923AF7A-90D3-4E31-86F2-F5C3E6283B35}" presName="descendantText" presStyleLbl="alignAccFollowNode1" presStyleIdx="0" presStyleCnt="3" custScaleX="197044" custScaleY="102002">
        <dgm:presLayoutVars>
          <dgm:bulletEnabled val="1"/>
        </dgm:presLayoutVars>
      </dgm:prSet>
      <dgm:spPr/>
    </dgm:pt>
    <dgm:pt modelId="{D0E9C4AB-BF27-4EFF-8662-31FA8E762FB6}" type="pres">
      <dgm:prSet presAssocID="{BFBED29A-D061-4E34-95BD-5CC1BFBAD984}" presName="sp" presStyleCnt="0"/>
      <dgm:spPr/>
    </dgm:pt>
    <dgm:pt modelId="{4F1558DD-83D5-4E9D-93FF-11A8280DC29F}" type="pres">
      <dgm:prSet presAssocID="{5CDC0BEA-B3FB-4FBE-BF0D-5C28418AC368}" presName="linNode" presStyleCnt="0"/>
      <dgm:spPr/>
    </dgm:pt>
    <dgm:pt modelId="{D41BEBFD-DA6C-4FFB-9B66-2DB753FE6B56}" type="pres">
      <dgm:prSet presAssocID="{5CDC0BEA-B3FB-4FBE-BF0D-5C28418AC368}" presName="parentText" presStyleLbl="node1" presStyleIdx="1" presStyleCnt="3" custScaleX="116402" custScaleY="96994">
        <dgm:presLayoutVars>
          <dgm:chMax val="1"/>
          <dgm:bulletEnabled val="1"/>
        </dgm:presLayoutVars>
      </dgm:prSet>
      <dgm:spPr/>
    </dgm:pt>
    <dgm:pt modelId="{006DDB60-8CB9-4F32-BEAB-B845EEE3D951}" type="pres">
      <dgm:prSet presAssocID="{5CDC0BEA-B3FB-4FBE-BF0D-5C28418AC368}" presName="descendantText" presStyleLbl="alignAccFollowNode1" presStyleIdx="1" presStyleCnt="3" custScaleX="160044" custScaleY="103494">
        <dgm:presLayoutVars>
          <dgm:bulletEnabled val="1"/>
        </dgm:presLayoutVars>
      </dgm:prSet>
      <dgm:spPr/>
    </dgm:pt>
    <dgm:pt modelId="{8F588E4A-7379-4DA5-A87B-9F8F23116C74}" type="pres">
      <dgm:prSet presAssocID="{E947EA17-0BB5-4F24-AB82-2589C544039F}" presName="sp" presStyleCnt="0"/>
      <dgm:spPr/>
    </dgm:pt>
    <dgm:pt modelId="{02B6D2F3-55D2-44E1-B047-26566C67E61F}" type="pres">
      <dgm:prSet presAssocID="{85F09D2E-84E2-4A9A-A7C8-586CAD6E8692}" presName="linNode" presStyleCnt="0"/>
      <dgm:spPr/>
    </dgm:pt>
    <dgm:pt modelId="{5939C47D-106D-4397-B212-D2DA04A945D1}" type="pres">
      <dgm:prSet presAssocID="{85F09D2E-84E2-4A9A-A7C8-586CAD6E8692}" presName="parentText" presStyleLbl="node1" presStyleIdx="2" presStyleCnt="3" custScaleX="116402" custScaleY="97422">
        <dgm:presLayoutVars>
          <dgm:chMax val="1"/>
          <dgm:bulletEnabled val="1"/>
        </dgm:presLayoutVars>
      </dgm:prSet>
      <dgm:spPr/>
    </dgm:pt>
    <dgm:pt modelId="{DEAFDB65-8279-4798-A850-31E5F1632E78}" type="pres">
      <dgm:prSet presAssocID="{85F09D2E-84E2-4A9A-A7C8-586CAD6E8692}" presName="descendantText" presStyleLbl="alignAccFollowNode1" presStyleIdx="2" presStyleCnt="3" custScaleX="160044" custScaleY="115868">
        <dgm:presLayoutVars>
          <dgm:bulletEnabled val="1"/>
        </dgm:presLayoutVars>
      </dgm:prSet>
      <dgm:spPr/>
    </dgm:pt>
  </dgm:ptLst>
  <dgm:cxnLst>
    <dgm:cxn modelId="{3B56700D-D77D-4199-960B-DF3179E24B89}" srcId="{5CDC0BEA-B3FB-4FBE-BF0D-5C28418AC368}" destId="{F28A76DE-DE53-44EC-B57E-E474E0146199}" srcOrd="2" destOrd="0" parTransId="{0554FEC6-E1EB-4A1A-8C65-80118510063C}" sibTransId="{4C72277B-61C1-4613-9496-FC76F8A463B9}"/>
    <dgm:cxn modelId="{B223BA11-16C6-49AF-8D37-0F335721BD53}" type="presOf" srcId="{73B20495-5B0C-4BC8-AAEF-391DB0CDD078}" destId="{DEAFDB65-8279-4798-A850-31E5F1632E78}" srcOrd="0" destOrd="4" presId="urn:microsoft.com/office/officeart/2005/8/layout/vList5"/>
    <dgm:cxn modelId="{666FD21A-03E1-47B2-8415-1A3CBABAA080}" srcId="{8923AF7A-90D3-4E31-86F2-F5C3E6283B35}" destId="{39575137-90E8-4983-9B04-A36C7E94950F}" srcOrd="1" destOrd="0" parTransId="{BBEEE582-FDB4-4FD8-B49D-94A23DAAAEF9}" sibTransId="{E3B6782B-3F69-48D1-A4C8-EEF83E457B6C}"/>
    <dgm:cxn modelId="{0D28E220-E2B2-4AF1-BBED-C92C917EA24B}" type="presOf" srcId="{023C80FC-ED23-4289-9B5E-2A8E73D4AD67}" destId="{DEAFDB65-8279-4798-A850-31E5F1632E78}" srcOrd="0" destOrd="3" presId="urn:microsoft.com/office/officeart/2005/8/layout/vList5"/>
    <dgm:cxn modelId="{7F40102A-1AB0-48E0-B47B-F22EE280AC77}" srcId="{85F09D2E-84E2-4A9A-A7C8-586CAD6E8692}" destId="{023C80FC-ED23-4289-9B5E-2A8E73D4AD67}" srcOrd="3" destOrd="0" parTransId="{10370024-EF9A-49B4-81D3-3E1D25C48580}" sibTransId="{466003A2-3390-4EC0-8537-0CD4FCF3DE34}"/>
    <dgm:cxn modelId="{D8CB5338-8656-4574-9D3F-B4A0211B2530}" type="presOf" srcId="{59CDFCFF-C4EE-4CEF-B4D7-42A8C925F8B0}" destId="{DEAFDB65-8279-4798-A850-31E5F1632E78}" srcOrd="0" destOrd="5" presId="urn:microsoft.com/office/officeart/2005/8/layout/vList5"/>
    <dgm:cxn modelId="{8E9D223A-56D3-4305-AFF3-DAB0F3828AC5}" srcId="{73B20495-5B0C-4BC8-AAEF-391DB0CDD078}" destId="{59CDFCFF-C4EE-4CEF-B4D7-42A8C925F8B0}" srcOrd="0" destOrd="0" parTransId="{877593FF-8DB4-4CEE-9843-B5095A4E9E01}" sibTransId="{2F04DD48-FA9B-41D5-B938-E3731595D082}"/>
    <dgm:cxn modelId="{ABD03B3C-75B3-45D2-93FC-4ED2C1DB2AC5}" type="presOf" srcId="{F28A76DE-DE53-44EC-B57E-E474E0146199}" destId="{006DDB60-8CB9-4F32-BEAB-B845EEE3D951}" srcOrd="0" destOrd="2" presId="urn:microsoft.com/office/officeart/2005/8/layout/vList5"/>
    <dgm:cxn modelId="{9145733E-5601-4D3A-9113-82C2D19993B6}" srcId="{2DDF1C9D-285D-49F4-A47B-F5B8553B01C6}" destId="{8923AF7A-90D3-4E31-86F2-F5C3E6283B35}" srcOrd="0" destOrd="0" parTransId="{3E5A5434-9764-4A9C-A34E-9B6E87EE561C}" sibTransId="{BFBED29A-D061-4E34-95BD-5CC1BFBAD984}"/>
    <dgm:cxn modelId="{B49F3B40-88F5-4E9E-B79C-EA5B608BF672}" srcId="{85F09D2E-84E2-4A9A-A7C8-586CAD6E8692}" destId="{F91BAECC-795A-47D4-8C90-75737B2734E7}" srcOrd="0" destOrd="0" parTransId="{02762A62-5666-40EA-8645-5A51E50D7DFF}" sibTransId="{CE749E76-317E-4962-9131-691BF5E46082}"/>
    <dgm:cxn modelId="{FCF71C5F-20AC-4188-9E27-D7B49EFAD661}" type="presOf" srcId="{C90A8DB0-F207-4A01-8C7A-509DEBA2E8A1}" destId="{DEAFDB65-8279-4798-A850-31E5F1632E78}" srcOrd="0" destOrd="2" presId="urn:microsoft.com/office/officeart/2005/8/layout/vList5"/>
    <dgm:cxn modelId="{8BCA2162-39AF-424D-8BAD-9D814EB1E5AD}" srcId="{2DDF1C9D-285D-49F4-A47B-F5B8553B01C6}" destId="{5CDC0BEA-B3FB-4FBE-BF0D-5C28418AC368}" srcOrd="1" destOrd="0" parTransId="{00A8D79F-2CFC-4BA7-9AAE-227DEC9A6EED}" sibTransId="{E947EA17-0BB5-4F24-AB82-2589C544039F}"/>
    <dgm:cxn modelId="{560D9042-F3CB-41B7-B704-3D919060167B}" type="presOf" srcId="{37ADB042-013E-4493-AF90-2F43874D9724}" destId="{853E5526-332A-4F71-AABA-D4C79A4DA54C}" srcOrd="0" destOrd="2" presId="urn:microsoft.com/office/officeart/2005/8/layout/vList5"/>
    <dgm:cxn modelId="{731D3E69-4994-4310-8599-425356083CAF}" type="presOf" srcId="{2DDF1C9D-285D-49F4-A47B-F5B8553B01C6}" destId="{CC6B8B7E-BB58-45D9-8009-9F4DD891B63D}" srcOrd="0" destOrd="0" presId="urn:microsoft.com/office/officeart/2005/8/layout/vList5"/>
    <dgm:cxn modelId="{79A0696B-B7B4-46F0-A6B6-BFED675BCC3B}" type="presOf" srcId="{5860A601-9B57-4DFF-AC2F-E8470F40D2D4}" destId="{DEAFDB65-8279-4798-A850-31E5F1632E78}" srcOrd="0" destOrd="1" presId="urn:microsoft.com/office/officeart/2005/8/layout/vList5"/>
    <dgm:cxn modelId="{B0825E6C-D1DB-4356-8152-5A461D934A43}" srcId="{2DDF1C9D-285D-49F4-A47B-F5B8553B01C6}" destId="{85F09D2E-84E2-4A9A-A7C8-586CAD6E8692}" srcOrd="2" destOrd="0" parTransId="{82C4078A-4F1C-482B-B77B-DEA276D4667E}" sibTransId="{81F1ADC9-3672-4AC0-A9D3-BBEB694C70F0}"/>
    <dgm:cxn modelId="{CD0EDB50-2B52-4EBD-AE5B-7F607454AC48}" type="presOf" srcId="{60930202-5D36-46B9-AEC2-9FF9545DE41E}" destId="{006DDB60-8CB9-4F32-BEAB-B845EEE3D951}" srcOrd="0" destOrd="1" presId="urn:microsoft.com/office/officeart/2005/8/layout/vList5"/>
    <dgm:cxn modelId="{291DAA55-046A-4467-ADE5-978FB35772BF}" type="presOf" srcId="{8923AF7A-90D3-4E31-86F2-F5C3E6283B35}" destId="{8D813F87-EFF3-45E6-A8CE-1D00B920160C}" srcOrd="0" destOrd="0" presId="urn:microsoft.com/office/officeart/2005/8/layout/vList5"/>
    <dgm:cxn modelId="{6BD7057A-0C51-4D60-A353-32891C42F390}" type="presOf" srcId="{F91BAECC-795A-47D4-8C90-75737B2734E7}" destId="{DEAFDB65-8279-4798-A850-31E5F1632E78}" srcOrd="0" destOrd="0" presId="urn:microsoft.com/office/officeart/2005/8/layout/vList5"/>
    <dgm:cxn modelId="{7F5C727B-6B1E-4070-AF9B-B2B46031A569}" type="presOf" srcId="{39575137-90E8-4983-9B04-A36C7E94950F}" destId="{853E5526-332A-4F71-AABA-D4C79A4DA54C}" srcOrd="0" destOrd="1" presId="urn:microsoft.com/office/officeart/2005/8/layout/vList5"/>
    <dgm:cxn modelId="{DBC0077E-AC12-45A9-80FE-1ED751E15401}" type="presOf" srcId="{375A5FB1-570C-4052-9CB3-F0D9FAF878EC}" destId="{006DDB60-8CB9-4F32-BEAB-B845EEE3D951}" srcOrd="0" destOrd="0" presId="urn:microsoft.com/office/officeart/2005/8/layout/vList5"/>
    <dgm:cxn modelId="{D3F6368D-6E91-4345-A5E2-A14ACDD5FF7C}" srcId="{5CDC0BEA-B3FB-4FBE-BF0D-5C28418AC368}" destId="{60930202-5D36-46B9-AEC2-9FF9545DE41E}" srcOrd="1" destOrd="0" parTransId="{4218987C-0FE9-423B-9A67-B909AD0F9CC7}" sibTransId="{3BB65DC4-37DA-45BE-BB91-7D74BD0A44F1}"/>
    <dgm:cxn modelId="{35B11B8F-8045-4E63-BB3D-98901F32F686}" srcId="{85F09D2E-84E2-4A9A-A7C8-586CAD6E8692}" destId="{73B20495-5B0C-4BC8-AAEF-391DB0CDD078}" srcOrd="4" destOrd="0" parTransId="{62F33CDE-C293-4B32-92F7-1E0C609B4BFE}" sibTransId="{D29E96A7-3146-46CB-8011-664C4269ECD6}"/>
    <dgm:cxn modelId="{61822090-665B-49AA-9EB4-41D1C76F1825}" type="presOf" srcId="{85F09D2E-84E2-4A9A-A7C8-586CAD6E8692}" destId="{5939C47D-106D-4397-B212-D2DA04A945D1}" srcOrd="0" destOrd="0" presId="urn:microsoft.com/office/officeart/2005/8/layout/vList5"/>
    <dgm:cxn modelId="{B54CD79A-7E72-404E-B421-DA6538672626}" srcId="{85F09D2E-84E2-4A9A-A7C8-586CAD6E8692}" destId="{5860A601-9B57-4DFF-AC2F-E8470F40D2D4}" srcOrd="1" destOrd="0" parTransId="{A03F6AC5-4EC7-4A56-9F31-CD73F7C640C2}" sibTransId="{9D8C10E1-41C0-4A69-9448-30E335E4F8DC}"/>
    <dgm:cxn modelId="{2288F2A3-CB0B-43A9-8272-4ABC86580486}" srcId="{8923AF7A-90D3-4E31-86F2-F5C3E6283B35}" destId="{37ADB042-013E-4493-AF90-2F43874D9724}" srcOrd="2" destOrd="0" parTransId="{3D250291-E07A-45D4-8B1C-2B960A600477}" sibTransId="{E59FA749-19D9-4204-8730-7F2BFCD33EDE}"/>
    <dgm:cxn modelId="{D69322A7-E011-4DBC-915D-6E6F6BE37026}" type="presOf" srcId="{5CDC0BEA-B3FB-4FBE-BF0D-5C28418AC368}" destId="{D41BEBFD-DA6C-4FFB-9B66-2DB753FE6B56}" srcOrd="0" destOrd="0" presId="urn:microsoft.com/office/officeart/2005/8/layout/vList5"/>
    <dgm:cxn modelId="{10BEF5AA-FF56-480C-9343-F420A24F8728}" type="presOf" srcId="{88754EB0-D657-4781-8CFB-3BBABE0662CE}" destId="{853E5526-332A-4F71-AABA-D4C79A4DA54C}" srcOrd="0" destOrd="0" presId="urn:microsoft.com/office/officeart/2005/8/layout/vList5"/>
    <dgm:cxn modelId="{F0FE11B5-B6D3-4457-B2E7-F36EDD350631}" srcId="{5CDC0BEA-B3FB-4FBE-BF0D-5C28418AC368}" destId="{375A5FB1-570C-4052-9CB3-F0D9FAF878EC}" srcOrd="0" destOrd="0" parTransId="{0F73D4DC-115D-4470-A27B-AC06E5A45F71}" sibTransId="{CF60EBB8-B3BF-4E37-AED5-98A9EDF83D2F}"/>
    <dgm:cxn modelId="{56B1DDC1-D0B9-4C01-878F-436083D9C751}" srcId="{85F09D2E-84E2-4A9A-A7C8-586CAD6E8692}" destId="{C90A8DB0-F207-4A01-8C7A-509DEBA2E8A1}" srcOrd="2" destOrd="0" parTransId="{341381AC-505F-455F-A396-B13BEF4AB805}" sibTransId="{427994DD-4A74-424F-9083-F5F07AF1E992}"/>
    <dgm:cxn modelId="{47AA55D5-31C8-4D4F-B40C-4FC7B5698921}" srcId="{8923AF7A-90D3-4E31-86F2-F5C3E6283B35}" destId="{88754EB0-D657-4781-8CFB-3BBABE0662CE}" srcOrd="0" destOrd="0" parTransId="{EF9B86D7-8D1B-4117-8BBD-0C52DE4B4F33}" sibTransId="{17374E06-FB4E-49B6-A115-1959F359B6BF}"/>
    <dgm:cxn modelId="{6CDD50B3-8641-43F0-99BE-FBBFCAF79AAD}" type="presParOf" srcId="{CC6B8B7E-BB58-45D9-8009-9F4DD891B63D}" destId="{199D9C5F-A303-4CDC-AAE7-65DAE0F77693}" srcOrd="0" destOrd="0" presId="urn:microsoft.com/office/officeart/2005/8/layout/vList5"/>
    <dgm:cxn modelId="{ECD6F2AB-4104-4B8D-A168-5D31FD884F50}" type="presParOf" srcId="{199D9C5F-A303-4CDC-AAE7-65DAE0F77693}" destId="{8D813F87-EFF3-45E6-A8CE-1D00B920160C}" srcOrd="0" destOrd="0" presId="urn:microsoft.com/office/officeart/2005/8/layout/vList5"/>
    <dgm:cxn modelId="{BFA704D8-F2ED-44C3-AFCF-78015EADD885}" type="presParOf" srcId="{199D9C5F-A303-4CDC-AAE7-65DAE0F77693}" destId="{853E5526-332A-4F71-AABA-D4C79A4DA54C}" srcOrd="1" destOrd="0" presId="urn:microsoft.com/office/officeart/2005/8/layout/vList5"/>
    <dgm:cxn modelId="{22BF3139-1BAB-4A38-8899-D764CD0F0B7F}" type="presParOf" srcId="{CC6B8B7E-BB58-45D9-8009-9F4DD891B63D}" destId="{D0E9C4AB-BF27-4EFF-8662-31FA8E762FB6}" srcOrd="1" destOrd="0" presId="urn:microsoft.com/office/officeart/2005/8/layout/vList5"/>
    <dgm:cxn modelId="{F67805C2-491B-4AE5-9B8B-A4009550BC7D}" type="presParOf" srcId="{CC6B8B7E-BB58-45D9-8009-9F4DD891B63D}" destId="{4F1558DD-83D5-4E9D-93FF-11A8280DC29F}" srcOrd="2" destOrd="0" presId="urn:microsoft.com/office/officeart/2005/8/layout/vList5"/>
    <dgm:cxn modelId="{77C99C63-35C6-45EF-A7B4-99F1127CA943}" type="presParOf" srcId="{4F1558DD-83D5-4E9D-93FF-11A8280DC29F}" destId="{D41BEBFD-DA6C-4FFB-9B66-2DB753FE6B56}" srcOrd="0" destOrd="0" presId="urn:microsoft.com/office/officeart/2005/8/layout/vList5"/>
    <dgm:cxn modelId="{6FB7F8CF-866C-4F69-BC61-D75EE7566F7B}" type="presParOf" srcId="{4F1558DD-83D5-4E9D-93FF-11A8280DC29F}" destId="{006DDB60-8CB9-4F32-BEAB-B845EEE3D951}" srcOrd="1" destOrd="0" presId="urn:microsoft.com/office/officeart/2005/8/layout/vList5"/>
    <dgm:cxn modelId="{1CAFD592-7C34-47B3-AC7C-ACC3EAC8A2F1}" type="presParOf" srcId="{CC6B8B7E-BB58-45D9-8009-9F4DD891B63D}" destId="{8F588E4A-7379-4DA5-A87B-9F8F23116C74}" srcOrd="3" destOrd="0" presId="urn:microsoft.com/office/officeart/2005/8/layout/vList5"/>
    <dgm:cxn modelId="{8612B7C9-592B-4541-874F-6057AA66CAE6}" type="presParOf" srcId="{CC6B8B7E-BB58-45D9-8009-9F4DD891B63D}" destId="{02B6D2F3-55D2-44E1-B047-26566C67E61F}" srcOrd="4" destOrd="0" presId="urn:microsoft.com/office/officeart/2005/8/layout/vList5"/>
    <dgm:cxn modelId="{ADCC4D1A-EBCE-4033-9EB9-B31FE861A5B4}" type="presParOf" srcId="{02B6D2F3-55D2-44E1-B047-26566C67E61F}" destId="{5939C47D-106D-4397-B212-D2DA04A945D1}" srcOrd="0" destOrd="0" presId="urn:microsoft.com/office/officeart/2005/8/layout/vList5"/>
    <dgm:cxn modelId="{E67B5BBF-3CA1-43AC-BDB3-CCED248DC335}" type="presParOf" srcId="{02B6D2F3-55D2-44E1-B047-26566C67E61F}" destId="{DEAFDB65-8279-4798-A850-31E5F1632E7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E5526-332A-4F71-AABA-D4C79A4DA54C}">
      <dsp:nvSpPr>
        <dsp:cNvPr id="0" name=""/>
        <dsp:cNvSpPr/>
      </dsp:nvSpPr>
      <dsp:spPr>
        <a:xfrm rot="5400000">
          <a:off x="4564019" y="-2099927"/>
          <a:ext cx="1276966" cy="5720981"/>
        </a:xfrm>
        <a:prstGeom prst="round2SameRect">
          <a:avLst/>
        </a:prstGeom>
        <a:solidFill>
          <a:schemeClr val="accent6">
            <a:lumMod val="20000"/>
            <a:lumOff val="80000"/>
            <a:alpha val="9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Tx/>
            <a:buNone/>
          </a:pPr>
          <a:r>
            <a:rPr kumimoji="1" lang="ja-JP" altLang="en-US" sz="1200" kern="1200" dirty="0"/>
            <a:t>地域の外部を取り巻く環境を整理し、地域が今置かれている状況を評価</a:t>
          </a:r>
        </a:p>
        <a:p>
          <a:pPr marL="57150" lvl="1" indent="-57150" algn="l" defTabSz="466725">
            <a:lnSpc>
              <a:spcPct val="90000"/>
            </a:lnSpc>
            <a:spcBef>
              <a:spcPct val="0"/>
            </a:spcBef>
            <a:spcAft>
              <a:spcPct val="15000"/>
            </a:spcAft>
            <a:buFont typeface="+mj-ea"/>
            <a:buNone/>
          </a:pPr>
          <a:r>
            <a:rPr kumimoji="1" lang="ja-JP" altLang="en-US" sz="1050" kern="1200" dirty="0">
              <a:latin typeface="+mn-ea"/>
              <a:ea typeface="+mn-ea"/>
            </a:rPr>
            <a:t>（１）</a:t>
          </a:r>
          <a:r>
            <a:rPr kumimoji="1" lang="en-US" altLang="en-US" sz="1050" kern="1200" dirty="0">
              <a:latin typeface="+mn-ea"/>
              <a:ea typeface="+mn-ea"/>
            </a:rPr>
            <a:t>PEST</a:t>
          </a:r>
          <a:r>
            <a:rPr kumimoji="1" lang="ja-JP" altLang="en-US" sz="1050" kern="1200" dirty="0">
              <a:latin typeface="+mn-ea"/>
              <a:ea typeface="+mn-ea"/>
            </a:rPr>
            <a:t>分析：自地域に間接的に影響を与えるマクロ環境要因を分析</a:t>
          </a:r>
        </a:p>
        <a:p>
          <a:pPr marL="57150" lvl="1" indent="-57150" algn="l" defTabSz="466725">
            <a:lnSpc>
              <a:spcPct val="90000"/>
            </a:lnSpc>
            <a:spcBef>
              <a:spcPct val="0"/>
            </a:spcBef>
            <a:spcAft>
              <a:spcPct val="15000"/>
            </a:spcAft>
            <a:buFont typeface="+mj-ea"/>
            <a:buNone/>
          </a:pPr>
          <a:r>
            <a:rPr kumimoji="1" lang="ja-JP" altLang="en-US" sz="1050" kern="1200" dirty="0">
              <a:latin typeface="+mn-ea"/>
              <a:ea typeface="+mn-ea"/>
            </a:rPr>
            <a:t>（２）５</a:t>
          </a:r>
          <a:r>
            <a:rPr kumimoji="1" lang="en-US" altLang="en-US" sz="1050" kern="1200" dirty="0">
              <a:latin typeface="+mn-ea"/>
              <a:ea typeface="+mn-ea"/>
            </a:rPr>
            <a:t>Forces</a:t>
          </a:r>
          <a:r>
            <a:rPr kumimoji="1" lang="ja-JP" altLang="en-US" sz="1050" kern="1200" dirty="0">
              <a:latin typeface="+mn-ea"/>
              <a:ea typeface="+mn-ea"/>
            </a:rPr>
            <a:t>分析：自地域に直接的に影響を与えるミクロ外部環境を分析</a:t>
          </a:r>
        </a:p>
      </dsp:txBody>
      <dsp:txXfrm rot="-5400000">
        <a:off x="2342012" y="184416"/>
        <a:ext cx="5658645" cy="1152294"/>
      </dsp:txXfrm>
    </dsp:sp>
    <dsp:sp modelId="{8D813F87-EFF3-45E6-A8CE-1D00B920160C}">
      <dsp:nvSpPr>
        <dsp:cNvPr id="0" name=""/>
        <dsp:cNvSpPr/>
      </dsp:nvSpPr>
      <dsp:spPr>
        <a:xfrm>
          <a:off x="2014" y="532"/>
          <a:ext cx="2339997" cy="152006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n w="3175">
                <a:solidFill>
                  <a:schemeClr val="bg1">
                    <a:lumMod val="95000"/>
                  </a:schemeClr>
                </a:solidFill>
              </a:ln>
              <a:solidFill>
                <a:schemeClr val="bg1"/>
              </a:solidFill>
            </a:rPr>
            <a:t>外部環境分析</a:t>
          </a:r>
        </a:p>
      </dsp:txBody>
      <dsp:txXfrm>
        <a:off x="76217" y="74735"/>
        <a:ext cx="2191591" cy="1371655"/>
      </dsp:txXfrm>
    </dsp:sp>
    <dsp:sp modelId="{006DDB60-8CB9-4F32-BEAB-B845EEE3D951}">
      <dsp:nvSpPr>
        <dsp:cNvPr id="0" name=""/>
        <dsp:cNvSpPr/>
      </dsp:nvSpPr>
      <dsp:spPr>
        <a:xfrm rot="5400000">
          <a:off x="4554013" y="-502073"/>
          <a:ext cx="1295645" cy="5719663"/>
        </a:xfrm>
        <a:prstGeom prst="round2SameRect">
          <a:avLst/>
        </a:prstGeom>
        <a:solidFill>
          <a:schemeClr val="accent6">
            <a:lumMod val="20000"/>
            <a:lumOff val="80000"/>
            <a:alpha val="9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kumimoji="1" lang="ja-JP" altLang="en-US" sz="1200" kern="1200" dirty="0"/>
            <a:t>地域の内部に存在する資源を複数の観点から分析し、地域の観光資源の</a:t>
          </a:r>
        </a:p>
        <a:p>
          <a:pPr marL="114300" lvl="1" indent="-114300" algn="l" defTabSz="533400">
            <a:lnSpc>
              <a:spcPct val="90000"/>
            </a:lnSpc>
            <a:spcBef>
              <a:spcPct val="0"/>
            </a:spcBef>
            <a:spcAft>
              <a:spcPct val="15000"/>
            </a:spcAft>
            <a:buNone/>
          </a:pPr>
          <a:r>
            <a:rPr kumimoji="1" lang="ja-JP" altLang="en-US" sz="1200" kern="1200" dirty="0"/>
            <a:t>ポテンシャルや観光客に提供できる価値を、</a:t>
          </a:r>
          <a:r>
            <a:rPr kumimoji="1" lang="en-US" altLang="ja-JP" sz="1200" kern="1200" dirty="0"/>
            <a:t>『</a:t>
          </a:r>
          <a:r>
            <a:rPr kumimoji="1" lang="ja-JP" altLang="en-US" sz="1200" kern="1200" dirty="0"/>
            <a:t>顧客</a:t>
          </a:r>
          <a:r>
            <a:rPr kumimoji="1" lang="en-US" altLang="ja-JP" sz="1200" kern="1200" dirty="0"/>
            <a:t>』『</a:t>
          </a:r>
          <a:r>
            <a:rPr kumimoji="1" lang="ja-JP" altLang="en-US" sz="1200" kern="1200" dirty="0"/>
            <a:t>商品・サービス</a:t>
          </a:r>
          <a:r>
            <a:rPr kumimoji="1" lang="en-US" altLang="ja-JP" sz="1200" kern="1200" dirty="0"/>
            <a:t>』</a:t>
          </a:r>
          <a:endParaRPr kumimoji="1" lang="ja-JP" altLang="en-US" sz="1200" kern="1200" dirty="0"/>
        </a:p>
        <a:p>
          <a:pPr marL="114300" lvl="1" indent="-114300" algn="l" defTabSz="533400">
            <a:lnSpc>
              <a:spcPct val="90000"/>
            </a:lnSpc>
            <a:spcBef>
              <a:spcPct val="0"/>
            </a:spcBef>
            <a:spcAft>
              <a:spcPct val="15000"/>
            </a:spcAft>
            <a:buNone/>
          </a:pPr>
          <a:r>
            <a:rPr kumimoji="1" lang="en-US" altLang="ja-JP" sz="1200" kern="1200" dirty="0"/>
            <a:t>『</a:t>
          </a:r>
          <a:r>
            <a:rPr kumimoji="1" lang="ja-JP" altLang="en-US" sz="1200" kern="1200" dirty="0"/>
            <a:t>人財・組織</a:t>
          </a:r>
          <a:r>
            <a:rPr kumimoji="1" lang="en-US" altLang="ja-JP" sz="1200" kern="1200" dirty="0"/>
            <a:t>』『</a:t>
          </a:r>
          <a:r>
            <a:rPr kumimoji="1" lang="ja-JP" altLang="en-US" sz="1200" kern="1200" dirty="0"/>
            <a:t>財務</a:t>
          </a:r>
          <a:r>
            <a:rPr kumimoji="1" lang="en-US" altLang="ja-JP" sz="1200" kern="1200" dirty="0"/>
            <a:t>』</a:t>
          </a:r>
          <a:r>
            <a:rPr kumimoji="1" lang="ja-JP" altLang="en-US" sz="1200" kern="1200" dirty="0"/>
            <a:t>の</a:t>
          </a:r>
          <a:r>
            <a:rPr kumimoji="1" lang="en-US" altLang="ja-JP" sz="1200" kern="1200" dirty="0"/>
            <a:t>4</a:t>
          </a:r>
          <a:r>
            <a:rPr kumimoji="1" lang="ja-JP" altLang="en-US" sz="1200" kern="1200" dirty="0"/>
            <a:t>要素で客観的に分析</a:t>
          </a:r>
        </a:p>
      </dsp:txBody>
      <dsp:txXfrm rot="-5400000">
        <a:off x="2342004" y="1773184"/>
        <a:ext cx="5656415" cy="1169149"/>
      </dsp:txXfrm>
    </dsp:sp>
    <dsp:sp modelId="{D41BEBFD-DA6C-4FFB-9B66-2DB753FE6B56}">
      <dsp:nvSpPr>
        <dsp:cNvPr id="0" name=""/>
        <dsp:cNvSpPr/>
      </dsp:nvSpPr>
      <dsp:spPr>
        <a:xfrm>
          <a:off x="2014" y="1598837"/>
          <a:ext cx="2339990" cy="1517839"/>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n w="3175">
                <a:solidFill>
                  <a:schemeClr val="bg1">
                    <a:lumMod val="95000"/>
                  </a:schemeClr>
                </a:solidFill>
              </a:ln>
            </a:rPr>
            <a:t>内部環境分析</a:t>
          </a:r>
        </a:p>
      </dsp:txBody>
      <dsp:txXfrm>
        <a:off x="76109" y="1672932"/>
        <a:ext cx="2191800" cy="1369649"/>
      </dsp:txXfrm>
    </dsp:sp>
    <dsp:sp modelId="{DEAFDB65-8279-4798-A850-31E5F1632E78}">
      <dsp:nvSpPr>
        <dsp:cNvPr id="0" name=""/>
        <dsp:cNvSpPr/>
      </dsp:nvSpPr>
      <dsp:spPr>
        <a:xfrm rot="5400000">
          <a:off x="4476558" y="1097358"/>
          <a:ext cx="1450555" cy="5719663"/>
        </a:xfrm>
        <a:prstGeom prst="round2SameRect">
          <a:avLst/>
        </a:prstGeom>
        <a:solidFill>
          <a:schemeClr val="accent6">
            <a:lumMod val="40000"/>
            <a:lumOff val="60000"/>
            <a:alpha val="9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kumimoji="1" lang="ja-JP" altLang="en-US" sz="1200" kern="1200" dirty="0"/>
            <a:t>外部環境分析や内部環境分析で見えてきた津軽地域の現状を整理し、</a:t>
          </a:r>
        </a:p>
        <a:p>
          <a:pPr marL="114300" lvl="1" indent="-114300" algn="l" defTabSz="533400">
            <a:lnSpc>
              <a:spcPct val="90000"/>
            </a:lnSpc>
            <a:spcBef>
              <a:spcPct val="0"/>
            </a:spcBef>
            <a:spcAft>
              <a:spcPct val="15000"/>
            </a:spcAft>
            <a:buNone/>
          </a:pPr>
          <a:r>
            <a:rPr kumimoji="1" lang="ja-JP" altLang="en-US" sz="1200" kern="1200" dirty="0"/>
            <a:t>津軽観光の課題解決のために重点的に取り組むべきことを見出す</a:t>
          </a:r>
        </a:p>
        <a:p>
          <a:pPr marL="57150" lvl="1" indent="-57150" algn="l" defTabSz="466725">
            <a:lnSpc>
              <a:spcPct val="90000"/>
            </a:lnSpc>
            <a:spcBef>
              <a:spcPct val="0"/>
            </a:spcBef>
            <a:spcAft>
              <a:spcPct val="15000"/>
            </a:spcAft>
            <a:buNone/>
          </a:pPr>
          <a:r>
            <a:rPr kumimoji="1" lang="ja-JP" altLang="en-US" sz="1050" kern="1200" dirty="0"/>
            <a:t>（１）</a:t>
          </a:r>
          <a:r>
            <a:rPr kumimoji="1" lang="en-US" altLang="en-US" sz="1050" kern="1200" dirty="0"/>
            <a:t>3C</a:t>
          </a:r>
          <a:r>
            <a:rPr kumimoji="1" lang="ja-JP" altLang="en-US" sz="1050" kern="1200" dirty="0"/>
            <a:t>＋</a:t>
          </a:r>
          <a:r>
            <a:rPr kumimoji="1" lang="en-US" altLang="en-US" sz="1050" kern="1200" dirty="0"/>
            <a:t>C</a:t>
          </a:r>
          <a:r>
            <a:rPr kumimoji="1" lang="ja-JP" altLang="en-US" sz="1050" kern="1200" dirty="0"/>
            <a:t>分析：内部環境や外部環境から、事業の重要成功要因（</a:t>
          </a:r>
          <a:r>
            <a:rPr kumimoji="1" lang="en-US" altLang="en-US" sz="1050" kern="1200" dirty="0"/>
            <a:t>KSF</a:t>
          </a:r>
          <a:r>
            <a:rPr kumimoji="1" lang="ja-JP" altLang="en-US" sz="1050" kern="1200" dirty="0"/>
            <a:t>）を導出</a:t>
          </a:r>
        </a:p>
        <a:p>
          <a:pPr marL="57150" lvl="1" indent="-57150" algn="l" defTabSz="466725">
            <a:lnSpc>
              <a:spcPct val="90000"/>
            </a:lnSpc>
            <a:spcBef>
              <a:spcPct val="0"/>
            </a:spcBef>
            <a:spcAft>
              <a:spcPct val="15000"/>
            </a:spcAft>
            <a:buNone/>
          </a:pPr>
          <a:r>
            <a:rPr kumimoji="1" lang="ja-JP" altLang="en-US" sz="1050" kern="1200" dirty="0"/>
            <a:t>（２）</a:t>
          </a:r>
          <a:r>
            <a:rPr kumimoji="1" lang="en-US" altLang="en-US" sz="1050" kern="1200" dirty="0"/>
            <a:t>SWOT</a:t>
          </a:r>
          <a:r>
            <a:rPr kumimoji="1" lang="ja-JP" altLang="en-US" sz="1050" kern="1200" dirty="0"/>
            <a:t>分析：自地域にとってのプラス要因とマイナス要因を整理</a:t>
          </a:r>
        </a:p>
        <a:p>
          <a:pPr marL="57150" lvl="1" indent="-57150" algn="l" defTabSz="466725">
            <a:lnSpc>
              <a:spcPct val="90000"/>
            </a:lnSpc>
            <a:spcBef>
              <a:spcPct val="0"/>
            </a:spcBef>
            <a:spcAft>
              <a:spcPct val="15000"/>
            </a:spcAft>
            <a:buNone/>
          </a:pPr>
          <a:r>
            <a:rPr kumimoji="1" lang="ja-JP" altLang="en-US" sz="1050" kern="1200" dirty="0"/>
            <a:t>（３）クロス</a:t>
          </a:r>
          <a:r>
            <a:rPr kumimoji="1" lang="en-US" altLang="en-US" sz="1050" kern="1200" dirty="0"/>
            <a:t>SWOT</a:t>
          </a:r>
          <a:r>
            <a:rPr kumimoji="1" lang="ja-JP" altLang="en-US" sz="1050" kern="1200" dirty="0"/>
            <a:t>分析：津軽地域の観光を盛り上げるために重点的に取り組むべき</a:t>
          </a:r>
        </a:p>
        <a:p>
          <a:pPr marL="114300" lvl="2" indent="-57150" algn="l" defTabSz="466725">
            <a:lnSpc>
              <a:spcPct val="90000"/>
            </a:lnSpc>
            <a:spcBef>
              <a:spcPct val="0"/>
            </a:spcBef>
            <a:spcAft>
              <a:spcPct val="15000"/>
            </a:spcAft>
            <a:buNone/>
          </a:pPr>
          <a:r>
            <a:rPr kumimoji="1" lang="ja-JP" altLang="en-US" sz="1050" kern="1200" dirty="0"/>
            <a:t>　　　　　　　　　　　  ポイントを導出</a:t>
          </a:r>
        </a:p>
      </dsp:txBody>
      <dsp:txXfrm rot="-5400000">
        <a:off x="2342004" y="3302722"/>
        <a:ext cx="5648853" cy="1308935"/>
      </dsp:txXfrm>
    </dsp:sp>
    <dsp:sp modelId="{5939C47D-106D-4397-B212-D2DA04A945D1}">
      <dsp:nvSpPr>
        <dsp:cNvPr id="0" name=""/>
        <dsp:cNvSpPr/>
      </dsp:nvSpPr>
      <dsp:spPr>
        <a:xfrm>
          <a:off x="2014" y="3194921"/>
          <a:ext cx="2339990" cy="152453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n w="3175">
                <a:solidFill>
                  <a:schemeClr val="bg1">
                    <a:lumMod val="95000"/>
                  </a:schemeClr>
                </a:solidFill>
              </a:ln>
            </a:rPr>
            <a:t>内外環境統合分析</a:t>
          </a:r>
        </a:p>
      </dsp:txBody>
      <dsp:txXfrm>
        <a:off x="76436" y="3269343"/>
        <a:ext cx="2191146" cy="13756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95BD93E-9584-4D3A-8485-9831BFC1E897}" type="datetimeFigureOut">
              <a:rPr kumimoji="1" lang="ja-JP" altLang="en-US" smtClean="0"/>
              <a:t>2026/6/22</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D525F40-F6F9-4CAF-9FC4-A22F082E2773}" type="slidenum">
              <a:rPr kumimoji="1" lang="ja-JP" altLang="en-US" smtClean="0"/>
              <a:t>‹#›</a:t>
            </a:fld>
            <a:endParaRPr kumimoji="1" lang="ja-JP" altLang="en-US"/>
          </a:p>
        </p:txBody>
      </p:sp>
    </p:spTree>
    <p:extLst>
      <p:ext uri="{BB962C8B-B14F-4D97-AF65-F5344CB8AC3E}">
        <p14:creationId xmlns:p14="http://schemas.microsoft.com/office/powerpoint/2010/main" val="29695709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323DF-3465-496C-5615-61F5E1DB4C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CF13DE1-0732-FCB2-610C-7EBE07240A1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3F19738-E0E8-A739-63B7-114A61DB4BC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D54E845-5CDE-31BE-D503-997C99AF5888}"/>
              </a:ext>
            </a:extLst>
          </p:cNvPr>
          <p:cNvSpPr>
            <a:spLocks noGrp="1"/>
          </p:cNvSpPr>
          <p:nvPr>
            <p:ph type="sldNum" sz="quarter" idx="5"/>
          </p:nvPr>
        </p:nvSpPr>
        <p:spPr/>
        <p:txBody>
          <a:bodyPr/>
          <a:lstStyle/>
          <a:p>
            <a:fld id="{CD525F40-F6F9-4CAF-9FC4-A22F082E2773}" type="slidenum">
              <a:rPr kumimoji="1" lang="ja-JP" altLang="en-US" smtClean="0"/>
              <a:t>9</a:t>
            </a:fld>
            <a:endParaRPr kumimoji="1" lang="ja-JP" altLang="en-US"/>
          </a:p>
        </p:txBody>
      </p:sp>
    </p:spTree>
    <p:extLst>
      <p:ext uri="{BB962C8B-B14F-4D97-AF65-F5344CB8AC3E}">
        <p14:creationId xmlns:p14="http://schemas.microsoft.com/office/powerpoint/2010/main" val="22714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61A5C-DB6F-61D8-1156-51ECEC0CA1F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A57F493-6051-9ABC-A1AC-EA1F111CB5B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B9716C-7302-3B2F-2CED-151992C0AD5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74509E5-58D2-828F-3CE2-B74D3E6CB1E4}"/>
              </a:ext>
            </a:extLst>
          </p:cNvPr>
          <p:cNvSpPr>
            <a:spLocks noGrp="1"/>
          </p:cNvSpPr>
          <p:nvPr>
            <p:ph type="sldNum" sz="quarter" idx="5"/>
          </p:nvPr>
        </p:nvSpPr>
        <p:spPr/>
        <p:txBody>
          <a:bodyPr/>
          <a:lstStyle/>
          <a:p>
            <a:fld id="{CD525F40-F6F9-4CAF-9FC4-A22F082E2773}" type="slidenum">
              <a:rPr kumimoji="1" lang="ja-JP" altLang="en-US" smtClean="0"/>
              <a:t>21</a:t>
            </a:fld>
            <a:endParaRPr kumimoji="1" lang="ja-JP" altLang="en-US"/>
          </a:p>
        </p:txBody>
      </p:sp>
    </p:spTree>
    <p:extLst>
      <p:ext uri="{BB962C8B-B14F-4D97-AF65-F5344CB8AC3E}">
        <p14:creationId xmlns:p14="http://schemas.microsoft.com/office/powerpoint/2010/main" val="3173759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D525F40-F6F9-4CAF-9FC4-A22F082E2773}" type="slidenum">
              <a:rPr kumimoji="1" lang="ja-JP" altLang="en-US" smtClean="0"/>
              <a:t>23</a:t>
            </a:fld>
            <a:endParaRPr kumimoji="1" lang="ja-JP" altLang="en-US"/>
          </a:p>
        </p:txBody>
      </p:sp>
    </p:spTree>
    <p:extLst>
      <p:ext uri="{BB962C8B-B14F-4D97-AF65-F5344CB8AC3E}">
        <p14:creationId xmlns:p14="http://schemas.microsoft.com/office/powerpoint/2010/main" val="118767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042B9-D29F-F205-595F-311BB2134C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1A476F-DEB3-AD6E-C879-14D64F0C1AD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DE519BF-C5B6-9D1D-70CD-B88366E18E7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1024FA5-9DA0-2A62-B53E-455DEB5A98FE}"/>
              </a:ext>
            </a:extLst>
          </p:cNvPr>
          <p:cNvSpPr>
            <a:spLocks noGrp="1"/>
          </p:cNvSpPr>
          <p:nvPr>
            <p:ph type="sldNum" sz="quarter" idx="5"/>
          </p:nvPr>
        </p:nvSpPr>
        <p:spPr/>
        <p:txBody>
          <a:bodyPr/>
          <a:lstStyle/>
          <a:p>
            <a:fld id="{CD525F40-F6F9-4CAF-9FC4-A22F082E2773}" type="slidenum">
              <a:rPr kumimoji="1" lang="ja-JP" altLang="en-US" smtClean="0"/>
              <a:t>24</a:t>
            </a:fld>
            <a:endParaRPr kumimoji="1" lang="ja-JP" altLang="en-US"/>
          </a:p>
        </p:txBody>
      </p:sp>
    </p:spTree>
    <p:extLst>
      <p:ext uri="{BB962C8B-B14F-4D97-AF65-F5344CB8AC3E}">
        <p14:creationId xmlns:p14="http://schemas.microsoft.com/office/powerpoint/2010/main" val="2609590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75E7E-2ED3-5B99-E326-8327B926B0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64CD0A-392E-B0E6-EDEB-2600FA3DD69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20D27C5-8E2B-3FE1-740F-D65958231EB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AB85CAF-015D-70B4-BE2C-D56CF5DD291C}"/>
              </a:ext>
            </a:extLst>
          </p:cNvPr>
          <p:cNvSpPr>
            <a:spLocks noGrp="1"/>
          </p:cNvSpPr>
          <p:nvPr>
            <p:ph type="sldNum" sz="quarter" idx="5"/>
          </p:nvPr>
        </p:nvSpPr>
        <p:spPr/>
        <p:txBody>
          <a:bodyPr/>
          <a:lstStyle/>
          <a:p>
            <a:fld id="{CD525F40-F6F9-4CAF-9FC4-A22F082E2773}" type="slidenum">
              <a:rPr kumimoji="1" lang="ja-JP" altLang="en-US" smtClean="0"/>
              <a:t>25</a:t>
            </a:fld>
            <a:endParaRPr kumimoji="1" lang="ja-JP" altLang="en-US"/>
          </a:p>
        </p:txBody>
      </p:sp>
    </p:spTree>
    <p:extLst>
      <p:ext uri="{BB962C8B-B14F-4D97-AF65-F5344CB8AC3E}">
        <p14:creationId xmlns:p14="http://schemas.microsoft.com/office/powerpoint/2010/main" val="394111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71C13-3650-79EC-9B66-92CDF0654D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5A4A40-3AB3-9489-7618-2DA093A03E5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3C4908-0B35-BB2C-258B-7DA74883B49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2EE8781-456B-9D1F-B2C0-DD15F51E8384}"/>
              </a:ext>
            </a:extLst>
          </p:cNvPr>
          <p:cNvSpPr>
            <a:spLocks noGrp="1"/>
          </p:cNvSpPr>
          <p:nvPr>
            <p:ph type="sldNum" sz="quarter" idx="5"/>
          </p:nvPr>
        </p:nvSpPr>
        <p:spPr/>
        <p:txBody>
          <a:bodyPr/>
          <a:lstStyle/>
          <a:p>
            <a:fld id="{CD525F40-F6F9-4CAF-9FC4-A22F082E2773}" type="slidenum">
              <a:rPr kumimoji="1" lang="ja-JP" altLang="en-US" smtClean="0"/>
              <a:t>26</a:t>
            </a:fld>
            <a:endParaRPr kumimoji="1" lang="ja-JP" altLang="en-US"/>
          </a:p>
        </p:txBody>
      </p:sp>
    </p:spTree>
    <p:extLst>
      <p:ext uri="{BB962C8B-B14F-4D97-AF65-F5344CB8AC3E}">
        <p14:creationId xmlns:p14="http://schemas.microsoft.com/office/powerpoint/2010/main" val="164258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C3AF3-3D5C-B66E-F35F-3448BE3957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5EB334-6D91-AB4A-8B81-AB5E249A03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3DF6A64-D0B3-00D5-1674-3A633C4B17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2ADC5AF-5669-FC43-8FD0-7D2E4809041B}"/>
              </a:ext>
            </a:extLst>
          </p:cNvPr>
          <p:cNvSpPr>
            <a:spLocks noGrp="1"/>
          </p:cNvSpPr>
          <p:nvPr>
            <p:ph type="sldNum" sz="quarter" idx="5"/>
          </p:nvPr>
        </p:nvSpPr>
        <p:spPr/>
        <p:txBody>
          <a:bodyPr/>
          <a:lstStyle/>
          <a:p>
            <a:fld id="{CD525F40-F6F9-4CAF-9FC4-A22F082E2773}" type="slidenum">
              <a:rPr kumimoji="1" lang="ja-JP" altLang="en-US" smtClean="0"/>
              <a:t>27</a:t>
            </a:fld>
            <a:endParaRPr kumimoji="1" lang="ja-JP" altLang="en-US"/>
          </a:p>
        </p:txBody>
      </p:sp>
    </p:spTree>
    <p:extLst>
      <p:ext uri="{BB962C8B-B14F-4D97-AF65-F5344CB8AC3E}">
        <p14:creationId xmlns:p14="http://schemas.microsoft.com/office/powerpoint/2010/main" val="4142890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ABCE-1337-7786-2301-BBC0C3266B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A5AC642-A0B1-0410-1EF5-7385F60B016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91E17D-70C1-151F-2CD7-32426623AB3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5C49892-BCE2-86B8-E7A6-15C2D4A7E297}"/>
              </a:ext>
            </a:extLst>
          </p:cNvPr>
          <p:cNvSpPr>
            <a:spLocks noGrp="1"/>
          </p:cNvSpPr>
          <p:nvPr>
            <p:ph type="sldNum" sz="quarter" idx="5"/>
          </p:nvPr>
        </p:nvSpPr>
        <p:spPr/>
        <p:txBody>
          <a:bodyPr/>
          <a:lstStyle/>
          <a:p>
            <a:fld id="{CD525F40-F6F9-4CAF-9FC4-A22F082E2773}" type="slidenum">
              <a:rPr kumimoji="1" lang="ja-JP" altLang="en-US" smtClean="0"/>
              <a:t>28</a:t>
            </a:fld>
            <a:endParaRPr kumimoji="1" lang="ja-JP" altLang="en-US"/>
          </a:p>
        </p:txBody>
      </p:sp>
    </p:spTree>
    <p:extLst>
      <p:ext uri="{BB962C8B-B14F-4D97-AF65-F5344CB8AC3E}">
        <p14:creationId xmlns:p14="http://schemas.microsoft.com/office/powerpoint/2010/main" val="3084075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B9E9E-E263-A316-F498-2280AD00D0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B17163-C346-A0D1-F40D-70AED0389CC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ABD7F8A-454B-F7A4-C184-3385E9A1ED4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73BC6AA-530F-B452-BCB7-E31695FAC167}"/>
              </a:ext>
            </a:extLst>
          </p:cNvPr>
          <p:cNvSpPr>
            <a:spLocks noGrp="1"/>
          </p:cNvSpPr>
          <p:nvPr>
            <p:ph type="sldNum" sz="quarter" idx="5"/>
          </p:nvPr>
        </p:nvSpPr>
        <p:spPr/>
        <p:txBody>
          <a:bodyPr/>
          <a:lstStyle/>
          <a:p>
            <a:fld id="{CD525F40-F6F9-4CAF-9FC4-A22F082E2773}" type="slidenum">
              <a:rPr kumimoji="1" lang="ja-JP" altLang="en-US" smtClean="0"/>
              <a:t>29</a:t>
            </a:fld>
            <a:endParaRPr kumimoji="1" lang="ja-JP" altLang="en-US"/>
          </a:p>
        </p:txBody>
      </p:sp>
    </p:spTree>
    <p:extLst>
      <p:ext uri="{BB962C8B-B14F-4D97-AF65-F5344CB8AC3E}">
        <p14:creationId xmlns:p14="http://schemas.microsoft.com/office/powerpoint/2010/main" val="218353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269F1-D49D-CA01-A939-DCF55B5C81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BBC94C-FCDC-4505-1445-8B222B8B80F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966CECF-2529-891A-324A-8466E214A19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338AD89-34AE-E587-3FBD-32CE824D9600}"/>
              </a:ext>
            </a:extLst>
          </p:cNvPr>
          <p:cNvSpPr>
            <a:spLocks noGrp="1"/>
          </p:cNvSpPr>
          <p:nvPr>
            <p:ph type="sldNum" sz="quarter" idx="5"/>
          </p:nvPr>
        </p:nvSpPr>
        <p:spPr/>
        <p:txBody>
          <a:bodyPr/>
          <a:lstStyle/>
          <a:p>
            <a:fld id="{CD525F40-F6F9-4CAF-9FC4-A22F082E2773}" type="slidenum">
              <a:rPr kumimoji="1" lang="ja-JP" altLang="en-US" smtClean="0"/>
              <a:t>31</a:t>
            </a:fld>
            <a:endParaRPr kumimoji="1" lang="ja-JP" altLang="en-US"/>
          </a:p>
        </p:txBody>
      </p:sp>
    </p:spTree>
    <p:extLst>
      <p:ext uri="{BB962C8B-B14F-4D97-AF65-F5344CB8AC3E}">
        <p14:creationId xmlns:p14="http://schemas.microsoft.com/office/powerpoint/2010/main" val="1590562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E2FBD-87C4-B2D7-7FD4-C20B1C7D1F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19CCF1E-4B9F-165B-2394-A8C2AE7BD05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2C66130-E0A7-7B70-318A-50B65C71E29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086E16C-0A71-CD14-B7E4-F046E88A1129}"/>
              </a:ext>
            </a:extLst>
          </p:cNvPr>
          <p:cNvSpPr>
            <a:spLocks noGrp="1"/>
          </p:cNvSpPr>
          <p:nvPr>
            <p:ph type="sldNum" sz="quarter" idx="5"/>
          </p:nvPr>
        </p:nvSpPr>
        <p:spPr/>
        <p:txBody>
          <a:bodyPr/>
          <a:lstStyle/>
          <a:p>
            <a:fld id="{CD525F40-F6F9-4CAF-9FC4-A22F082E2773}" type="slidenum">
              <a:rPr kumimoji="1" lang="ja-JP" altLang="en-US" smtClean="0"/>
              <a:t>32</a:t>
            </a:fld>
            <a:endParaRPr kumimoji="1" lang="ja-JP" altLang="en-US"/>
          </a:p>
        </p:txBody>
      </p:sp>
    </p:spTree>
    <p:extLst>
      <p:ext uri="{BB962C8B-B14F-4D97-AF65-F5344CB8AC3E}">
        <p14:creationId xmlns:p14="http://schemas.microsoft.com/office/powerpoint/2010/main" val="58167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2BA4B-3094-4B0B-4D75-88C2DFEDA0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9C9A54C-33A5-5AA1-3335-071E3931C6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889F8DB-1298-EAF4-731F-B9FD1B0FE79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05F321-A0FD-FDE9-1510-8E8E20D400BC}"/>
              </a:ext>
            </a:extLst>
          </p:cNvPr>
          <p:cNvSpPr>
            <a:spLocks noGrp="1"/>
          </p:cNvSpPr>
          <p:nvPr>
            <p:ph type="sldNum" sz="quarter" idx="5"/>
          </p:nvPr>
        </p:nvSpPr>
        <p:spPr/>
        <p:txBody>
          <a:bodyPr/>
          <a:lstStyle/>
          <a:p>
            <a:fld id="{CD525F40-F6F9-4CAF-9FC4-A22F082E2773}" type="slidenum">
              <a:rPr kumimoji="1" lang="ja-JP" altLang="en-US" smtClean="0"/>
              <a:t>10</a:t>
            </a:fld>
            <a:endParaRPr kumimoji="1" lang="ja-JP" altLang="en-US"/>
          </a:p>
        </p:txBody>
      </p:sp>
    </p:spTree>
    <p:extLst>
      <p:ext uri="{BB962C8B-B14F-4D97-AF65-F5344CB8AC3E}">
        <p14:creationId xmlns:p14="http://schemas.microsoft.com/office/powerpoint/2010/main" val="2420806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7279F-5C4A-0ED4-3FC0-FC8B66641EB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ED3BBA-422A-4CD6-2469-6387E328AB7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76172A-B779-4D16-6D15-B3C7CE41C5D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58EB32C-BEE3-825C-0232-B9B074CE0DB7}"/>
              </a:ext>
            </a:extLst>
          </p:cNvPr>
          <p:cNvSpPr>
            <a:spLocks noGrp="1"/>
          </p:cNvSpPr>
          <p:nvPr>
            <p:ph type="sldNum" sz="quarter" idx="5"/>
          </p:nvPr>
        </p:nvSpPr>
        <p:spPr/>
        <p:txBody>
          <a:bodyPr/>
          <a:lstStyle/>
          <a:p>
            <a:fld id="{CD525F40-F6F9-4CAF-9FC4-A22F082E2773}" type="slidenum">
              <a:rPr kumimoji="1" lang="ja-JP" altLang="en-US" smtClean="0"/>
              <a:t>33</a:t>
            </a:fld>
            <a:endParaRPr kumimoji="1" lang="ja-JP" altLang="en-US"/>
          </a:p>
        </p:txBody>
      </p:sp>
    </p:spTree>
    <p:extLst>
      <p:ext uri="{BB962C8B-B14F-4D97-AF65-F5344CB8AC3E}">
        <p14:creationId xmlns:p14="http://schemas.microsoft.com/office/powerpoint/2010/main" val="50439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5C14B-D1A0-A9F0-CD62-42A1F99723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DA163D-0BCC-4A84-6937-96606788B22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EDF0690-D081-271D-FF22-7CD74CA31A3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46283C4-299E-C6AB-E40C-FB5FD5FE8802}"/>
              </a:ext>
            </a:extLst>
          </p:cNvPr>
          <p:cNvSpPr>
            <a:spLocks noGrp="1"/>
          </p:cNvSpPr>
          <p:nvPr>
            <p:ph type="sldNum" sz="quarter" idx="5"/>
          </p:nvPr>
        </p:nvSpPr>
        <p:spPr/>
        <p:txBody>
          <a:bodyPr/>
          <a:lstStyle/>
          <a:p>
            <a:fld id="{CD525F40-F6F9-4CAF-9FC4-A22F082E2773}" type="slidenum">
              <a:rPr kumimoji="1" lang="ja-JP" altLang="en-US" smtClean="0"/>
              <a:t>11</a:t>
            </a:fld>
            <a:endParaRPr kumimoji="1" lang="ja-JP" altLang="en-US"/>
          </a:p>
        </p:txBody>
      </p:sp>
    </p:spTree>
    <p:extLst>
      <p:ext uri="{BB962C8B-B14F-4D97-AF65-F5344CB8AC3E}">
        <p14:creationId xmlns:p14="http://schemas.microsoft.com/office/powerpoint/2010/main" val="301424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F4DE0-39F5-89DC-F43F-2CAC7E76B2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DE00296-1696-8C41-A1F3-EEB9F14DFF2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B7B4ED1-6599-22CF-DA2A-8D628BBAFEF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1DCE2A5-8E8D-C8BB-C804-7860ACC312AD}"/>
              </a:ext>
            </a:extLst>
          </p:cNvPr>
          <p:cNvSpPr>
            <a:spLocks noGrp="1"/>
          </p:cNvSpPr>
          <p:nvPr>
            <p:ph type="sldNum" sz="quarter" idx="5"/>
          </p:nvPr>
        </p:nvSpPr>
        <p:spPr/>
        <p:txBody>
          <a:bodyPr/>
          <a:lstStyle/>
          <a:p>
            <a:fld id="{CD525F40-F6F9-4CAF-9FC4-A22F082E2773}" type="slidenum">
              <a:rPr kumimoji="1" lang="ja-JP" altLang="en-US" smtClean="0"/>
              <a:t>12</a:t>
            </a:fld>
            <a:endParaRPr kumimoji="1" lang="ja-JP" altLang="en-US"/>
          </a:p>
        </p:txBody>
      </p:sp>
    </p:spTree>
    <p:extLst>
      <p:ext uri="{BB962C8B-B14F-4D97-AF65-F5344CB8AC3E}">
        <p14:creationId xmlns:p14="http://schemas.microsoft.com/office/powerpoint/2010/main" val="214386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72DED-029A-3DB9-1D23-E3C11686E21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B92267-470A-CACD-06E8-1E0D91A8B90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01939F1-DB3C-052C-35A3-28293B13122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53E01AF-2ED7-7E77-E662-5BE136F07C7D}"/>
              </a:ext>
            </a:extLst>
          </p:cNvPr>
          <p:cNvSpPr>
            <a:spLocks noGrp="1"/>
          </p:cNvSpPr>
          <p:nvPr>
            <p:ph type="sldNum" sz="quarter" idx="5"/>
          </p:nvPr>
        </p:nvSpPr>
        <p:spPr/>
        <p:txBody>
          <a:bodyPr/>
          <a:lstStyle/>
          <a:p>
            <a:fld id="{CD525F40-F6F9-4CAF-9FC4-A22F082E2773}" type="slidenum">
              <a:rPr kumimoji="1" lang="ja-JP" altLang="en-US" smtClean="0"/>
              <a:t>16</a:t>
            </a:fld>
            <a:endParaRPr kumimoji="1" lang="ja-JP" altLang="en-US"/>
          </a:p>
        </p:txBody>
      </p:sp>
    </p:spTree>
    <p:extLst>
      <p:ext uri="{BB962C8B-B14F-4D97-AF65-F5344CB8AC3E}">
        <p14:creationId xmlns:p14="http://schemas.microsoft.com/office/powerpoint/2010/main" val="195324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664F5-6690-6604-1A3B-68A4350A65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D3C0D63-0213-9D4F-8356-D7133009F22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AE3002-A5BF-49E2-FE5E-6D260CEEB14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8EC02F7-D0D2-B23D-AF5E-A0B3BF94C669}"/>
              </a:ext>
            </a:extLst>
          </p:cNvPr>
          <p:cNvSpPr>
            <a:spLocks noGrp="1"/>
          </p:cNvSpPr>
          <p:nvPr>
            <p:ph type="sldNum" sz="quarter" idx="5"/>
          </p:nvPr>
        </p:nvSpPr>
        <p:spPr/>
        <p:txBody>
          <a:bodyPr/>
          <a:lstStyle/>
          <a:p>
            <a:fld id="{CD525F40-F6F9-4CAF-9FC4-A22F082E2773}" type="slidenum">
              <a:rPr kumimoji="1" lang="ja-JP" altLang="en-US" smtClean="0"/>
              <a:t>17</a:t>
            </a:fld>
            <a:endParaRPr kumimoji="1" lang="ja-JP" altLang="en-US"/>
          </a:p>
        </p:txBody>
      </p:sp>
    </p:spTree>
    <p:extLst>
      <p:ext uri="{BB962C8B-B14F-4D97-AF65-F5344CB8AC3E}">
        <p14:creationId xmlns:p14="http://schemas.microsoft.com/office/powerpoint/2010/main" val="349934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06FBD-C38F-4C6D-6FBA-36660ABF54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649AF2-22E6-4C1C-E20E-D9732911438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7D1CA0E-0A03-6252-0BA0-8EA4323E973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B045C42-2DEF-DBA3-9BC8-E85B330F0DB3}"/>
              </a:ext>
            </a:extLst>
          </p:cNvPr>
          <p:cNvSpPr>
            <a:spLocks noGrp="1"/>
          </p:cNvSpPr>
          <p:nvPr>
            <p:ph type="sldNum" sz="quarter" idx="5"/>
          </p:nvPr>
        </p:nvSpPr>
        <p:spPr/>
        <p:txBody>
          <a:bodyPr/>
          <a:lstStyle/>
          <a:p>
            <a:fld id="{CD525F40-F6F9-4CAF-9FC4-A22F082E2773}" type="slidenum">
              <a:rPr kumimoji="1" lang="ja-JP" altLang="en-US" smtClean="0"/>
              <a:t>18</a:t>
            </a:fld>
            <a:endParaRPr kumimoji="1" lang="ja-JP" altLang="en-US"/>
          </a:p>
        </p:txBody>
      </p:sp>
    </p:spTree>
    <p:extLst>
      <p:ext uri="{BB962C8B-B14F-4D97-AF65-F5344CB8AC3E}">
        <p14:creationId xmlns:p14="http://schemas.microsoft.com/office/powerpoint/2010/main" val="259106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16C47-0D89-9EA6-323D-8B320FCABC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788A77B-C14A-A4E7-E053-367E8ABA38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5DC364B-7097-5E5E-9158-6B929B1959F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3F3EBC-0277-0684-C940-4E713172F53C}"/>
              </a:ext>
            </a:extLst>
          </p:cNvPr>
          <p:cNvSpPr>
            <a:spLocks noGrp="1"/>
          </p:cNvSpPr>
          <p:nvPr>
            <p:ph type="sldNum" sz="quarter" idx="5"/>
          </p:nvPr>
        </p:nvSpPr>
        <p:spPr/>
        <p:txBody>
          <a:bodyPr/>
          <a:lstStyle/>
          <a:p>
            <a:fld id="{CD525F40-F6F9-4CAF-9FC4-A22F082E2773}" type="slidenum">
              <a:rPr kumimoji="1" lang="ja-JP" altLang="en-US" smtClean="0"/>
              <a:t>19</a:t>
            </a:fld>
            <a:endParaRPr kumimoji="1" lang="ja-JP" altLang="en-US"/>
          </a:p>
        </p:txBody>
      </p:sp>
    </p:spTree>
    <p:extLst>
      <p:ext uri="{BB962C8B-B14F-4D97-AF65-F5344CB8AC3E}">
        <p14:creationId xmlns:p14="http://schemas.microsoft.com/office/powerpoint/2010/main" val="295144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B5388-B814-637E-ADE0-6D1371C339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89D2EC-613F-B480-3467-ED98C1DC7BB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E2D708-FD7F-3BD0-5639-DCA835A2702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4AE9076-9575-7E57-605D-A2582B1F74D6}"/>
              </a:ext>
            </a:extLst>
          </p:cNvPr>
          <p:cNvSpPr>
            <a:spLocks noGrp="1"/>
          </p:cNvSpPr>
          <p:nvPr>
            <p:ph type="sldNum" sz="quarter" idx="5"/>
          </p:nvPr>
        </p:nvSpPr>
        <p:spPr/>
        <p:txBody>
          <a:bodyPr/>
          <a:lstStyle/>
          <a:p>
            <a:fld id="{CD525F40-F6F9-4CAF-9FC4-A22F082E2773}" type="slidenum">
              <a:rPr kumimoji="1" lang="ja-JP" altLang="en-US" smtClean="0"/>
              <a:t>20</a:t>
            </a:fld>
            <a:endParaRPr kumimoji="1" lang="ja-JP" altLang="en-US"/>
          </a:p>
        </p:txBody>
      </p:sp>
    </p:spTree>
    <p:extLst>
      <p:ext uri="{BB962C8B-B14F-4D97-AF65-F5344CB8AC3E}">
        <p14:creationId xmlns:p14="http://schemas.microsoft.com/office/powerpoint/2010/main" val="1319152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67128" y="5307365"/>
            <a:ext cx="8609744" cy="752670"/>
          </a:xfrm>
        </p:spPr>
        <p:txBody>
          <a:bodyPr anchor="b">
            <a:normAutofit/>
          </a:bodyPr>
          <a:lstStyle>
            <a:lvl1pPr algn="ctr">
              <a:defRPr sz="3600"/>
            </a:lvl1pPr>
          </a:lstStyle>
          <a:p>
            <a:r>
              <a:rPr lang="ja-JP" altLang="en-US"/>
              <a:t>マスター タイトルの書式設定</a:t>
            </a:r>
            <a:endParaRPr lang="en-US" dirty="0"/>
          </a:p>
        </p:txBody>
      </p:sp>
      <p:sp>
        <p:nvSpPr>
          <p:cNvPr id="4" name="Date Placeholder 3"/>
          <p:cNvSpPr>
            <a:spLocks noGrp="1"/>
          </p:cNvSpPr>
          <p:nvPr>
            <p:ph type="dt" sz="half" idx="10"/>
          </p:nvPr>
        </p:nvSpPr>
        <p:spPr/>
        <p:txBody>
          <a:bodyPr/>
          <a:lstStyle/>
          <a:p>
            <a:fld id="{5EC62261-63D0-4E09-B9AF-893D6CA8E474}" type="datetime1">
              <a:rPr kumimoji="1" lang="ja-JP" altLang="en-US" smtClean="0"/>
              <a:t>2026/6/22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72300" y="6356351"/>
            <a:ext cx="2057400" cy="365125"/>
          </a:xfrm>
        </p:spPr>
        <p:txBody>
          <a:bodyPr/>
          <a:lstStyle>
            <a:lvl1pPr>
              <a:defRPr sz="2000">
                <a:solidFill>
                  <a:schemeClr val="tx1">
                    <a:lumMod val="50000"/>
                    <a:lumOff val="50000"/>
                  </a:schemeClr>
                </a:solidFill>
              </a:defRPr>
            </a:lvl1pPr>
          </a:lstStyle>
          <a:p>
            <a:fld id="{E6FEF39B-B593-4A6E-A535-B6F576D5169E}" type="slidenum">
              <a:rPr kumimoji="1" lang="ja-JP" altLang="en-US" smtClean="0"/>
              <a:pPr/>
              <a:t>‹#›</a:t>
            </a:fld>
            <a:endParaRPr kumimoji="1" lang="ja-JP" altLang="en-US"/>
          </a:p>
        </p:txBody>
      </p:sp>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CCE873AF-B831-32F4-6604-C3C6DAC0677C}"/>
              </a:ext>
            </a:extLst>
          </p:cNvPr>
          <p:cNvPicPr>
            <a:picLocks noChangeAspect="1"/>
          </p:cNvPicPr>
          <p:nvPr userDrawn="1"/>
        </p:nvPicPr>
        <p:blipFill>
          <a:blip r:embed="rId2">
            <a:extLst>
              <a:ext uri="{28A0092B-C50C-407E-A947-70E740481C1C}">
                <a14:useLocalDpi xmlns:a14="http://schemas.microsoft.com/office/drawing/2010/main" val="0"/>
              </a:ext>
            </a:extLst>
          </a:blip>
          <a:srcRect l="18587" r="19674" b="8799"/>
          <a:stretch>
            <a:fillRect/>
          </a:stretch>
        </p:blipFill>
        <p:spPr>
          <a:xfrm>
            <a:off x="0" y="677690"/>
            <a:ext cx="9144000" cy="3502006"/>
          </a:xfrm>
          <a:prstGeom prst="rect">
            <a:avLst/>
          </a:prstGeom>
        </p:spPr>
      </p:pic>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22B967A7-DE52-324D-4F4F-361D91B76717}"/>
              </a:ext>
            </a:extLst>
          </p:cNvPr>
          <p:cNvPicPr>
            <a:picLocks noChangeAspect="1"/>
          </p:cNvPicPr>
          <p:nvPr userDrawn="1"/>
        </p:nvPicPr>
        <p:blipFill>
          <a:blip r:embed="rId2">
            <a:extLst>
              <a:ext uri="{28A0092B-C50C-407E-A947-70E740481C1C}">
                <a14:useLocalDpi xmlns:a14="http://schemas.microsoft.com/office/drawing/2010/main" val="0"/>
              </a:ext>
            </a:extLst>
          </a:blip>
          <a:srcRect l="18587" t="92264" r="19674" b="-129"/>
          <a:stretch>
            <a:fillRect/>
          </a:stretch>
        </p:blipFill>
        <p:spPr>
          <a:xfrm>
            <a:off x="0" y="6556015"/>
            <a:ext cx="9144000" cy="301985"/>
          </a:xfrm>
          <a:prstGeom prst="rect">
            <a:avLst/>
          </a:prstGeom>
        </p:spPr>
      </p:pic>
    </p:spTree>
    <p:extLst>
      <p:ext uri="{BB962C8B-B14F-4D97-AF65-F5344CB8AC3E}">
        <p14:creationId xmlns:p14="http://schemas.microsoft.com/office/powerpoint/2010/main" val="14771450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C982D6-FFFB-49BB-98A6-51167BB9AA7F}" type="datetime1">
              <a:rPr kumimoji="1" lang="ja-JP" altLang="en-US" smtClean="0"/>
              <a:t>2026/6/22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FEF39B-B593-4A6E-A535-B6F576D5169E}" type="slidenum">
              <a:rPr kumimoji="1" lang="ja-JP" altLang="en-US" smtClean="0"/>
              <a:t>‹#›</a:t>
            </a:fld>
            <a:endParaRPr kumimoji="1" lang="ja-JP" altLang="en-US"/>
          </a:p>
        </p:txBody>
      </p:sp>
    </p:spTree>
    <p:extLst>
      <p:ext uri="{BB962C8B-B14F-4D97-AF65-F5344CB8AC3E}">
        <p14:creationId xmlns:p14="http://schemas.microsoft.com/office/powerpoint/2010/main" val="156944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020807-0802-44FB-9ED3-D06D93857BDD}" type="datetime1">
              <a:rPr kumimoji="1" lang="ja-JP" altLang="en-US" smtClean="0"/>
              <a:t>2026/6/22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FEF39B-B593-4A6E-A535-B6F576D5169E}" type="slidenum">
              <a:rPr kumimoji="1" lang="ja-JP" altLang="en-US" smtClean="0"/>
              <a:t>‹#›</a:t>
            </a:fld>
            <a:endParaRPr kumimoji="1" lang="ja-JP" altLang="en-US"/>
          </a:p>
        </p:txBody>
      </p:sp>
    </p:spTree>
    <p:extLst>
      <p:ext uri="{BB962C8B-B14F-4D97-AF65-F5344CB8AC3E}">
        <p14:creationId xmlns:p14="http://schemas.microsoft.com/office/powerpoint/2010/main" val="114513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四角形: メモ 6">
            <a:extLst>
              <a:ext uri="{FF2B5EF4-FFF2-40B4-BE49-F238E27FC236}">
                <a16:creationId xmlns:a16="http://schemas.microsoft.com/office/drawing/2014/main" id="{588CC23D-5755-72A3-6EF5-107A17CEFD38}"/>
              </a:ext>
            </a:extLst>
          </p:cNvPr>
          <p:cNvSpPr/>
          <p:nvPr userDrawn="1"/>
        </p:nvSpPr>
        <p:spPr>
          <a:xfrm>
            <a:off x="8740980" y="6517462"/>
            <a:ext cx="288000" cy="288000"/>
          </a:xfrm>
          <a:prstGeom prst="foldedCorner">
            <a:avLst/>
          </a:prstGeom>
          <a:noFill/>
          <a:ln w="38100">
            <a:solidFill>
              <a:srgbClr val="CA39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164386" y="80384"/>
            <a:ext cx="5921767" cy="483394"/>
          </a:xfrm>
        </p:spPr>
        <p:txBody>
          <a:bodyPr>
            <a:normAutofit/>
          </a:bodyPr>
          <a:lstStyle>
            <a:lvl1pPr>
              <a:defRPr sz="20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1253331"/>
            <a:ext cx="78867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08FA4A-79B0-44EB-8EE9-28BE45EAD3A3}" type="datetime1">
              <a:rPr kumimoji="1" lang="ja-JP" altLang="en-US" smtClean="0"/>
              <a:t>2026/6/22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644012" y="6475951"/>
            <a:ext cx="489845" cy="365125"/>
          </a:xfrm>
        </p:spPr>
        <p:txBody>
          <a:bodyPr/>
          <a:lstStyle>
            <a:lvl1pPr algn="ctr">
              <a:defRPr sz="1400">
                <a:solidFill>
                  <a:schemeClr val="tx1">
                    <a:lumMod val="50000"/>
                    <a:lumOff val="50000"/>
                  </a:schemeClr>
                </a:solidFill>
              </a:defRPr>
            </a:lvl1pPr>
          </a:lstStyle>
          <a:p>
            <a:fld id="{E6FEF39B-B593-4A6E-A535-B6F576D5169E}" type="slidenum">
              <a:rPr kumimoji="1" lang="ja-JP" altLang="en-US" smtClean="0"/>
              <a:pPr/>
              <a:t>‹#›</a:t>
            </a:fld>
            <a:endParaRPr kumimoji="1" lang="ja-JP" altLang="en-US" dirty="0"/>
          </a:p>
        </p:txBody>
      </p:sp>
      <p:cxnSp>
        <p:nvCxnSpPr>
          <p:cNvPr id="8" name="直線コネクタ 7">
            <a:extLst>
              <a:ext uri="{FF2B5EF4-FFF2-40B4-BE49-F238E27FC236}">
                <a16:creationId xmlns:a16="http://schemas.microsoft.com/office/drawing/2014/main" id="{A3C1AACB-C1DC-47AD-AD13-19BFC26AFF39}"/>
              </a:ext>
            </a:extLst>
          </p:cNvPr>
          <p:cNvCxnSpPr>
            <a:cxnSpLocks/>
          </p:cNvCxnSpPr>
          <p:nvPr userDrawn="1"/>
        </p:nvCxnSpPr>
        <p:spPr>
          <a:xfrm>
            <a:off x="0" y="632497"/>
            <a:ext cx="9144000" cy="0"/>
          </a:xfrm>
          <a:prstGeom prst="line">
            <a:avLst/>
          </a:prstGeom>
          <a:noFill/>
          <a:ln w="76200" cap="flat" cmpd="sng" algn="ctr">
            <a:solidFill>
              <a:srgbClr val="CA3956"/>
            </a:solidFill>
            <a:prstDash val="solid"/>
            <a:miter lim="800000"/>
          </a:ln>
          <a:effectLst/>
        </p:spPr>
      </p:cxnSp>
      <p:pic>
        <p:nvPicPr>
          <p:cNvPr id="9" name="図 8" descr="挿絵, 時計 が含まれている画像&#10;&#10;自動的に生成された説明">
            <a:extLst>
              <a:ext uri="{FF2B5EF4-FFF2-40B4-BE49-F238E27FC236}">
                <a16:creationId xmlns:a16="http://schemas.microsoft.com/office/drawing/2014/main" id="{91088A04-4E73-42F3-99DD-05735D75AE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7783" y="136524"/>
            <a:ext cx="2219218" cy="370838"/>
          </a:xfrm>
          <a:prstGeom prst="rect">
            <a:avLst/>
          </a:prstGeom>
        </p:spPr>
      </p:pic>
    </p:spTree>
    <p:extLst>
      <p:ext uri="{BB962C8B-B14F-4D97-AF65-F5344CB8AC3E}">
        <p14:creationId xmlns:p14="http://schemas.microsoft.com/office/powerpoint/2010/main" val="227224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C4B167-8758-4BFD-8A33-648E91034BCD}" type="datetime1">
              <a:rPr kumimoji="1" lang="ja-JP" altLang="en-US" smtClean="0"/>
              <a:t>2026/6/22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FEF39B-B593-4A6E-A535-B6F576D5169E}" type="slidenum">
              <a:rPr kumimoji="1" lang="ja-JP" altLang="en-US" smtClean="0"/>
              <a:t>‹#›</a:t>
            </a:fld>
            <a:endParaRPr kumimoji="1" lang="ja-JP" altLang="en-US"/>
          </a:p>
        </p:txBody>
      </p:sp>
    </p:spTree>
    <p:extLst>
      <p:ext uri="{BB962C8B-B14F-4D97-AF65-F5344CB8AC3E}">
        <p14:creationId xmlns:p14="http://schemas.microsoft.com/office/powerpoint/2010/main" val="167495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0FBFED-AFB9-4CAB-BDC4-D0054F4B7D1B}" type="datetime1">
              <a:rPr kumimoji="1" lang="ja-JP" altLang="en-US" smtClean="0"/>
              <a:t>2026/6/22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8" name="四角形: メモ 7">
            <a:extLst>
              <a:ext uri="{FF2B5EF4-FFF2-40B4-BE49-F238E27FC236}">
                <a16:creationId xmlns:a16="http://schemas.microsoft.com/office/drawing/2014/main" id="{7B11E691-82A3-6773-8415-6756CC91CE81}"/>
              </a:ext>
            </a:extLst>
          </p:cNvPr>
          <p:cNvSpPr/>
          <p:nvPr userDrawn="1"/>
        </p:nvSpPr>
        <p:spPr>
          <a:xfrm>
            <a:off x="8740980" y="6517462"/>
            <a:ext cx="288000" cy="288000"/>
          </a:xfrm>
          <a:prstGeom prst="foldedCorner">
            <a:avLst/>
          </a:prstGeom>
          <a:noFill/>
          <a:ln w="38100">
            <a:solidFill>
              <a:srgbClr val="CA39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Slide Number Placeholder 5">
            <a:extLst>
              <a:ext uri="{FF2B5EF4-FFF2-40B4-BE49-F238E27FC236}">
                <a16:creationId xmlns:a16="http://schemas.microsoft.com/office/drawing/2014/main" id="{9A118B5B-A5B7-0173-AF94-BE1E8758BD13}"/>
              </a:ext>
            </a:extLst>
          </p:cNvPr>
          <p:cNvSpPr txBox="1">
            <a:spLocks/>
          </p:cNvSpPr>
          <p:nvPr userDrawn="1"/>
        </p:nvSpPr>
        <p:spPr>
          <a:xfrm>
            <a:off x="8644012" y="6475951"/>
            <a:ext cx="489845"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FEF39B-B593-4A6E-A535-B6F576D5169E}" type="slidenum">
              <a:rPr kumimoji="1" lang="ja-JP" altLang="en-US" smtClean="0"/>
              <a:pPr/>
              <a:t>‹#›</a:t>
            </a:fld>
            <a:endParaRPr kumimoji="1" lang="ja-JP" altLang="en-US" dirty="0"/>
          </a:p>
        </p:txBody>
      </p:sp>
    </p:spTree>
    <p:extLst>
      <p:ext uri="{BB962C8B-B14F-4D97-AF65-F5344CB8AC3E}">
        <p14:creationId xmlns:p14="http://schemas.microsoft.com/office/powerpoint/2010/main" val="94116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986D88-10D7-4438-9FB4-9F3D3FEB93AC}" type="datetime1">
              <a:rPr kumimoji="1" lang="ja-JP" altLang="en-US" smtClean="0"/>
              <a:t>2026/6/22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FEF39B-B593-4A6E-A535-B6F576D5169E}" type="slidenum">
              <a:rPr kumimoji="1" lang="ja-JP" altLang="en-US" smtClean="0"/>
              <a:t>‹#›</a:t>
            </a:fld>
            <a:endParaRPr kumimoji="1" lang="ja-JP" altLang="en-US"/>
          </a:p>
        </p:txBody>
      </p:sp>
    </p:spTree>
    <p:extLst>
      <p:ext uri="{BB962C8B-B14F-4D97-AF65-F5344CB8AC3E}">
        <p14:creationId xmlns:p14="http://schemas.microsoft.com/office/powerpoint/2010/main" val="220424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4CD088F-F02A-40F4-9365-8CDEE5E8F5AA}" type="datetime1">
              <a:rPr kumimoji="1" lang="ja-JP" altLang="en-US" smtClean="0"/>
              <a:t>2026/6/22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6FEF39B-B593-4A6E-A535-B6F576D5169E}" type="slidenum">
              <a:rPr kumimoji="1" lang="ja-JP" altLang="en-US" smtClean="0"/>
              <a:t>‹#›</a:t>
            </a:fld>
            <a:endParaRPr kumimoji="1" lang="ja-JP" altLang="en-US"/>
          </a:p>
        </p:txBody>
      </p:sp>
    </p:spTree>
    <p:extLst>
      <p:ext uri="{BB962C8B-B14F-4D97-AF65-F5344CB8AC3E}">
        <p14:creationId xmlns:p14="http://schemas.microsoft.com/office/powerpoint/2010/main" val="160907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DC350-40CD-4A03-B20B-C49FE5A18EA7}" type="datetime1">
              <a:rPr kumimoji="1" lang="ja-JP" altLang="en-US" smtClean="0"/>
              <a:t>2026/6/22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66501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8A1E0B-8C22-475F-99C9-CC292263FA69}" type="datetime1">
              <a:rPr kumimoji="1" lang="ja-JP" altLang="en-US" smtClean="0"/>
              <a:t>2026/6/22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FEF39B-B593-4A6E-A535-B6F576D5169E}" type="slidenum">
              <a:rPr kumimoji="1" lang="ja-JP" altLang="en-US" smtClean="0"/>
              <a:t>‹#›</a:t>
            </a:fld>
            <a:endParaRPr kumimoji="1" lang="ja-JP" altLang="en-US"/>
          </a:p>
        </p:txBody>
      </p:sp>
    </p:spTree>
    <p:extLst>
      <p:ext uri="{BB962C8B-B14F-4D97-AF65-F5344CB8AC3E}">
        <p14:creationId xmlns:p14="http://schemas.microsoft.com/office/powerpoint/2010/main" val="311298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0BFED7-CADC-44DB-875E-DB9660625720}" type="datetime1">
              <a:rPr kumimoji="1" lang="ja-JP" altLang="en-US" smtClean="0"/>
              <a:t>2026/6/22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FEF39B-B593-4A6E-A535-B6F576D5169E}" type="slidenum">
              <a:rPr kumimoji="1" lang="ja-JP" altLang="en-US" smtClean="0"/>
              <a:t>‹#›</a:t>
            </a:fld>
            <a:endParaRPr kumimoji="1" lang="ja-JP" altLang="en-US"/>
          </a:p>
        </p:txBody>
      </p:sp>
    </p:spTree>
    <p:extLst>
      <p:ext uri="{BB962C8B-B14F-4D97-AF65-F5344CB8AC3E}">
        <p14:creationId xmlns:p14="http://schemas.microsoft.com/office/powerpoint/2010/main" val="1993794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C8CC6-7BF1-4791-A1FB-7178D958F749}" type="datetime1">
              <a:rPr kumimoji="1" lang="ja-JP" altLang="en-US" smtClean="0"/>
              <a:t>2026/6/22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EF39B-B593-4A6E-A535-B6F576D5169E}" type="slidenum">
              <a:rPr kumimoji="1" lang="ja-JP" altLang="en-US" smtClean="0"/>
              <a:t>‹#›</a:t>
            </a:fld>
            <a:endParaRPr kumimoji="1" lang="ja-JP" altLang="en-US"/>
          </a:p>
        </p:txBody>
      </p:sp>
    </p:spTree>
    <p:extLst>
      <p:ext uri="{BB962C8B-B14F-4D97-AF65-F5344CB8AC3E}">
        <p14:creationId xmlns:p14="http://schemas.microsoft.com/office/powerpoint/2010/main" val="3691440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A040DF-9A2A-4465-B540-9F31D9E2CA32}"/>
              </a:ext>
            </a:extLst>
          </p:cNvPr>
          <p:cNvSpPr>
            <a:spLocks noGrp="1"/>
          </p:cNvSpPr>
          <p:nvPr>
            <p:ph type="ctrTitle"/>
          </p:nvPr>
        </p:nvSpPr>
        <p:spPr>
          <a:xfrm>
            <a:off x="267128" y="4632451"/>
            <a:ext cx="8609744" cy="752670"/>
          </a:xfrm>
        </p:spPr>
        <p:txBody>
          <a:bodyPr anchor="ctr">
            <a:noAutofit/>
          </a:bodyPr>
          <a:lstStyle/>
          <a:p>
            <a:r>
              <a:rPr kumimoji="1" lang="ja-JP" altLang="en-US" sz="4000" dirty="0"/>
              <a:t>津軽地域</a:t>
            </a:r>
            <a:r>
              <a:rPr lang="ja-JP" altLang="en-US" sz="4000" dirty="0"/>
              <a:t>観光地経営戦略</a:t>
            </a:r>
            <a:endParaRPr kumimoji="1" lang="ja-JP" altLang="en-US" sz="4000" dirty="0"/>
          </a:p>
        </p:txBody>
      </p:sp>
      <p:sp>
        <p:nvSpPr>
          <p:cNvPr id="3" name="タイトル 1">
            <a:extLst>
              <a:ext uri="{FF2B5EF4-FFF2-40B4-BE49-F238E27FC236}">
                <a16:creationId xmlns:a16="http://schemas.microsoft.com/office/drawing/2014/main" id="{B2BD6D6C-E6C0-2540-2A68-D9AC96CB1FE0}"/>
              </a:ext>
            </a:extLst>
          </p:cNvPr>
          <p:cNvSpPr txBox="1">
            <a:spLocks/>
          </p:cNvSpPr>
          <p:nvPr/>
        </p:nvSpPr>
        <p:spPr>
          <a:xfrm>
            <a:off x="267128" y="5548407"/>
            <a:ext cx="8609744" cy="75267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kern="1200">
                <a:solidFill>
                  <a:schemeClr val="tx1"/>
                </a:solidFill>
                <a:latin typeface="+mj-lt"/>
                <a:ea typeface="+mj-ea"/>
                <a:cs typeface="+mj-cs"/>
              </a:defRPr>
            </a:lvl1pPr>
          </a:lstStyle>
          <a:p>
            <a:r>
              <a:rPr lang="en-US" altLang="ja-JP" sz="2000" dirty="0"/>
              <a:t>2026</a:t>
            </a:r>
            <a:r>
              <a:rPr lang="ja-JP" altLang="en-US" sz="2000" dirty="0"/>
              <a:t>（令和</a:t>
            </a:r>
            <a:r>
              <a:rPr lang="en-US" altLang="ja-JP" sz="2000" dirty="0"/>
              <a:t>8</a:t>
            </a:r>
            <a:r>
              <a:rPr lang="ja-JP" altLang="en-US" sz="2000" dirty="0"/>
              <a:t>）年</a:t>
            </a:r>
            <a:r>
              <a:rPr lang="en-US" altLang="ja-JP" sz="2000" dirty="0"/>
              <a:t>3</a:t>
            </a:r>
            <a:r>
              <a:rPr lang="ja-JP" altLang="en-US" sz="2000" dirty="0"/>
              <a:t>月策定</a:t>
            </a:r>
          </a:p>
        </p:txBody>
      </p:sp>
    </p:spTree>
    <p:extLst>
      <p:ext uri="{BB962C8B-B14F-4D97-AF65-F5344CB8AC3E}">
        <p14:creationId xmlns:p14="http://schemas.microsoft.com/office/powerpoint/2010/main" val="232607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EAED6-79E3-AF4D-CCA6-9D7000C21FC2}"/>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01626851-58F8-B63C-DE0E-C2E64AC32AA0}"/>
              </a:ext>
            </a:extLst>
          </p:cNvPr>
          <p:cNvSpPr>
            <a:spLocks noGrp="1"/>
          </p:cNvSpPr>
          <p:nvPr>
            <p:ph type="title"/>
          </p:nvPr>
        </p:nvSpPr>
        <p:spPr>
          <a:xfrm>
            <a:off x="164386" y="80384"/>
            <a:ext cx="6645717" cy="483394"/>
          </a:xfrm>
        </p:spPr>
        <p:txBody>
          <a:bodyPr>
            <a:normAutofit/>
          </a:bodyPr>
          <a:lstStyle/>
          <a:p>
            <a:r>
              <a:rPr lang="ja-JP" altLang="en-US" dirty="0"/>
              <a:t>４．津軽地域の４</a:t>
            </a:r>
            <a:r>
              <a:rPr lang="en-US" altLang="ja-JP" dirty="0"/>
              <a:t>P</a:t>
            </a:r>
            <a:r>
              <a:rPr lang="ja-JP" altLang="en-US" dirty="0"/>
              <a:t>戦略</a:t>
            </a:r>
          </a:p>
        </p:txBody>
      </p:sp>
      <p:sp>
        <p:nvSpPr>
          <p:cNvPr id="6" name="テキスト ボックス 5">
            <a:extLst>
              <a:ext uri="{FF2B5EF4-FFF2-40B4-BE49-F238E27FC236}">
                <a16:creationId xmlns:a16="http://schemas.microsoft.com/office/drawing/2014/main" id="{7A7429C5-3217-CF1F-B090-8FD37B0B7898}"/>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12313760-B6DD-FFD2-CA8A-655E2B1AF630}"/>
              </a:ext>
            </a:extLst>
          </p:cNvPr>
          <p:cNvSpPr>
            <a:spLocks noGrp="1"/>
          </p:cNvSpPr>
          <p:nvPr>
            <p:ph type="sldNum" sz="quarter" idx="12"/>
          </p:nvPr>
        </p:nvSpPr>
        <p:spPr/>
        <p:txBody>
          <a:bodyPr/>
          <a:lstStyle/>
          <a:p>
            <a:fld id="{E6FEF39B-B593-4A6E-A535-B6F576D5169E}" type="slidenum">
              <a:rPr kumimoji="1" lang="ja-JP" altLang="en-US" smtClean="0"/>
              <a:pPr/>
              <a:t>10</a:t>
            </a:fld>
            <a:endParaRPr kumimoji="1" lang="ja-JP" altLang="en-US" dirty="0"/>
          </a:p>
        </p:txBody>
      </p:sp>
      <p:sp>
        <p:nvSpPr>
          <p:cNvPr id="12" name="正方形/長方形 11">
            <a:extLst>
              <a:ext uri="{FF2B5EF4-FFF2-40B4-BE49-F238E27FC236}">
                <a16:creationId xmlns:a16="http://schemas.microsoft.com/office/drawing/2014/main" id="{C81F0C82-4512-C0A3-7150-1D3C7E97E6BC}"/>
              </a:ext>
            </a:extLst>
          </p:cNvPr>
          <p:cNvSpPr/>
          <p:nvPr/>
        </p:nvSpPr>
        <p:spPr>
          <a:xfrm>
            <a:off x="422366" y="736745"/>
            <a:ext cx="8299268" cy="617931"/>
          </a:xfrm>
          <a:prstGeom prst="rect">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200" dirty="0">
                <a:solidFill>
                  <a:schemeClr val="tx1"/>
                </a:solidFill>
              </a:rPr>
              <a:t>４つのマーケティング要素（商品</a:t>
            </a:r>
            <a:r>
              <a:rPr lang="en-US" altLang="ja-JP" sz="1200" dirty="0">
                <a:solidFill>
                  <a:schemeClr val="tx1"/>
                </a:solidFill>
              </a:rPr>
              <a:t>Product</a:t>
            </a:r>
            <a:r>
              <a:rPr lang="ja-JP" altLang="en-US" sz="1200" dirty="0">
                <a:solidFill>
                  <a:schemeClr val="tx1"/>
                </a:solidFill>
              </a:rPr>
              <a:t>・価格</a:t>
            </a:r>
            <a:r>
              <a:rPr lang="en-US" altLang="ja-JP" sz="1200" dirty="0">
                <a:solidFill>
                  <a:schemeClr val="tx1"/>
                </a:solidFill>
              </a:rPr>
              <a:t>Price</a:t>
            </a:r>
            <a:r>
              <a:rPr lang="ja-JP" altLang="en-US" sz="1200" dirty="0">
                <a:solidFill>
                  <a:schemeClr val="tx1"/>
                </a:solidFill>
              </a:rPr>
              <a:t>・販路</a:t>
            </a:r>
            <a:r>
              <a:rPr lang="en-US" altLang="ja-JP" sz="1200" dirty="0">
                <a:solidFill>
                  <a:schemeClr val="tx1"/>
                </a:solidFill>
              </a:rPr>
              <a:t>Place</a:t>
            </a:r>
            <a:r>
              <a:rPr lang="ja-JP" altLang="en-US" sz="1200" dirty="0">
                <a:solidFill>
                  <a:schemeClr val="tx1"/>
                </a:solidFill>
              </a:rPr>
              <a:t>・プロモーション</a:t>
            </a:r>
            <a:r>
              <a:rPr lang="en-US" altLang="ja-JP" sz="1200" dirty="0">
                <a:solidFill>
                  <a:schemeClr val="tx1"/>
                </a:solidFill>
              </a:rPr>
              <a:t>Promotion</a:t>
            </a:r>
            <a:r>
              <a:rPr lang="ja-JP" altLang="en-US" sz="1200" dirty="0">
                <a:solidFill>
                  <a:schemeClr val="tx1"/>
                </a:solidFill>
              </a:rPr>
              <a:t>）から構成される戦略検討フレームワークを実施することで、</a:t>
            </a:r>
            <a:r>
              <a:rPr lang="en-US" altLang="ja-JP" sz="1200" dirty="0">
                <a:solidFill>
                  <a:schemeClr val="tx1"/>
                </a:solidFill>
              </a:rPr>
              <a:t>STP</a:t>
            </a:r>
            <a:r>
              <a:rPr lang="ja-JP" altLang="en-US" sz="1200" dirty="0">
                <a:solidFill>
                  <a:schemeClr val="tx1"/>
                </a:solidFill>
              </a:rPr>
              <a:t>で定めた津軽地域が狙うべき市場（＝観光客）が津軽地域の観光に興味を持つフックとなる商品・サービスのコンセプトを具体的に決定します。</a:t>
            </a:r>
            <a:endParaRPr lang="en-US" altLang="ja-JP" sz="1200" dirty="0">
              <a:solidFill>
                <a:schemeClr val="tx1"/>
              </a:solidFill>
            </a:endParaRPr>
          </a:p>
        </p:txBody>
      </p:sp>
      <p:graphicFrame>
        <p:nvGraphicFramePr>
          <p:cNvPr id="3" name="表 2">
            <a:extLst>
              <a:ext uri="{FF2B5EF4-FFF2-40B4-BE49-F238E27FC236}">
                <a16:creationId xmlns:a16="http://schemas.microsoft.com/office/drawing/2014/main" id="{F44136F1-1E56-0FA3-7206-1404F2FB548D}"/>
              </a:ext>
            </a:extLst>
          </p:cNvPr>
          <p:cNvGraphicFramePr>
            <a:graphicFrameLocks noGrp="1"/>
          </p:cNvGraphicFramePr>
          <p:nvPr>
            <p:extLst>
              <p:ext uri="{D42A27DB-BD31-4B8C-83A1-F6EECF244321}">
                <p14:modId xmlns:p14="http://schemas.microsoft.com/office/powerpoint/2010/main" val="302474342"/>
              </p:ext>
            </p:extLst>
          </p:nvPr>
        </p:nvGraphicFramePr>
        <p:xfrm>
          <a:off x="422367" y="1371600"/>
          <a:ext cx="8299267" cy="4983480"/>
        </p:xfrm>
        <a:graphic>
          <a:graphicData uri="http://schemas.openxmlformats.org/drawingml/2006/table">
            <a:tbl>
              <a:tblPr firstRow="1" bandRow="1">
                <a:tableStyleId>{00A15C55-8517-42AA-B614-E9B94910E393}</a:tableStyleId>
              </a:tblPr>
              <a:tblGrid>
                <a:gridCol w="1188719">
                  <a:extLst>
                    <a:ext uri="{9D8B030D-6E8A-4147-A177-3AD203B41FA5}">
                      <a16:colId xmlns:a16="http://schemas.microsoft.com/office/drawing/2014/main" val="857155010"/>
                    </a:ext>
                  </a:extLst>
                </a:gridCol>
                <a:gridCol w="7110548">
                  <a:extLst>
                    <a:ext uri="{9D8B030D-6E8A-4147-A177-3AD203B41FA5}">
                      <a16:colId xmlns:a16="http://schemas.microsoft.com/office/drawing/2014/main" val="2879224176"/>
                    </a:ext>
                  </a:extLst>
                </a:gridCol>
              </a:tblGrid>
              <a:tr h="370840">
                <a:tc>
                  <a:txBody>
                    <a:bodyPr/>
                    <a:lstStyle/>
                    <a:p>
                      <a:pPr algn="l"/>
                      <a:r>
                        <a:rPr kumimoji="1" lang="ja-JP" altLang="en-US" sz="1100" b="1" dirty="0">
                          <a:solidFill>
                            <a:schemeClr val="bg1"/>
                          </a:solidFill>
                        </a:rPr>
                        <a:t>ターゲット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＜時期＞繁忙期　＜観光目的＞桜、ねぷた／ねぶた、紅葉　＜居住地＞関東、台</a:t>
                      </a:r>
                      <a:r>
                        <a:rPr kumimoji="1" lang="ja-JP" altLang="en-US" sz="1100" dirty="0">
                          <a:solidFill>
                            <a:srgbClr val="FFFFFF"/>
                          </a:solidFill>
                        </a:rPr>
                        <a:t>湾</a:t>
                      </a:r>
                      <a:r>
                        <a:rPr kumimoji="1" lang="ja-JP" altLang="en-US" sz="1100" dirty="0"/>
                        <a:t>、韓国</a:t>
                      </a:r>
                      <a:r>
                        <a:rPr kumimoji="1" lang="ja-JP" altLang="en-US" sz="1100" dirty="0">
                          <a:solidFill>
                            <a:srgbClr val="FFFFFF"/>
                          </a:solidFill>
                        </a:rPr>
                        <a:t>、</a:t>
                      </a:r>
                      <a:r>
                        <a:rPr kumimoji="1" lang="ja-JP" altLang="en-US" sz="1100" dirty="0">
                          <a:solidFill>
                            <a:schemeClr val="bg1"/>
                          </a:solidFill>
                        </a:rPr>
                        <a:t>クルーズ船青森港寄港客</a:t>
                      </a:r>
                      <a:endParaRPr kumimoji="1" lang="en-US" altLang="ja-JP"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＜提供＞マス向け観光資源</a:t>
                      </a:r>
                      <a:endParaRPr kumimoji="1" lang="en-US" altLang="ja-JP" sz="1100" dirty="0"/>
                    </a:p>
                  </a:txBody>
                  <a:tcPr/>
                </a:tc>
                <a:extLst>
                  <a:ext uri="{0D108BD9-81ED-4DB2-BD59-A6C34878D82A}">
                    <a16:rowId xmlns:a16="http://schemas.microsoft.com/office/drawing/2014/main" val="904776806"/>
                  </a:ext>
                </a:extLst>
              </a:tr>
              <a:tr h="370840">
                <a:tc>
                  <a:txBody>
                    <a:bodyPr/>
                    <a:lstStyle/>
                    <a:p>
                      <a:r>
                        <a:rPr kumimoji="1" lang="ja-JP" altLang="en-US" sz="1100" b="1" dirty="0">
                          <a:solidFill>
                            <a:schemeClr val="bg1"/>
                          </a:solidFill>
                        </a:rPr>
                        <a:t>商品</a:t>
                      </a:r>
                      <a:endParaRPr kumimoji="1" lang="en-US" altLang="ja-JP" sz="1100" b="1" dirty="0">
                        <a:solidFill>
                          <a:schemeClr val="bg1"/>
                        </a:solidFill>
                      </a:endParaRPr>
                    </a:p>
                    <a:p>
                      <a:r>
                        <a:rPr kumimoji="1" lang="en-US" altLang="ja-JP" sz="1100" b="1" dirty="0">
                          <a:solidFill>
                            <a:schemeClr val="bg1"/>
                          </a:solidFill>
                        </a:rPr>
                        <a:t>Product</a:t>
                      </a:r>
                      <a:endParaRPr kumimoji="1" lang="ja-JP" altLang="en-US" sz="1100" b="1" dirty="0">
                        <a:solidFill>
                          <a:schemeClr val="bg1"/>
                        </a:solidFill>
                      </a:endParaRPr>
                    </a:p>
                  </a:txBody>
                  <a:tcPr>
                    <a:solidFill>
                      <a:schemeClr val="accent4"/>
                    </a:solidFill>
                  </a:tcPr>
                </a:tc>
                <a:tc>
                  <a:txBody>
                    <a:bodyPr/>
                    <a:lstStyle/>
                    <a:p>
                      <a:r>
                        <a:rPr kumimoji="1" lang="ja-JP" altLang="en-US" sz="1100" dirty="0"/>
                        <a:t>①桜、②ねぷた／ねぶた、③紅葉</a:t>
                      </a:r>
                    </a:p>
                  </a:txBody>
                  <a:tcPr/>
                </a:tc>
                <a:extLst>
                  <a:ext uri="{0D108BD9-81ED-4DB2-BD59-A6C34878D82A}">
                    <a16:rowId xmlns:a16="http://schemas.microsoft.com/office/drawing/2014/main" val="2775301866"/>
                  </a:ext>
                </a:extLst>
              </a:tr>
              <a:tr h="370840">
                <a:tc>
                  <a:txBody>
                    <a:bodyPr/>
                    <a:lstStyle/>
                    <a:p>
                      <a:r>
                        <a:rPr lang="ja-JP" altLang="en-US" sz="1100" b="1" dirty="0">
                          <a:solidFill>
                            <a:schemeClr val="bg1"/>
                          </a:solidFill>
                        </a:rPr>
                        <a:t>価格</a:t>
                      </a:r>
                      <a:endParaRPr lang="en-US" altLang="ja-JP" sz="1100" b="1" dirty="0">
                        <a:solidFill>
                          <a:schemeClr val="bg1"/>
                        </a:solidFill>
                      </a:endParaRPr>
                    </a:p>
                    <a:p>
                      <a:r>
                        <a:rPr lang="en-US" altLang="ja-JP" sz="1100" b="1" dirty="0">
                          <a:solidFill>
                            <a:schemeClr val="bg1"/>
                          </a:solidFill>
                        </a:rPr>
                        <a:t>Price</a:t>
                      </a:r>
                      <a:endParaRPr kumimoji="1" lang="ja-JP" altLang="en-US" sz="1100" b="1" dirty="0">
                        <a:solidFill>
                          <a:schemeClr val="bg1"/>
                        </a:solidFill>
                      </a:endParaRPr>
                    </a:p>
                  </a:txBody>
                  <a:tcPr>
                    <a:solidFill>
                      <a:schemeClr val="accent4"/>
                    </a:solidFill>
                  </a:tcPr>
                </a:tc>
                <a:tc>
                  <a:txBody>
                    <a:bodyPr/>
                    <a:lstStyle/>
                    <a:p>
                      <a:r>
                        <a:rPr kumimoji="1" lang="ja-JP" altLang="en-US" sz="1100" dirty="0"/>
                        <a:t>祭りは基本的に観覧無料</a:t>
                      </a:r>
                      <a:endParaRPr kumimoji="1" lang="en-US" altLang="ja-JP" sz="1100" dirty="0"/>
                    </a:p>
                    <a:p>
                      <a:r>
                        <a:rPr kumimoji="1" lang="ja-JP" altLang="en-US" sz="1100" dirty="0"/>
                        <a:t>①弘前さくらまつり：手ぶらで観桜会</a:t>
                      </a:r>
                      <a:r>
                        <a:rPr kumimoji="1" lang="en-US" altLang="ja-JP" sz="1100" dirty="0"/>
                        <a:t>44,000</a:t>
                      </a:r>
                      <a:r>
                        <a:rPr kumimoji="1" lang="ja-JP" altLang="en-US" sz="1100" dirty="0"/>
                        <a:t>円／人、観光舟遊覧ツアー</a:t>
                      </a:r>
                      <a:r>
                        <a:rPr kumimoji="1" lang="en-US" altLang="ja-JP" sz="1100" dirty="0"/>
                        <a:t>2,000</a:t>
                      </a:r>
                      <a:r>
                        <a:rPr kumimoji="1" lang="ja-JP" altLang="en-US" sz="1100" dirty="0"/>
                        <a:t>円／人、ボート貸出</a:t>
                      </a:r>
                      <a:r>
                        <a:rPr kumimoji="1" lang="en-US" altLang="ja-JP" sz="1100" dirty="0"/>
                        <a:t>1,500</a:t>
                      </a:r>
                      <a:r>
                        <a:rPr kumimoji="1" lang="ja-JP" altLang="en-US" sz="1100" dirty="0"/>
                        <a:t>円／艘</a:t>
                      </a:r>
                      <a:endParaRPr kumimoji="1" lang="en-US" altLang="ja-JP" sz="1100" dirty="0"/>
                    </a:p>
                    <a:p>
                      <a:r>
                        <a:rPr kumimoji="1" lang="ja-JP" altLang="en-US" sz="1100" dirty="0"/>
                        <a:t>　金木桜まつり：なし</a:t>
                      </a:r>
                      <a:endParaRPr kumimoji="1" lang="en-US" altLang="ja-JP" sz="1100" dirty="0"/>
                    </a:p>
                    <a:p>
                      <a:r>
                        <a:rPr kumimoji="1" lang="ja-JP" altLang="en-US" sz="1100" dirty="0"/>
                        <a:t>⇒五所川原で体験・ガイド商品を造成</a:t>
                      </a:r>
                      <a:endParaRPr kumimoji="1" lang="en-US" altLang="ja-JP" sz="1100" dirty="0"/>
                    </a:p>
                    <a:p>
                      <a:r>
                        <a:rPr kumimoji="1" lang="ja-JP" altLang="en-US" sz="1100" dirty="0"/>
                        <a:t>②弘前ねぷたまつり：有料観覧席</a:t>
                      </a:r>
                      <a:r>
                        <a:rPr kumimoji="1" lang="en-US" altLang="ja-JP" sz="1100" dirty="0"/>
                        <a:t>3,000</a:t>
                      </a:r>
                      <a:r>
                        <a:rPr kumimoji="1" lang="ja-JP" altLang="en-US" sz="1100" dirty="0"/>
                        <a:t>円／人、特別観覧席</a:t>
                      </a:r>
                      <a:r>
                        <a:rPr kumimoji="1" lang="en-US" altLang="ja-JP" sz="1100" dirty="0"/>
                        <a:t>200,000</a:t>
                      </a:r>
                      <a:r>
                        <a:rPr kumimoji="1" lang="ja-JP" altLang="en-US" sz="1100" dirty="0"/>
                        <a:t>円／組（</a:t>
                      </a:r>
                      <a:r>
                        <a:rPr kumimoji="1" lang="en-US" altLang="ja-JP" sz="1100" dirty="0"/>
                        <a:t>4</a:t>
                      </a:r>
                      <a:r>
                        <a:rPr kumimoji="1" lang="ja-JP" altLang="en-US" sz="1100" dirty="0"/>
                        <a:t>人席）</a:t>
                      </a:r>
                      <a:endParaRPr kumimoji="1" lang="en-US" altLang="ja-JP" sz="1100" dirty="0"/>
                    </a:p>
                    <a:p>
                      <a:r>
                        <a:rPr kumimoji="1" lang="ja-JP" altLang="en-US" sz="1100" dirty="0"/>
                        <a:t>　黒石ねぷたまつり：プレミアム体験プログラム</a:t>
                      </a:r>
                      <a:r>
                        <a:rPr kumimoji="1" lang="en-US" altLang="ja-JP" sz="1100" dirty="0"/>
                        <a:t>200,000</a:t>
                      </a:r>
                      <a:r>
                        <a:rPr kumimoji="1" lang="ja-JP" altLang="en-US" sz="1100" dirty="0"/>
                        <a:t>円／人</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　五所川原立佞武多：有料観覧席</a:t>
                      </a:r>
                      <a:r>
                        <a:rPr kumimoji="1" lang="en-US" altLang="ja-JP" sz="1100" dirty="0"/>
                        <a:t>3,300</a:t>
                      </a:r>
                      <a:r>
                        <a:rPr kumimoji="1" lang="ja-JP" altLang="en-US" sz="1100" dirty="0"/>
                        <a:t>～</a:t>
                      </a:r>
                      <a:r>
                        <a:rPr kumimoji="1" lang="en-US" altLang="ja-JP" sz="1100" dirty="0"/>
                        <a:t>5,000</a:t>
                      </a:r>
                      <a:r>
                        <a:rPr kumimoji="1" lang="ja-JP" altLang="en-US" sz="1100" dirty="0"/>
                        <a:t>円／人、プレミアム有料観覧席</a:t>
                      </a:r>
                      <a:r>
                        <a:rPr kumimoji="1" lang="en-US" altLang="ja-JP" sz="1100" dirty="0"/>
                        <a:t>7,000</a:t>
                      </a:r>
                      <a:r>
                        <a:rPr kumimoji="1" lang="ja-JP" altLang="en-US" sz="1100" dirty="0"/>
                        <a:t>円／人</a:t>
                      </a:r>
                      <a:endParaRPr kumimoji="1" lang="en-US" altLang="ja-JP" sz="1100" dirty="0"/>
                    </a:p>
                    <a:p>
                      <a:r>
                        <a:rPr kumimoji="1" lang="ja-JP" altLang="en-US" sz="1100" dirty="0"/>
                        <a:t>⇒快適度や非日常性を高めた観覧席・体験プログラムに磨き上げて価格を向上</a:t>
                      </a:r>
                      <a:endParaRPr kumimoji="1" lang="en-US" altLang="ja-JP" sz="1100" dirty="0"/>
                    </a:p>
                    <a:p>
                      <a:r>
                        <a:rPr kumimoji="1" lang="ja-JP" altLang="en-US" sz="1100" dirty="0"/>
                        <a:t>③菊と紅葉祭り：観光舟遊覧ツアー</a:t>
                      </a:r>
                      <a:r>
                        <a:rPr kumimoji="1" lang="en-US" altLang="ja-JP" sz="1100" dirty="0"/>
                        <a:t>1,000</a:t>
                      </a:r>
                      <a:r>
                        <a:rPr kumimoji="1" lang="ja-JP" altLang="en-US" sz="1100" dirty="0"/>
                        <a:t>円／人、ボート貸出</a:t>
                      </a:r>
                      <a:r>
                        <a:rPr kumimoji="1" lang="en-US" altLang="ja-JP" sz="1100" dirty="0"/>
                        <a:t>1,500</a:t>
                      </a:r>
                      <a:r>
                        <a:rPr kumimoji="1" lang="ja-JP" altLang="en-US" sz="1100" dirty="0"/>
                        <a:t>円／艘</a:t>
                      </a:r>
                      <a:endParaRPr kumimoji="1" lang="en-US" altLang="ja-JP" sz="1100" dirty="0"/>
                    </a:p>
                    <a:p>
                      <a:r>
                        <a:rPr kumimoji="1" lang="ja-JP" altLang="en-US" sz="1100" dirty="0"/>
                        <a:t>　中野もみじ山：なし</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⇒黒石で体験・ガイド商品を造成</a:t>
                      </a:r>
                      <a:endParaRPr kumimoji="1" lang="en-US" altLang="ja-JP" sz="1100" dirty="0"/>
                    </a:p>
                  </a:txBody>
                  <a:tcPr/>
                </a:tc>
                <a:extLst>
                  <a:ext uri="{0D108BD9-81ED-4DB2-BD59-A6C34878D82A}">
                    <a16:rowId xmlns:a16="http://schemas.microsoft.com/office/drawing/2014/main" val="3603478613"/>
                  </a:ext>
                </a:extLst>
              </a:tr>
              <a:tr h="370840">
                <a:tc>
                  <a:txBody>
                    <a:bodyPr/>
                    <a:lstStyle/>
                    <a:p>
                      <a:r>
                        <a:rPr lang="ja-JP" altLang="en-US" sz="1100" b="1" dirty="0">
                          <a:solidFill>
                            <a:schemeClr val="bg1"/>
                          </a:solidFill>
                        </a:rPr>
                        <a:t>販路</a:t>
                      </a:r>
                      <a:endParaRPr lang="en-US" altLang="ja-JP" sz="1100" b="1" dirty="0">
                        <a:solidFill>
                          <a:schemeClr val="bg1"/>
                        </a:solidFill>
                      </a:endParaRPr>
                    </a:p>
                    <a:p>
                      <a:r>
                        <a:rPr lang="en-US" altLang="ja-JP" sz="1100" b="1" dirty="0">
                          <a:solidFill>
                            <a:schemeClr val="bg1"/>
                          </a:solidFill>
                        </a:rPr>
                        <a:t>Place</a:t>
                      </a:r>
                      <a:endParaRPr kumimoji="1" lang="ja-JP" altLang="en-US" sz="1100" b="1" dirty="0">
                        <a:solidFill>
                          <a:schemeClr val="bg1"/>
                        </a:solidFill>
                      </a:endParaRPr>
                    </a:p>
                  </a:txBody>
                  <a:tcPr>
                    <a:solidFill>
                      <a:schemeClr val="accent4"/>
                    </a:solidFill>
                  </a:tcPr>
                </a:tc>
                <a:tc>
                  <a:txBody>
                    <a:bodyPr/>
                    <a:lstStyle/>
                    <a:p>
                      <a:r>
                        <a:rPr kumimoji="1" lang="ja-JP" altLang="en-US" sz="1100" b="1" dirty="0"/>
                        <a:t>①②③</a:t>
                      </a:r>
                      <a:r>
                        <a:rPr kumimoji="1" lang="ja-JP" altLang="en-US" sz="1100" dirty="0"/>
                        <a:t>一次交通事業者、旅行業者、ランドオペレーター</a:t>
                      </a:r>
                      <a:endParaRPr kumimoji="1" lang="en-US" altLang="ja-JP" sz="1100" dirty="0"/>
                    </a:p>
                    <a:p>
                      <a:endParaRPr kumimoji="1" lang="en-US" altLang="ja-JP" sz="1100" dirty="0"/>
                    </a:p>
                  </a:txBody>
                  <a:tcPr/>
                </a:tc>
                <a:extLst>
                  <a:ext uri="{0D108BD9-81ED-4DB2-BD59-A6C34878D82A}">
                    <a16:rowId xmlns:a16="http://schemas.microsoft.com/office/drawing/2014/main" val="695973069"/>
                  </a:ext>
                </a:extLst>
              </a:tr>
              <a:tr h="370840">
                <a:tc>
                  <a:txBody>
                    <a:bodyPr/>
                    <a:lstStyle/>
                    <a:p>
                      <a:r>
                        <a:rPr lang="ja-JP" altLang="en-US" sz="1100" b="1" dirty="0">
                          <a:solidFill>
                            <a:schemeClr val="bg1"/>
                          </a:solidFill>
                        </a:rPr>
                        <a:t>プロモーション</a:t>
                      </a:r>
                      <a:endParaRPr lang="en-US" altLang="ja-JP" sz="1100" b="1" dirty="0">
                        <a:solidFill>
                          <a:schemeClr val="bg1"/>
                        </a:solidFill>
                      </a:endParaRPr>
                    </a:p>
                    <a:p>
                      <a:r>
                        <a:rPr lang="en-US" altLang="ja-JP" sz="1100" b="1" dirty="0">
                          <a:solidFill>
                            <a:schemeClr val="bg1"/>
                          </a:solidFill>
                        </a:rPr>
                        <a:t>Promotion</a:t>
                      </a:r>
                      <a:endParaRPr kumimoji="1" lang="ja-JP" altLang="en-US" sz="1100" b="1" dirty="0">
                        <a:solidFill>
                          <a:schemeClr val="bg1"/>
                        </a:solidFill>
                      </a:endParaRPr>
                    </a:p>
                  </a:txBody>
                  <a:tcPr>
                    <a:solidFill>
                      <a:schemeClr val="accent4"/>
                    </a:solidFill>
                  </a:tcPr>
                </a:tc>
                <a:tc>
                  <a:txBody>
                    <a:bodyPr/>
                    <a:lstStyle/>
                    <a:p>
                      <a:pPr marL="0" indent="0">
                        <a:buFont typeface="Wingdings" panose="05000000000000000000" pitchFamily="2" charset="2"/>
                        <a:buNone/>
                      </a:pPr>
                      <a:r>
                        <a:rPr kumimoji="1" lang="ja-JP" altLang="en-US" sz="1100" b="1" dirty="0"/>
                        <a:t>＜県外客・海外客向け＞</a:t>
                      </a:r>
                      <a:endParaRPr kumimoji="1" lang="en-US" altLang="ja-JP" sz="1100" b="1" dirty="0"/>
                    </a:p>
                    <a:p>
                      <a:pPr marL="171450" indent="-171450">
                        <a:buFont typeface="Wingdings" panose="05000000000000000000" pitchFamily="2" charset="2"/>
                        <a:buChar char="l"/>
                      </a:pPr>
                      <a:r>
                        <a:rPr kumimoji="1" lang="ja-JP" altLang="en-US" sz="1100" dirty="0"/>
                        <a:t>一次交通事業者や旅行業者と観光キャンペーン等を共催</a:t>
                      </a:r>
                      <a:endParaRPr kumimoji="1" lang="en-US" altLang="ja-JP" sz="1100" dirty="0"/>
                    </a:p>
                    <a:p>
                      <a:pPr marL="171450" indent="-171450">
                        <a:buFont typeface="Wingdings" panose="05000000000000000000" pitchFamily="2" charset="2"/>
                        <a:buChar char="l"/>
                      </a:pPr>
                      <a:r>
                        <a:rPr kumimoji="1" lang="ja-JP" altLang="en-US" sz="1100" dirty="0"/>
                        <a:t>旅行業者に対して自地域の商品・サービスを売り込み</a:t>
                      </a:r>
                      <a:endParaRPr kumimoji="1" lang="en-US" altLang="ja-JP" sz="1100" dirty="0"/>
                    </a:p>
                    <a:p>
                      <a:pPr marL="171450" indent="-171450">
                        <a:buFont typeface="Wingdings" panose="05000000000000000000" pitchFamily="2" charset="2"/>
                        <a:buChar char="l"/>
                      </a:pPr>
                      <a:r>
                        <a:rPr kumimoji="1" lang="ja-JP" altLang="en-US" sz="1100" dirty="0"/>
                        <a:t>青森県観光サイト等への</a:t>
                      </a:r>
                      <a:r>
                        <a:rPr kumimoji="1" lang="en-US" altLang="ja-JP" sz="1100" dirty="0"/>
                        <a:t>DMO</a:t>
                      </a:r>
                      <a:r>
                        <a:rPr kumimoji="1" lang="ja-JP" altLang="en-US" sz="1100" dirty="0"/>
                        <a:t>サイトリンクや特集記事の掲載</a:t>
                      </a:r>
                      <a:endParaRPr kumimoji="1" lang="en-US" altLang="ja-JP" sz="1100" dirty="0"/>
                    </a:p>
                    <a:p>
                      <a:pPr marL="0" indent="0">
                        <a:buFont typeface="Wingdings" panose="05000000000000000000" pitchFamily="2" charset="2"/>
                        <a:buNone/>
                      </a:pPr>
                      <a:r>
                        <a:rPr kumimoji="1" lang="ja-JP" altLang="en-US" sz="1100" b="1" dirty="0"/>
                        <a:t>＜リピーター・青森県出身県外客向け＞</a:t>
                      </a:r>
                      <a:endParaRPr kumimoji="1" lang="en-US" altLang="ja-JP" sz="1100"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dirty="0"/>
                        <a:t>SNS</a:t>
                      </a:r>
                      <a:r>
                        <a:rPr kumimoji="1" lang="ja-JP" altLang="en-US" sz="1100" dirty="0"/>
                        <a:t>によるファン囲い込み</a:t>
                      </a:r>
                      <a:endParaRPr kumimoji="1" lang="en-US" altLang="ja-JP" sz="1100" dirty="0"/>
                    </a:p>
                    <a:p>
                      <a:pPr marL="171450" indent="-171450">
                        <a:buFont typeface="Wingdings" panose="05000000000000000000" pitchFamily="2" charset="2"/>
                        <a:buChar char="l"/>
                      </a:pPr>
                      <a:r>
                        <a:rPr kumimoji="1" lang="ja-JP" altLang="en-US" sz="1100" dirty="0"/>
                        <a:t>体験・ガイド商品利用者へのニーズ調査、新商品やキャンペーン情報の提供</a:t>
                      </a:r>
                      <a:endParaRPr kumimoji="1" lang="en-US" altLang="ja-JP" sz="1100" dirty="0"/>
                    </a:p>
                    <a:p>
                      <a:pPr marL="0" indent="0">
                        <a:buFont typeface="Wingdings" panose="05000000000000000000" pitchFamily="2" charset="2"/>
                        <a:buNone/>
                      </a:pPr>
                      <a:r>
                        <a:rPr kumimoji="1" lang="ja-JP" altLang="en-US" sz="1100" b="1" dirty="0"/>
                        <a:t>＜県内客向け＞</a:t>
                      </a:r>
                      <a:endParaRPr kumimoji="1" lang="en-US" altLang="ja-JP" sz="1100" b="1" dirty="0"/>
                    </a:p>
                    <a:p>
                      <a:pPr marL="171450" indent="-171450">
                        <a:buFont typeface="Wingdings" panose="05000000000000000000" pitchFamily="2" charset="2"/>
                        <a:buChar char="l"/>
                      </a:pPr>
                      <a:r>
                        <a:rPr kumimoji="1" lang="ja-JP" altLang="en-US" sz="1100" dirty="0"/>
                        <a:t>県内メディアへのプレスリリース、テレビ・ラジオへの番組出演</a:t>
                      </a:r>
                      <a:endParaRPr kumimoji="1" lang="en-US" altLang="ja-JP" sz="1100" dirty="0"/>
                    </a:p>
                  </a:txBody>
                  <a:tcPr/>
                </a:tc>
                <a:extLst>
                  <a:ext uri="{0D108BD9-81ED-4DB2-BD59-A6C34878D82A}">
                    <a16:rowId xmlns:a16="http://schemas.microsoft.com/office/drawing/2014/main" val="1197213936"/>
                  </a:ext>
                </a:extLst>
              </a:tr>
            </a:tbl>
          </a:graphicData>
        </a:graphic>
      </p:graphicFrame>
    </p:spTree>
    <p:extLst>
      <p:ext uri="{BB962C8B-B14F-4D97-AF65-F5344CB8AC3E}">
        <p14:creationId xmlns:p14="http://schemas.microsoft.com/office/powerpoint/2010/main" val="87634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1D22B-5AE6-2D99-1C61-3FCCEAB6C63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0E21D636-8145-F800-7CCE-66B55AC8D1F9}"/>
              </a:ext>
            </a:extLst>
          </p:cNvPr>
          <p:cNvSpPr>
            <a:spLocks noGrp="1"/>
          </p:cNvSpPr>
          <p:nvPr>
            <p:ph type="title"/>
          </p:nvPr>
        </p:nvSpPr>
        <p:spPr>
          <a:xfrm>
            <a:off x="164386" y="80384"/>
            <a:ext cx="6645717" cy="483394"/>
          </a:xfrm>
        </p:spPr>
        <p:txBody>
          <a:bodyPr>
            <a:normAutofit/>
          </a:bodyPr>
          <a:lstStyle/>
          <a:p>
            <a:r>
              <a:rPr lang="ja-JP" altLang="en-US" dirty="0"/>
              <a:t>４．津軽地域の４</a:t>
            </a:r>
            <a:r>
              <a:rPr lang="en-US" altLang="ja-JP" dirty="0"/>
              <a:t>P</a:t>
            </a:r>
            <a:r>
              <a:rPr lang="ja-JP" altLang="en-US" dirty="0"/>
              <a:t>戦略</a:t>
            </a:r>
          </a:p>
        </p:txBody>
      </p:sp>
      <p:sp>
        <p:nvSpPr>
          <p:cNvPr id="6" name="テキスト ボックス 5">
            <a:extLst>
              <a:ext uri="{FF2B5EF4-FFF2-40B4-BE49-F238E27FC236}">
                <a16:creationId xmlns:a16="http://schemas.microsoft.com/office/drawing/2014/main" id="{0C362D83-ED5A-C182-9FFF-C83B65FDD289}"/>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0B1CA85A-DDFC-AA42-64C9-68EF6432F121}"/>
              </a:ext>
            </a:extLst>
          </p:cNvPr>
          <p:cNvSpPr>
            <a:spLocks noGrp="1"/>
          </p:cNvSpPr>
          <p:nvPr>
            <p:ph type="sldNum" sz="quarter" idx="12"/>
          </p:nvPr>
        </p:nvSpPr>
        <p:spPr/>
        <p:txBody>
          <a:bodyPr/>
          <a:lstStyle/>
          <a:p>
            <a:fld id="{E6FEF39B-B593-4A6E-A535-B6F576D5169E}" type="slidenum">
              <a:rPr kumimoji="1" lang="ja-JP" altLang="en-US" smtClean="0"/>
              <a:pPr/>
              <a:t>11</a:t>
            </a:fld>
            <a:endParaRPr kumimoji="1" lang="ja-JP" altLang="en-US" dirty="0"/>
          </a:p>
        </p:txBody>
      </p:sp>
      <p:sp>
        <p:nvSpPr>
          <p:cNvPr id="12" name="正方形/長方形 11">
            <a:extLst>
              <a:ext uri="{FF2B5EF4-FFF2-40B4-BE49-F238E27FC236}">
                <a16:creationId xmlns:a16="http://schemas.microsoft.com/office/drawing/2014/main" id="{1A77481D-44D7-1BF8-7C5A-126A07D53E4C}"/>
              </a:ext>
            </a:extLst>
          </p:cNvPr>
          <p:cNvSpPr/>
          <p:nvPr/>
        </p:nvSpPr>
        <p:spPr>
          <a:xfrm>
            <a:off x="422366" y="736745"/>
            <a:ext cx="8299268" cy="617931"/>
          </a:xfrm>
          <a:prstGeom prst="rect">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200" dirty="0">
                <a:solidFill>
                  <a:schemeClr val="tx1"/>
                </a:solidFill>
              </a:rPr>
              <a:t>４つのマーケティング要素（商品</a:t>
            </a:r>
            <a:r>
              <a:rPr lang="en-US" altLang="ja-JP" sz="1200" dirty="0">
                <a:solidFill>
                  <a:schemeClr val="tx1"/>
                </a:solidFill>
              </a:rPr>
              <a:t>Product</a:t>
            </a:r>
            <a:r>
              <a:rPr lang="ja-JP" altLang="en-US" sz="1200" dirty="0">
                <a:solidFill>
                  <a:schemeClr val="tx1"/>
                </a:solidFill>
              </a:rPr>
              <a:t>・価格</a:t>
            </a:r>
            <a:r>
              <a:rPr lang="en-US" altLang="ja-JP" sz="1200" dirty="0">
                <a:solidFill>
                  <a:schemeClr val="tx1"/>
                </a:solidFill>
              </a:rPr>
              <a:t>Price</a:t>
            </a:r>
            <a:r>
              <a:rPr lang="ja-JP" altLang="en-US" sz="1200" dirty="0">
                <a:solidFill>
                  <a:schemeClr val="tx1"/>
                </a:solidFill>
              </a:rPr>
              <a:t>・販路</a:t>
            </a:r>
            <a:r>
              <a:rPr lang="en-US" altLang="ja-JP" sz="1200" dirty="0">
                <a:solidFill>
                  <a:schemeClr val="tx1"/>
                </a:solidFill>
              </a:rPr>
              <a:t>Place</a:t>
            </a:r>
            <a:r>
              <a:rPr lang="ja-JP" altLang="en-US" sz="1200" dirty="0">
                <a:solidFill>
                  <a:schemeClr val="tx1"/>
                </a:solidFill>
              </a:rPr>
              <a:t>・プロモーション</a:t>
            </a:r>
            <a:r>
              <a:rPr lang="en-US" altLang="ja-JP" sz="1200" dirty="0">
                <a:solidFill>
                  <a:schemeClr val="tx1"/>
                </a:solidFill>
              </a:rPr>
              <a:t>Promotion</a:t>
            </a:r>
            <a:r>
              <a:rPr lang="ja-JP" altLang="en-US" sz="1200" dirty="0">
                <a:solidFill>
                  <a:schemeClr val="tx1"/>
                </a:solidFill>
              </a:rPr>
              <a:t>）から構成される戦略検討フレームワークを実施することで、</a:t>
            </a:r>
            <a:r>
              <a:rPr lang="en-US" altLang="ja-JP" sz="1200" dirty="0">
                <a:solidFill>
                  <a:schemeClr val="tx1"/>
                </a:solidFill>
              </a:rPr>
              <a:t>STP</a:t>
            </a:r>
            <a:r>
              <a:rPr lang="ja-JP" altLang="en-US" sz="1200" dirty="0">
                <a:solidFill>
                  <a:schemeClr val="tx1"/>
                </a:solidFill>
              </a:rPr>
              <a:t>で定めた津軽地域が狙うべき市場（＝観光客）が津軽地域の観光に興味を持つフックとなる商品・サービスのコンセプトを具体的に決定します。</a:t>
            </a:r>
            <a:endParaRPr lang="en-US" altLang="ja-JP" sz="1200" dirty="0">
              <a:solidFill>
                <a:schemeClr val="tx1"/>
              </a:solidFill>
            </a:endParaRPr>
          </a:p>
        </p:txBody>
      </p:sp>
      <p:graphicFrame>
        <p:nvGraphicFramePr>
          <p:cNvPr id="3" name="表 2">
            <a:extLst>
              <a:ext uri="{FF2B5EF4-FFF2-40B4-BE49-F238E27FC236}">
                <a16:creationId xmlns:a16="http://schemas.microsoft.com/office/drawing/2014/main" id="{11031369-37D5-59F2-FD01-6C9E4DF8E391}"/>
              </a:ext>
            </a:extLst>
          </p:cNvPr>
          <p:cNvGraphicFramePr>
            <a:graphicFrameLocks noGrp="1"/>
          </p:cNvGraphicFramePr>
          <p:nvPr>
            <p:extLst>
              <p:ext uri="{D42A27DB-BD31-4B8C-83A1-F6EECF244321}">
                <p14:modId xmlns:p14="http://schemas.microsoft.com/office/powerpoint/2010/main" val="456480172"/>
              </p:ext>
            </p:extLst>
          </p:nvPr>
        </p:nvGraphicFramePr>
        <p:xfrm>
          <a:off x="422367" y="1371600"/>
          <a:ext cx="8299267" cy="5151120"/>
        </p:xfrm>
        <a:graphic>
          <a:graphicData uri="http://schemas.openxmlformats.org/drawingml/2006/table">
            <a:tbl>
              <a:tblPr firstRow="1" bandRow="1">
                <a:tableStyleId>{00A15C55-8517-42AA-B614-E9B94910E393}</a:tableStyleId>
              </a:tblPr>
              <a:tblGrid>
                <a:gridCol w="1188719">
                  <a:extLst>
                    <a:ext uri="{9D8B030D-6E8A-4147-A177-3AD203B41FA5}">
                      <a16:colId xmlns:a16="http://schemas.microsoft.com/office/drawing/2014/main" val="857155010"/>
                    </a:ext>
                  </a:extLst>
                </a:gridCol>
                <a:gridCol w="7110548">
                  <a:extLst>
                    <a:ext uri="{9D8B030D-6E8A-4147-A177-3AD203B41FA5}">
                      <a16:colId xmlns:a16="http://schemas.microsoft.com/office/drawing/2014/main" val="2879224176"/>
                    </a:ext>
                  </a:extLst>
                </a:gridCol>
              </a:tblGrid>
              <a:tr h="370840">
                <a:tc>
                  <a:txBody>
                    <a:bodyPr/>
                    <a:lstStyle/>
                    <a:p>
                      <a:pPr algn="l"/>
                      <a:r>
                        <a:rPr kumimoji="1" lang="ja-JP" altLang="en-US" sz="1100" b="1" dirty="0">
                          <a:solidFill>
                            <a:schemeClr val="bg1"/>
                          </a:solidFill>
                        </a:rPr>
                        <a:t>ターゲット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＜時期＞閑散期　＜観光目的＞ゴルフ、スキー、鉄道旅　＜居住地＞北東北・宮城県、関東、韓国</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＜提供＞ニッチ向け高付加価値体験</a:t>
                      </a:r>
                    </a:p>
                  </a:txBody>
                  <a:tcPr/>
                </a:tc>
                <a:extLst>
                  <a:ext uri="{0D108BD9-81ED-4DB2-BD59-A6C34878D82A}">
                    <a16:rowId xmlns:a16="http://schemas.microsoft.com/office/drawing/2014/main" val="904776806"/>
                  </a:ext>
                </a:extLst>
              </a:tr>
              <a:tr h="370840">
                <a:tc>
                  <a:txBody>
                    <a:bodyPr/>
                    <a:lstStyle/>
                    <a:p>
                      <a:r>
                        <a:rPr kumimoji="1" lang="ja-JP" altLang="en-US" sz="1100" b="1" dirty="0">
                          <a:solidFill>
                            <a:schemeClr val="bg1"/>
                          </a:solidFill>
                        </a:rPr>
                        <a:t>商品</a:t>
                      </a:r>
                      <a:endParaRPr kumimoji="1" lang="en-US" altLang="ja-JP" sz="1100" b="1" dirty="0">
                        <a:solidFill>
                          <a:schemeClr val="bg1"/>
                        </a:solidFill>
                      </a:endParaRPr>
                    </a:p>
                    <a:p>
                      <a:r>
                        <a:rPr kumimoji="1" lang="en-US" altLang="ja-JP" sz="1100" b="1" dirty="0">
                          <a:solidFill>
                            <a:schemeClr val="bg1"/>
                          </a:solidFill>
                        </a:rPr>
                        <a:t>Product</a:t>
                      </a:r>
                      <a:endParaRPr kumimoji="1" lang="ja-JP" altLang="en-US" sz="1100" b="1" dirty="0">
                        <a:solidFill>
                          <a:schemeClr val="bg1"/>
                        </a:solidFill>
                      </a:endParaRPr>
                    </a:p>
                  </a:txBody>
                  <a:tcPr>
                    <a:solidFill>
                      <a:schemeClr val="accent4"/>
                    </a:solidFill>
                  </a:tcPr>
                </a:tc>
                <a:tc>
                  <a:txBody>
                    <a:bodyPr/>
                    <a:lstStyle/>
                    <a:p>
                      <a:r>
                        <a:rPr kumimoji="1" lang="ja-JP" altLang="en-US" sz="1100" dirty="0"/>
                        <a:t>①ゴルフ、②スキー、③鉄道旅</a:t>
                      </a:r>
                    </a:p>
                  </a:txBody>
                  <a:tcPr/>
                </a:tc>
                <a:extLst>
                  <a:ext uri="{0D108BD9-81ED-4DB2-BD59-A6C34878D82A}">
                    <a16:rowId xmlns:a16="http://schemas.microsoft.com/office/drawing/2014/main" val="2775301866"/>
                  </a:ext>
                </a:extLst>
              </a:tr>
              <a:tr h="370840">
                <a:tc>
                  <a:txBody>
                    <a:bodyPr/>
                    <a:lstStyle/>
                    <a:p>
                      <a:r>
                        <a:rPr lang="ja-JP" altLang="en-US" sz="1100" b="1" dirty="0">
                          <a:solidFill>
                            <a:schemeClr val="bg1"/>
                          </a:solidFill>
                        </a:rPr>
                        <a:t>価格</a:t>
                      </a:r>
                      <a:endParaRPr lang="en-US" altLang="ja-JP" sz="1100" b="1" dirty="0">
                        <a:solidFill>
                          <a:schemeClr val="bg1"/>
                        </a:solidFill>
                      </a:endParaRPr>
                    </a:p>
                    <a:p>
                      <a:r>
                        <a:rPr lang="en-US" altLang="ja-JP" sz="1100" b="1" dirty="0">
                          <a:solidFill>
                            <a:schemeClr val="bg1"/>
                          </a:solidFill>
                        </a:rPr>
                        <a:t>Price</a:t>
                      </a:r>
                      <a:endParaRPr kumimoji="1" lang="ja-JP" altLang="en-US" sz="1100" b="1" dirty="0">
                        <a:solidFill>
                          <a:schemeClr val="bg1"/>
                        </a:solidFill>
                      </a:endParaRPr>
                    </a:p>
                  </a:txBody>
                  <a:tcPr>
                    <a:solidFill>
                      <a:schemeClr val="accent4"/>
                    </a:solidFill>
                  </a:tcPr>
                </a:tc>
                <a:tc>
                  <a:txBody>
                    <a:bodyPr/>
                    <a:lstStyle/>
                    <a:p>
                      <a:r>
                        <a:rPr kumimoji="1" lang="ja-JP" altLang="en-US" sz="1100" dirty="0"/>
                        <a:t>①千歳（北海道）や安比高原（岩手県）、松島（宮城県）のゴルフ場と比べて１ラウンド料金が</a:t>
                      </a:r>
                      <a:r>
                        <a:rPr kumimoji="1" lang="en-US" altLang="ja-JP" sz="1100" dirty="0"/>
                        <a:t>2,000</a:t>
                      </a:r>
                      <a:r>
                        <a:rPr kumimoji="1" lang="ja-JP" altLang="en-US" sz="1100" dirty="0"/>
                        <a:t>～</a:t>
                      </a:r>
                      <a:r>
                        <a:rPr kumimoji="1" lang="en-US" altLang="ja-JP" sz="1100" dirty="0"/>
                        <a:t>3,000</a:t>
                      </a:r>
                      <a:r>
                        <a:rPr kumimoji="1" lang="ja-JP" altLang="en-US" sz="1100" dirty="0"/>
                        <a:t>円安い</a:t>
                      </a:r>
                      <a:endParaRPr kumimoji="1" lang="en-US" altLang="ja-JP" sz="1100" dirty="0"/>
                    </a:p>
                    <a:p>
                      <a:r>
                        <a:rPr kumimoji="1" lang="ja-JP" altLang="en-US" sz="1100" dirty="0"/>
                        <a:t>　⇒他地域より安くプレーできるゴルフ場としてアピールし、利用者を増加</a:t>
                      </a:r>
                      <a:endParaRPr kumimoji="1" lang="en-US" altLang="ja-JP" sz="1100" dirty="0"/>
                    </a:p>
                    <a:p>
                      <a:r>
                        <a:rPr kumimoji="1" lang="ja-JP" altLang="en-US" sz="1100" dirty="0"/>
                        <a:t>　　空いている時間帯を大学ゴルフ部の合宿向けに安く貸し出し利用者を増加</a:t>
                      </a:r>
                      <a:endParaRPr kumimoji="1" lang="en-US" altLang="ja-JP" sz="1100" dirty="0"/>
                    </a:p>
                    <a:p>
                      <a:r>
                        <a:rPr kumimoji="1" lang="ja-JP" altLang="en-US" sz="1100" dirty="0"/>
                        <a:t>②八甲田や安比高原のスキー場と比べて</a:t>
                      </a:r>
                      <a:r>
                        <a:rPr kumimoji="1" lang="en-US" altLang="ja-JP" sz="1100" dirty="0"/>
                        <a:t>1</a:t>
                      </a:r>
                      <a:r>
                        <a:rPr kumimoji="1" lang="ja-JP" altLang="en-US" sz="1100" dirty="0"/>
                        <a:t>日券が</a:t>
                      </a:r>
                      <a:r>
                        <a:rPr kumimoji="1" lang="en-US" altLang="ja-JP" sz="1100" dirty="0"/>
                        <a:t>2,000</a:t>
                      </a:r>
                      <a:r>
                        <a:rPr kumimoji="1" lang="ja-JP" altLang="en-US" sz="1100" dirty="0"/>
                        <a:t>～</a:t>
                      </a:r>
                      <a:r>
                        <a:rPr kumimoji="1" lang="en-US" altLang="ja-JP" sz="1100" dirty="0"/>
                        <a:t>3,000</a:t>
                      </a:r>
                      <a:r>
                        <a:rPr kumimoji="1" lang="ja-JP" altLang="en-US" sz="1100" dirty="0"/>
                        <a:t>円高いスキー場</a:t>
                      </a:r>
                      <a:endParaRPr kumimoji="1" lang="en-US" altLang="ja-JP" sz="1100" dirty="0"/>
                    </a:p>
                    <a:p>
                      <a:r>
                        <a:rPr kumimoji="1" lang="ja-JP" altLang="en-US" sz="1100" dirty="0"/>
                        <a:t>　⇒日本代表選手もトレーニングする本格的コースのブランディングを高めて価格を向上</a:t>
                      </a:r>
                      <a:endParaRPr kumimoji="1" lang="en-US" altLang="ja-JP" sz="1100" dirty="0"/>
                    </a:p>
                    <a:p>
                      <a:r>
                        <a:rPr kumimoji="1" lang="ja-JP" altLang="en-US" sz="1100" dirty="0"/>
                        <a:t>　八甲田や安比高原のスキー場と比べて</a:t>
                      </a:r>
                      <a:r>
                        <a:rPr kumimoji="1" lang="en-US" altLang="ja-JP" sz="1100" dirty="0"/>
                        <a:t>1</a:t>
                      </a:r>
                      <a:r>
                        <a:rPr kumimoji="1" lang="ja-JP" altLang="en-US" sz="1100" dirty="0"/>
                        <a:t>日券が</a:t>
                      </a:r>
                      <a:r>
                        <a:rPr kumimoji="1" lang="en-US" altLang="ja-JP" sz="1100" dirty="0"/>
                        <a:t>2,000</a:t>
                      </a:r>
                      <a:r>
                        <a:rPr kumimoji="1" lang="ja-JP" altLang="en-US" sz="1100" dirty="0"/>
                        <a:t>～</a:t>
                      </a:r>
                      <a:r>
                        <a:rPr kumimoji="1" lang="en-US" altLang="ja-JP" sz="1100" dirty="0"/>
                        <a:t>3,000</a:t>
                      </a:r>
                      <a:r>
                        <a:rPr kumimoji="1" lang="ja-JP" altLang="en-US" sz="1100" dirty="0"/>
                        <a:t>円安いスキー場</a:t>
                      </a:r>
                      <a:endParaRPr kumimoji="1" lang="en-US" altLang="ja-JP" sz="1100" dirty="0"/>
                    </a:p>
                    <a:p>
                      <a:r>
                        <a:rPr kumimoji="1" lang="ja-JP" altLang="en-US" sz="1100" dirty="0"/>
                        <a:t>　⇒スキー初心者向けに安く練習できるスキー場として、大学スキー部合宿の誘致を行い利用者を増加</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③リゾートしらかみ：他地域のリゾート列車と比べてグリーン車やグルメの提供プランがない分価格が安い</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　⇒グルメ付き列車の造成や体験・ガイド商品のセット販売で高付加価値化を図り価格を向上</a:t>
                      </a:r>
                      <a:endParaRPr kumimoji="1" lang="en-US" altLang="ja-JP" sz="1100" dirty="0"/>
                    </a:p>
                  </a:txBody>
                  <a:tcPr/>
                </a:tc>
                <a:extLst>
                  <a:ext uri="{0D108BD9-81ED-4DB2-BD59-A6C34878D82A}">
                    <a16:rowId xmlns:a16="http://schemas.microsoft.com/office/drawing/2014/main" val="3603478613"/>
                  </a:ext>
                </a:extLst>
              </a:tr>
              <a:tr h="370840">
                <a:tc>
                  <a:txBody>
                    <a:bodyPr/>
                    <a:lstStyle/>
                    <a:p>
                      <a:r>
                        <a:rPr lang="ja-JP" altLang="en-US" sz="1100" b="1" dirty="0">
                          <a:solidFill>
                            <a:schemeClr val="bg1"/>
                          </a:solidFill>
                        </a:rPr>
                        <a:t>販路</a:t>
                      </a:r>
                      <a:endParaRPr lang="en-US" altLang="ja-JP" sz="1100" b="1" dirty="0">
                        <a:solidFill>
                          <a:schemeClr val="bg1"/>
                        </a:solidFill>
                      </a:endParaRPr>
                    </a:p>
                    <a:p>
                      <a:r>
                        <a:rPr lang="en-US" altLang="ja-JP" sz="1100" b="1" dirty="0">
                          <a:solidFill>
                            <a:schemeClr val="bg1"/>
                          </a:solidFill>
                        </a:rPr>
                        <a:t>Place</a:t>
                      </a:r>
                      <a:endParaRPr kumimoji="1" lang="ja-JP" altLang="en-US" sz="1100" b="1" dirty="0">
                        <a:solidFill>
                          <a:schemeClr val="bg1"/>
                        </a:solidFill>
                      </a:endParaRPr>
                    </a:p>
                  </a:txBody>
                  <a:tcPr>
                    <a:solidFill>
                      <a:schemeClr val="accent4"/>
                    </a:solidFill>
                  </a:tcPr>
                </a:tc>
                <a:tc>
                  <a:txBody>
                    <a:bodyPr/>
                    <a:lstStyle/>
                    <a:p>
                      <a:r>
                        <a:rPr kumimoji="1" lang="ja-JP" altLang="en-US" sz="1100" dirty="0"/>
                        <a:t>①ゴルフ場・宿泊施設と共同の販売体制構築、一次交通事業者、旅行業者</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②スキー場・宿泊施設と共同の販売体制構築、一次交通事業者、旅行業者</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③宿泊施設と共同の販売体制構築、一次交通事業者、旅行業者</a:t>
                      </a:r>
                      <a:endParaRPr kumimoji="1" lang="en-US" altLang="ja-JP" sz="1100" dirty="0"/>
                    </a:p>
                  </a:txBody>
                  <a:tcPr/>
                </a:tc>
                <a:extLst>
                  <a:ext uri="{0D108BD9-81ED-4DB2-BD59-A6C34878D82A}">
                    <a16:rowId xmlns:a16="http://schemas.microsoft.com/office/drawing/2014/main" val="695973069"/>
                  </a:ext>
                </a:extLst>
              </a:tr>
              <a:tr h="370840">
                <a:tc>
                  <a:txBody>
                    <a:bodyPr/>
                    <a:lstStyle/>
                    <a:p>
                      <a:r>
                        <a:rPr lang="ja-JP" altLang="en-US" sz="1100" b="1" dirty="0">
                          <a:solidFill>
                            <a:schemeClr val="bg1"/>
                          </a:solidFill>
                        </a:rPr>
                        <a:t>プロモーション</a:t>
                      </a:r>
                      <a:endParaRPr lang="en-US" altLang="ja-JP" sz="1100" b="1" dirty="0">
                        <a:solidFill>
                          <a:schemeClr val="bg1"/>
                        </a:solidFill>
                      </a:endParaRPr>
                    </a:p>
                    <a:p>
                      <a:r>
                        <a:rPr lang="en-US" altLang="ja-JP" sz="1100" b="1" dirty="0">
                          <a:solidFill>
                            <a:schemeClr val="bg1"/>
                          </a:solidFill>
                        </a:rPr>
                        <a:t>Promotion</a:t>
                      </a:r>
                      <a:endParaRPr kumimoji="1" lang="ja-JP" altLang="en-US" sz="1100" b="1" dirty="0">
                        <a:solidFill>
                          <a:schemeClr val="bg1"/>
                        </a:solidFill>
                      </a:endParaRPr>
                    </a:p>
                  </a:txBody>
                  <a:tcPr>
                    <a:solidFill>
                      <a:schemeClr val="accent4"/>
                    </a:solidFill>
                  </a:tcPr>
                </a:tc>
                <a:tc>
                  <a:txBody>
                    <a:bodyPr/>
                    <a:lstStyle/>
                    <a:p>
                      <a:pPr marL="0" indent="0">
                        <a:buFont typeface="Wingdings" panose="05000000000000000000" pitchFamily="2" charset="2"/>
                        <a:buNone/>
                      </a:pPr>
                      <a:r>
                        <a:rPr kumimoji="1" lang="ja-JP" altLang="en-US" sz="1100" b="1" dirty="0"/>
                        <a:t>＜県外客・海外客向け＞</a:t>
                      </a:r>
                      <a:endParaRPr kumimoji="1" lang="en-US" altLang="ja-JP" sz="1100" b="1" dirty="0"/>
                    </a:p>
                    <a:p>
                      <a:pPr marL="171450" indent="-171450">
                        <a:buFont typeface="Wingdings" panose="05000000000000000000" pitchFamily="2" charset="2"/>
                        <a:buChar char="l"/>
                      </a:pPr>
                      <a:r>
                        <a:rPr kumimoji="1" lang="ja-JP" altLang="en-US" sz="1100" dirty="0"/>
                        <a:t>一次交通事業者や旅行業者と観光キャンペーン等を共催</a:t>
                      </a:r>
                      <a:endParaRPr kumimoji="1" lang="en-US" altLang="ja-JP" sz="1100" dirty="0"/>
                    </a:p>
                    <a:p>
                      <a:pPr marL="171450" indent="-171450">
                        <a:buFont typeface="Wingdings" panose="05000000000000000000" pitchFamily="2" charset="2"/>
                        <a:buChar char="l"/>
                      </a:pPr>
                      <a:r>
                        <a:rPr kumimoji="1" lang="ja-JP" altLang="en-US" sz="1100" dirty="0"/>
                        <a:t>旅行業者に対して自地域の商品・サービスを売り込み</a:t>
                      </a:r>
                      <a:endParaRPr kumimoji="1" lang="en-US" altLang="ja-JP" sz="11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a:t>青森県観光サイト等への</a:t>
                      </a:r>
                      <a:r>
                        <a:rPr kumimoji="1" lang="en-US" altLang="ja-JP" sz="1100" dirty="0"/>
                        <a:t>DMO</a:t>
                      </a:r>
                      <a:r>
                        <a:rPr kumimoji="1" lang="ja-JP" altLang="en-US" sz="1100" dirty="0"/>
                        <a:t>サイトリンクや特集記事の掲載</a:t>
                      </a:r>
                      <a:endParaRPr kumimoji="1" lang="en-US" altLang="ja-JP" sz="11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a:t>鉄道系メディア等への掲載</a:t>
                      </a:r>
                      <a:endParaRPr kumimoji="1" lang="en-US" altLang="ja-JP" sz="11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a:t>大学ゴルフ部・スキー部に向けた</a:t>
                      </a:r>
                      <a:r>
                        <a:rPr kumimoji="1" lang="en-US" altLang="ja-JP" sz="1100" dirty="0"/>
                        <a:t>DM</a:t>
                      </a:r>
                    </a:p>
                    <a:p>
                      <a:pPr marL="0" indent="0">
                        <a:buFont typeface="Wingdings" panose="05000000000000000000" pitchFamily="2" charset="2"/>
                        <a:buNone/>
                      </a:pPr>
                      <a:r>
                        <a:rPr kumimoji="1" lang="ja-JP" altLang="en-US" sz="1100" b="1" dirty="0"/>
                        <a:t>＜リピーター・青森県出身県外客向け＞</a:t>
                      </a:r>
                      <a:endParaRPr kumimoji="1" lang="en-US" altLang="ja-JP" sz="1100"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dirty="0"/>
                        <a:t>SNS</a:t>
                      </a:r>
                      <a:r>
                        <a:rPr kumimoji="1" lang="ja-JP" altLang="en-US" sz="1100" dirty="0"/>
                        <a:t>によるファン囲い込み</a:t>
                      </a:r>
                      <a:endParaRPr kumimoji="1" lang="en-US" altLang="ja-JP" sz="1100" dirty="0"/>
                    </a:p>
                    <a:p>
                      <a:pPr marL="171450" indent="-171450">
                        <a:buFont typeface="Wingdings" panose="05000000000000000000" pitchFamily="2" charset="2"/>
                        <a:buChar char="l"/>
                      </a:pPr>
                      <a:r>
                        <a:rPr kumimoji="1" lang="ja-JP" altLang="en-US" sz="1100" dirty="0"/>
                        <a:t>体験・ガイド商品利用者へのニーズ調査、新商品やキャンペーン情報の提供</a:t>
                      </a:r>
                      <a:endParaRPr kumimoji="1" lang="en-US" altLang="ja-JP" sz="1100" dirty="0"/>
                    </a:p>
                    <a:p>
                      <a:pPr marL="0" indent="0">
                        <a:buFont typeface="Wingdings" panose="05000000000000000000" pitchFamily="2" charset="2"/>
                        <a:buNone/>
                      </a:pPr>
                      <a:r>
                        <a:rPr kumimoji="1" lang="ja-JP" altLang="en-US" sz="1100" b="1" dirty="0"/>
                        <a:t>＜県内客向け＞</a:t>
                      </a:r>
                      <a:endParaRPr kumimoji="1" lang="en-US" altLang="ja-JP" sz="1100" b="1" dirty="0"/>
                    </a:p>
                    <a:p>
                      <a:pPr marL="171450" indent="-171450">
                        <a:buFont typeface="Wingdings" panose="05000000000000000000" pitchFamily="2" charset="2"/>
                        <a:buChar char="l"/>
                      </a:pPr>
                      <a:r>
                        <a:rPr kumimoji="1" lang="ja-JP" altLang="en-US" sz="1100" dirty="0"/>
                        <a:t>県内メディアへのプレスリリース、テレビ・ラジオへの番組出演</a:t>
                      </a:r>
                      <a:endParaRPr kumimoji="1" lang="en-US" altLang="ja-JP" sz="1100" dirty="0"/>
                    </a:p>
                  </a:txBody>
                  <a:tcPr/>
                </a:tc>
                <a:extLst>
                  <a:ext uri="{0D108BD9-81ED-4DB2-BD59-A6C34878D82A}">
                    <a16:rowId xmlns:a16="http://schemas.microsoft.com/office/drawing/2014/main" val="1197213936"/>
                  </a:ext>
                </a:extLst>
              </a:tr>
            </a:tbl>
          </a:graphicData>
        </a:graphic>
      </p:graphicFrame>
    </p:spTree>
    <p:extLst>
      <p:ext uri="{BB962C8B-B14F-4D97-AF65-F5344CB8AC3E}">
        <p14:creationId xmlns:p14="http://schemas.microsoft.com/office/powerpoint/2010/main" val="105340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D0307-58C1-617F-F78B-E8F74E61CAC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D2265D8B-1A6C-E626-2AFC-F704215E2C4A}"/>
              </a:ext>
            </a:extLst>
          </p:cNvPr>
          <p:cNvSpPr>
            <a:spLocks noGrp="1"/>
          </p:cNvSpPr>
          <p:nvPr>
            <p:ph type="title"/>
          </p:nvPr>
        </p:nvSpPr>
        <p:spPr>
          <a:xfrm>
            <a:off x="164386" y="80384"/>
            <a:ext cx="6645717" cy="483394"/>
          </a:xfrm>
        </p:spPr>
        <p:txBody>
          <a:bodyPr>
            <a:normAutofit/>
          </a:bodyPr>
          <a:lstStyle/>
          <a:p>
            <a:r>
              <a:rPr lang="ja-JP" altLang="en-US" dirty="0"/>
              <a:t>４．津軽地域の４</a:t>
            </a:r>
            <a:r>
              <a:rPr lang="en-US" altLang="ja-JP" dirty="0"/>
              <a:t>P</a:t>
            </a:r>
            <a:r>
              <a:rPr lang="ja-JP" altLang="en-US" dirty="0"/>
              <a:t>戦略</a:t>
            </a:r>
          </a:p>
        </p:txBody>
      </p:sp>
      <p:sp>
        <p:nvSpPr>
          <p:cNvPr id="6" name="テキスト ボックス 5">
            <a:extLst>
              <a:ext uri="{FF2B5EF4-FFF2-40B4-BE49-F238E27FC236}">
                <a16:creationId xmlns:a16="http://schemas.microsoft.com/office/drawing/2014/main" id="{B8F02468-7E9B-0377-9586-793B52BBA922}"/>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63C8A7C2-94B3-278A-E6A8-21D3ABDFCFA9}"/>
              </a:ext>
            </a:extLst>
          </p:cNvPr>
          <p:cNvSpPr>
            <a:spLocks noGrp="1"/>
          </p:cNvSpPr>
          <p:nvPr>
            <p:ph type="sldNum" sz="quarter" idx="12"/>
          </p:nvPr>
        </p:nvSpPr>
        <p:spPr/>
        <p:txBody>
          <a:bodyPr/>
          <a:lstStyle/>
          <a:p>
            <a:fld id="{E6FEF39B-B593-4A6E-A535-B6F576D5169E}" type="slidenum">
              <a:rPr kumimoji="1" lang="ja-JP" altLang="en-US" smtClean="0"/>
              <a:pPr/>
              <a:t>12</a:t>
            </a:fld>
            <a:endParaRPr kumimoji="1" lang="ja-JP" altLang="en-US" dirty="0"/>
          </a:p>
        </p:txBody>
      </p:sp>
      <p:sp>
        <p:nvSpPr>
          <p:cNvPr id="12" name="正方形/長方形 11">
            <a:extLst>
              <a:ext uri="{FF2B5EF4-FFF2-40B4-BE49-F238E27FC236}">
                <a16:creationId xmlns:a16="http://schemas.microsoft.com/office/drawing/2014/main" id="{F8B97408-8BFC-B1EF-AA2F-A6EC6E610633}"/>
              </a:ext>
            </a:extLst>
          </p:cNvPr>
          <p:cNvSpPr/>
          <p:nvPr/>
        </p:nvSpPr>
        <p:spPr>
          <a:xfrm>
            <a:off x="422366" y="736745"/>
            <a:ext cx="8299268" cy="617931"/>
          </a:xfrm>
          <a:prstGeom prst="rect">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200" dirty="0">
                <a:solidFill>
                  <a:schemeClr val="tx1"/>
                </a:solidFill>
              </a:rPr>
              <a:t>４つのマーケティング要素（商品</a:t>
            </a:r>
            <a:r>
              <a:rPr lang="en-US" altLang="ja-JP" sz="1200" dirty="0">
                <a:solidFill>
                  <a:schemeClr val="tx1"/>
                </a:solidFill>
              </a:rPr>
              <a:t>Product</a:t>
            </a:r>
            <a:r>
              <a:rPr lang="ja-JP" altLang="en-US" sz="1200" dirty="0">
                <a:solidFill>
                  <a:schemeClr val="tx1"/>
                </a:solidFill>
              </a:rPr>
              <a:t>・価格</a:t>
            </a:r>
            <a:r>
              <a:rPr lang="en-US" altLang="ja-JP" sz="1200" dirty="0">
                <a:solidFill>
                  <a:schemeClr val="tx1"/>
                </a:solidFill>
              </a:rPr>
              <a:t>Price</a:t>
            </a:r>
            <a:r>
              <a:rPr lang="ja-JP" altLang="en-US" sz="1200" dirty="0">
                <a:solidFill>
                  <a:schemeClr val="tx1"/>
                </a:solidFill>
              </a:rPr>
              <a:t>・販路</a:t>
            </a:r>
            <a:r>
              <a:rPr lang="en-US" altLang="ja-JP" sz="1200" dirty="0">
                <a:solidFill>
                  <a:schemeClr val="tx1"/>
                </a:solidFill>
              </a:rPr>
              <a:t>Place</a:t>
            </a:r>
            <a:r>
              <a:rPr lang="ja-JP" altLang="en-US" sz="1200" dirty="0">
                <a:solidFill>
                  <a:schemeClr val="tx1"/>
                </a:solidFill>
              </a:rPr>
              <a:t>・プロモーション</a:t>
            </a:r>
            <a:r>
              <a:rPr lang="en-US" altLang="ja-JP" sz="1200" dirty="0">
                <a:solidFill>
                  <a:schemeClr val="tx1"/>
                </a:solidFill>
              </a:rPr>
              <a:t>Promotion</a:t>
            </a:r>
            <a:r>
              <a:rPr lang="ja-JP" altLang="en-US" sz="1200" dirty="0">
                <a:solidFill>
                  <a:schemeClr val="tx1"/>
                </a:solidFill>
              </a:rPr>
              <a:t>）から構成される戦略検討フレームワークを実施することで、</a:t>
            </a:r>
            <a:r>
              <a:rPr lang="en-US" altLang="ja-JP" sz="1200" dirty="0">
                <a:solidFill>
                  <a:schemeClr val="tx1"/>
                </a:solidFill>
              </a:rPr>
              <a:t>STP</a:t>
            </a:r>
            <a:r>
              <a:rPr lang="ja-JP" altLang="en-US" sz="1200" dirty="0">
                <a:solidFill>
                  <a:schemeClr val="tx1"/>
                </a:solidFill>
              </a:rPr>
              <a:t>で定めた津軽地域が狙うべき市場（＝観光客）が津軽地域の観光に興味を持つフックとなる商品・サービスのコンセプトを具体的に決定します。</a:t>
            </a:r>
            <a:endParaRPr lang="en-US" altLang="ja-JP" sz="1200" dirty="0">
              <a:solidFill>
                <a:schemeClr val="tx1"/>
              </a:solidFill>
            </a:endParaRPr>
          </a:p>
        </p:txBody>
      </p:sp>
      <p:graphicFrame>
        <p:nvGraphicFramePr>
          <p:cNvPr id="3" name="表 2">
            <a:extLst>
              <a:ext uri="{FF2B5EF4-FFF2-40B4-BE49-F238E27FC236}">
                <a16:creationId xmlns:a16="http://schemas.microsoft.com/office/drawing/2014/main" id="{6C794DFE-1780-0BF4-48A2-FC1DFB23D526}"/>
              </a:ext>
            </a:extLst>
          </p:cNvPr>
          <p:cNvGraphicFramePr>
            <a:graphicFrameLocks noGrp="1"/>
          </p:cNvGraphicFramePr>
          <p:nvPr>
            <p:extLst>
              <p:ext uri="{D42A27DB-BD31-4B8C-83A1-F6EECF244321}">
                <p14:modId xmlns:p14="http://schemas.microsoft.com/office/powerpoint/2010/main" val="1151415220"/>
              </p:ext>
            </p:extLst>
          </p:nvPr>
        </p:nvGraphicFramePr>
        <p:xfrm>
          <a:off x="422367" y="1371600"/>
          <a:ext cx="8299267" cy="4862347"/>
        </p:xfrm>
        <a:graphic>
          <a:graphicData uri="http://schemas.openxmlformats.org/drawingml/2006/table">
            <a:tbl>
              <a:tblPr firstRow="1" bandRow="1">
                <a:tableStyleId>{00A15C55-8517-42AA-B614-E9B94910E393}</a:tableStyleId>
              </a:tblPr>
              <a:tblGrid>
                <a:gridCol w="1188719">
                  <a:extLst>
                    <a:ext uri="{9D8B030D-6E8A-4147-A177-3AD203B41FA5}">
                      <a16:colId xmlns:a16="http://schemas.microsoft.com/office/drawing/2014/main" val="857155010"/>
                    </a:ext>
                  </a:extLst>
                </a:gridCol>
                <a:gridCol w="7110548">
                  <a:extLst>
                    <a:ext uri="{9D8B030D-6E8A-4147-A177-3AD203B41FA5}">
                      <a16:colId xmlns:a16="http://schemas.microsoft.com/office/drawing/2014/main" val="2879224176"/>
                    </a:ext>
                  </a:extLst>
                </a:gridCol>
              </a:tblGrid>
              <a:tr h="408001">
                <a:tc>
                  <a:txBody>
                    <a:bodyPr/>
                    <a:lstStyle/>
                    <a:p>
                      <a:pPr algn="l"/>
                      <a:r>
                        <a:rPr kumimoji="1" lang="ja-JP" altLang="en-US" sz="1100" b="1" dirty="0">
                          <a:solidFill>
                            <a:schemeClr val="bg1"/>
                          </a:solidFill>
                        </a:rPr>
                        <a:t>ターゲット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＜時期＞閑散期　＜観光目的＞グルメ、伝統工芸、歴史的建造物</a:t>
                      </a:r>
                      <a:endParaRPr kumimoji="1"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＜居住地＞北東北・宮城県、関東、台湾、韓国　＜提供＞ニッチ向け高付加価値体験</a:t>
                      </a:r>
                    </a:p>
                  </a:txBody>
                  <a:tcPr/>
                </a:tc>
                <a:extLst>
                  <a:ext uri="{0D108BD9-81ED-4DB2-BD59-A6C34878D82A}">
                    <a16:rowId xmlns:a16="http://schemas.microsoft.com/office/drawing/2014/main" val="904776806"/>
                  </a:ext>
                </a:extLst>
              </a:tr>
              <a:tr h="408001">
                <a:tc>
                  <a:txBody>
                    <a:bodyPr/>
                    <a:lstStyle/>
                    <a:p>
                      <a:r>
                        <a:rPr kumimoji="1" lang="ja-JP" altLang="en-US" sz="1100" b="1" dirty="0">
                          <a:solidFill>
                            <a:schemeClr val="bg1"/>
                          </a:solidFill>
                        </a:rPr>
                        <a:t>商品</a:t>
                      </a:r>
                      <a:endParaRPr kumimoji="1" lang="en-US" altLang="ja-JP" sz="1100" b="1" dirty="0">
                        <a:solidFill>
                          <a:schemeClr val="bg1"/>
                        </a:solidFill>
                      </a:endParaRPr>
                    </a:p>
                    <a:p>
                      <a:r>
                        <a:rPr kumimoji="1" lang="en-US" altLang="ja-JP" sz="1100" b="1" dirty="0">
                          <a:solidFill>
                            <a:schemeClr val="bg1"/>
                          </a:solidFill>
                        </a:rPr>
                        <a:t>Product</a:t>
                      </a:r>
                      <a:endParaRPr kumimoji="1" lang="ja-JP" altLang="en-US" sz="1100" b="1" dirty="0">
                        <a:solidFill>
                          <a:schemeClr val="bg1"/>
                        </a:solidFill>
                      </a:endParaRPr>
                    </a:p>
                  </a:txBody>
                  <a:tcPr>
                    <a:solidFill>
                      <a:schemeClr val="accent4"/>
                    </a:solidFill>
                  </a:tcPr>
                </a:tc>
                <a:tc>
                  <a:txBody>
                    <a:bodyPr/>
                    <a:lstStyle/>
                    <a:p>
                      <a:r>
                        <a:rPr kumimoji="1" lang="ja-JP" altLang="en-US" sz="1100" dirty="0"/>
                        <a:t>①グルメ、②伝統工芸、③歴史的建造物</a:t>
                      </a:r>
                    </a:p>
                  </a:txBody>
                  <a:tcPr/>
                </a:tc>
                <a:extLst>
                  <a:ext uri="{0D108BD9-81ED-4DB2-BD59-A6C34878D82A}">
                    <a16:rowId xmlns:a16="http://schemas.microsoft.com/office/drawing/2014/main" val="2775301866"/>
                  </a:ext>
                </a:extLst>
              </a:tr>
              <a:tr h="1403684">
                <a:tc>
                  <a:txBody>
                    <a:bodyPr/>
                    <a:lstStyle/>
                    <a:p>
                      <a:r>
                        <a:rPr lang="ja-JP" altLang="en-US" sz="1100" b="1" dirty="0">
                          <a:solidFill>
                            <a:schemeClr val="bg1"/>
                          </a:solidFill>
                        </a:rPr>
                        <a:t>価格</a:t>
                      </a:r>
                      <a:endParaRPr lang="en-US" altLang="ja-JP" sz="1100" b="1" dirty="0">
                        <a:solidFill>
                          <a:schemeClr val="bg1"/>
                        </a:solidFill>
                      </a:endParaRPr>
                    </a:p>
                    <a:p>
                      <a:r>
                        <a:rPr lang="en-US" altLang="ja-JP" sz="1100" b="1" dirty="0">
                          <a:solidFill>
                            <a:schemeClr val="bg1"/>
                          </a:solidFill>
                        </a:rPr>
                        <a:t>Price</a:t>
                      </a:r>
                      <a:endParaRPr kumimoji="1" lang="ja-JP" altLang="en-US" sz="1100" b="1" dirty="0">
                        <a:solidFill>
                          <a:schemeClr val="bg1"/>
                        </a:solidFill>
                      </a:endParaRPr>
                    </a:p>
                  </a:txBody>
                  <a:tcPr>
                    <a:solidFill>
                      <a:schemeClr val="accent4"/>
                    </a:solidFill>
                  </a:tcPr>
                </a:tc>
                <a:tc>
                  <a:txBody>
                    <a:bodyPr/>
                    <a:lstStyle/>
                    <a:p>
                      <a:r>
                        <a:rPr kumimoji="1" lang="ja-JP" altLang="en-US" sz="1100" dirty="0"/>
                        <a:t>①グルメ全般：北海道や宮城県と比べて価格は安い</a:t>
                      </a:r>
                      <a:endParaRPr kumimoji="1" lang="en-US" altLang="ja-JP" sz="1100" dirty="0"/>
                    </a:p>
                    <a:p>
                      <a:r>
                        <a:rPr kumimoji="1" lang="ja-JP" altLang="en-US" sz="1100" dirty="0"/>
                        <a:t>　⇒ブランディング強化により興味関心を高め、購入者を増加</a:t>
                      </a:r>
                      <a:endParaRPr kumimoji="1" lang="en-US" altLang="ja-JP" sz="1100" dirty="0"/>
                    </a:p>
                    <a:p>
                      <a:r>
                        <a:rPr kumimoji="1" lang="ja-JP" altLang="en-US" sz="1100" dirty="0"/>
                        <a:t>②伝統工芸品を学ぶ・体験するツアー：輪島塗や美濃焼の制作体験などと比べて価格はほぼ同額</a:t>
                      </a:r>
                      <a:endParaRPr kumimoji="1" lang="en-US" altLang="ja-JP" sz="1100" dirty="0"/>
                    </a:p>
                    <a:p>
                      <a:r>
                        <a:rPr kumimoji="1" lang="ja-JP" altLang="en-US" sz="1100" dirty="0"/>
                        <a:t>　⇒伝統工芸の学びの要素を高めることで製品の価値認識を高め、価格を向上</a:t>
                      </a:r>
                      <a:endParaRPr kumimoji="1" lang="en-US" altLang="ja-JP" sz="1100" dirty="0"/>
                    </a:p>
                    <a:p>
                      <a:r>
                        <a:rPr kumimoji="1" lang="ja-JP" altLang="en-US" sz="1100" dirty="0"/>
                        <a:t>③歴史的建造物を巡るツアー：角館などと比べて</a:t>
                      </a:r>
                      <a:r>
                        <a:rPr kumimoji="1" lang="en-US" altLang="ja-JP" sz="1100" dirty="0"/>
                        <a:t>4,000</a:t>
                      </a:r>
                      <a:r>
                        <a:rPr kumimoji="1" lang="ja-JP" altLang="en-US" sz="1100" dirty="0"/>
                        <a:t>円高い</a:t>
                      </a:r>
                      <a:endParaRPr kumimoji="1" lang="en-US" altLang="ja-JP" sz="1100" dirty="0"/>
                    </a:p>
                    <a:p>
                      <a:r>
                        <a:rPr kumimoji="1" lang="ja-JP" altLang="en-US" sz="1100" dirty="0"/>
                        <a:t>　⇒歴史的建造物が多く残存する地域としてのブランディング強化により興味関心を高め、利用者を増加</a:t>
                      </a:r>
                      <a:endParaRPr kumimoji="1" lang="en-US" altLang="ja-JP" sz="1100" dirty="0"/>
                    </a:p>
                    <a:p>
                      <a:r>
                        <a:rPr kumimoji="1" lang="ja-JP" altLang="en-US" sz="1100" dirty="0"/>
                        <a:t>　　</a:t>
                      </a:r>
                    </a:p>
                  </a:txBody>
                  <a:tcPr/>
                </a:tc>
                <a:extLst>
                  <a:ext uri="{0D108BD9-81ED-4DB2-BD59-A6C34878D82A}">
                    <a16:rowId xmlns:a16="http://schemas.microsoft.com/office/drawing/2014/main" val="3603478613"/>
                  </a:ext>
                </a:extLst>
              </a:tr>
              <a:tr h="463731">
                <a:tc>
                  <a:txBody>
                    <a:bodyPr/>
                    <a:lstStyle/>
                    <a:p>
                      <a:r>
                        <a:rPr lang="ja-JP" altLang="en-US" sz="1100" b="1" dirty="0">
                          <a:solidFill>
                            <a:schemeClr val="bg1"/>
                          </a:solidFill>
                        </a:rPr>
                        <a:t>販路</a:t>
                      </a:r>
                      <a:endParaRPr lang="en-US" altLang="ja-JP" sz="1100" b="1" dirty="0">
                        <a:solidFill>
                          <a:schemeClr val="bg1"/>
                        </a:solidFill>
                      </a:endParaRPr>
                    </a:p>
                    <a:p>
                      <a:r>
                        <a:rPr lang="en-US" altLang="ja-JP" sz="1100" b="1" dirty="0">
                          <a:solidFill>
                            <a:schemeClr val="bg1"/>
                          </a:solidFill>
                        </a:rPr>
                        <a:t>Place</a:t>
                      </a:r>
                      <a:endParaRPr kumimoji="1" lang="ja-JP" altLang="en-US" sz="1100" b="1" dirty="0">
                        <a:solidFill>
                          <a:schemeClr val="bg1"/>
                        </a:solidFill>
                      </a:endParaRPr>
                    </a:p>
                  </a:txBody>
                  <a:tcPr>
                    <a:solidFill>
                      <a:schemeClr val="accent4"/>
                    </a:solidFill>
                  </a:tcPr>
                </a:tc>
                <a:tc>
                  <a:txBody>
                    <a:bodyPr/>
                    <a:lstStyle/>
                    <a:p>
                      <a:r>
                        <a:rPr kumimoji="1" lang="ja-JP" altLang="en-US" sz="1100" b="0" dirty="0"/>
                        <a:t>①旅行業者、</a:t>
                      </a:r>
                      <a:r>
                        <a:rPr kumimoji="1" lang="ja-JP" altLang="en-US" sz="1100" dirty="0"/>
                        <a:t>アンテナショップ、</a:t>
                      </a:r>
                      <a:r>
                        <a:rPr kumimoji="1" lang="en-US" altLang="ja-JP" sz="1100" dirty="0"/>
                        <a:t>EC</a:t>
                      </a:r>
                      <a:r>
                        <a:rPr kumimoji="1" lang="ja-JP" altLang="en-US" sz="1100" dirty="0"/>
                        <a:t>サイト</a:t>
                      </a:r>
                      <a:endParaRPr kumimoji="1" lang="en-US" altLang="ja-JP" sz="1100" dirty="0"/>
                    </a:p>
                    <a:p>
                      <a:r>
                        <a:rPr kumimoji="1" lang="ja-JP" altLang="en-US" sz="1100" b="0" dirty="0"/>
                        <a:t>②旅行業者、アンテナショップ</a:t>
                      </a:r>
                      <a:r>
                        <a:rPr kumimoji="1" lang="ja-JP" altLang="en-US" sz="1100" dirty="0"/>
                        <a:t>、</a:t>
                      </a:r>
                      <a:r>
                        <a:rPr kumimoji="1" lang="en-US" altLang="ja-JP" sz="1100" dirty="0"/>
                        <a:t>EC</a:t>
                      </a:r>
                      <a:r>
                        <a:rPr kumimoji="1" lang="ja-JP" altLang="en-US" sz="1100" dirty="0"/>
                        <a:t>サイト</a:t>
                      </a:r>
                      <a:endParaRPr kumimoji="1" lang="en-US" altLang="ja-JP" sz="1100" b="0" dirty="0"/>
                    </a:p>
                    <a:p>
                      <a:r>
                        <a:rPr kumimoji="1" lang="ja-JP" altLang="en-US" sz="1100" b="0" dirty="0"/>
                        <a:t>③旅行業者</a:t>
                      </a:r>
                    </a:p>
                  </a:txBody>
                  <a:tcPr/>
                </a:tc>
                <a:extLst>
                  <a:ext uri="{0D108BD9-81ED-4DB2-BD59-A6C34878D82A}">
                    <a16:rowId xmlns:a16="http://schemas.microsoft.com/office/drawing/2014/main" val="695973069"/>
                  </a:ext>
                </a:extLst>
              </a:tr>
              <a:tr h="2010863">
                <a:tc>
                  <a:txBody>
                    <a:bodyPr/>
                    <a:lstStyle/>
                    <a:p>
                      <a:r>
                        <a:rPr lang="ja-JP" altLang="en-US" sz="1100" b="1" dirty="0">
                          <a:solidFill>
                            <a:schemeClr val="bg1"/>
                          </a:solidFill>
                        </a:rPr>
                        <a:t>プロモーション</a:t>
                      </a:r>
                      <a:endParaRPr lang="en-US" altLang="ja-JP" sz="1100" b="1" dirty="0">
                        <a:solidFill>
                          <a:schemeClr val="bg1"/>
                        </a:solidFill>
                      </a:endParaRPr>
                    </a:p>
                    <a:p>
                      <a:r>
                        <a:rPr lang="en-US" altLang="ja-JP" sz="1100" b="1" dirty="0">
                          <a:solidFill>
                            <a:schemeClr val="bg1"/>
                          </a:solidFill>
                        </a:rPr>
                        <a:t>Promotion</a:t>
                      </a:r>
                      <a:endParaRPr kumimoji="1" lang="ja-JP" altLang="en-US" sz="1100" b="1" dirty="0">
                        <a:solidFill>
                          <a:schemeClr val="bg1"/>
                        </a:solidFill>
                      </a:endParaRPr>
                    </a:p>
                  </a:txBody>
                  <a:tcPr>
                    <a:solidFill>
                      <a:schemeClr val="accent4"/>
                    </a:solidFill>
                  </a:tcPr>
                </a:tc>
                <a:tc>
                  <a:txBody>
                    <a:bodyPr/>
                    <a:lstStyle/>
                    <a:p>
                      <a:pPr marL="0" indent="0">
                        <a:buFont typeface="Wingdings" panose="05000000000000000000" pitchFamily="2" charset="2"/>
                        <a:buNone/>
                      </a:pPr>
                      <a:r>
                        <a:rPr kumimoji="1" lang="ja-JP" altLang="en-US" sz="1100" b="1" dirty="0"/>
                        <a:t>＜県外客・海外客向け＞</a:t>
                      </a:r>
                      <a:endParaRPr kumimoji="1" lang="en-US" altLang="ja-JP" sz="1100"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a:t>一次交通事業者や旅行業者と観光キャンペーン等を共催</a:t>
                      </a:r>
                      <a:endParaRPr kumimoji="1" lang="en-US" altLang="ja-JP" sz="1100" dirty="0"/>
                    </a:p>
                    <a:p>
                      <a:pPr marL="171450" indent="-171450">
                        <a:buFont typeface="Wingdings" panose="05000000000000000000" pitchFamily="2" charset="2"/>
                        <a:buChar char="l"/>
                      </a:pPr>
                      <a:r>
                        <a:rPr kumimoji="1" lang="ja-JP" altLang="en-US" sz="1100" dirty="0"/>
                        <a:t>旅行業者に対して自地域の商品・サービスを売り込み</a:t>
                      </a:r>
                      <a:endParaRPr kumimoji="1" lang="en-US" altLang="ja-JP" sz="11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a:t>青森県観光サイト等への</a:t>
                      </a:r>
                      <a:r>
                        <a:rPr kumimoji="1" lang="en-US" altLang="ja-JP" sz="1100" dirty="0"/>
                        <a:t>DMO</a:t>
                      </a:r>
                      <a:r>
                        <a:rPr kumimoji="1" lang="ja-JP" altLang="en-US" sz="1100" dirty="0"/>
                        <a:t>サイトリンクや特集記事の掲載</a:t>
                      </a:r>
                      <a:endParaRPr kumimoji="1" lang="en-US" altLang="ja-JP" sz="11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a:t>アンテナショップでのイベント情報発信</a:t>
                      </a:r>
                      <a:endParaRPr kumimoji="1" lang="en-US" altLang="ja-JP" sz="11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dirty="0"/>
                        <a:t>日本の伝統工芸紹介サイトや建築系メディア等への掲載</a:t>
                      </a:r>
                      <a:endParaRPr kumimoji="1" lang="en-US" altLang="ja-JP" sz="1100" dirty="0"/>
                    </a:p>
                    <a:p>
                      <a:pPr marL="0" indent="0">
                        <a:buFont typeface="Wingdings" panose="05000000000000000000" pitchFamily="2" charset="2"/>
                        <a:buNone/>
                      </a:pPr>
                      <a:r>
                        <a:rPr kumimoji="1" lang="ja-JP" altLang="en-US" sz="1100" b="1" dirty="0"/>
                        <a:t>＜リピーター・青森県出身県外客向け＞</a:t>
                      </a:r>
                      <a:endParaRPr kumimoji="1" lang="en-US" altLang="ja-JP" sz="1100"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dirty="0"/>
                        <a:t>SNS</a:t>
                      </a:r>
                      <a:r>
                        <a:rPr kumimoji="1" lang="ja-JP" altLang="en-US" sz="1100" dirty="0"/>
                        <a:t>によるファン囲い込み</a:t>
                      </a:r>
                      <a:endParaRPr kumimoji="1" lang="en-US" altLang="ja-JP" sz="1100" dirty="0"/>
                    </a:p>
                    <a:p>
                      <a:pPr marL="171450" indent="-171450">
                        <a:buFont typeface="Wingdings" panose="05000000000000000000" pitchFamily="2" charset="2"/>
                        <a:buChar char="l"/>
                      </a:pPr>
                      <a:r>
                        <a:rPr kumimoji="1" lang="ja-JP" altLang="en-US" sz="1100" dirty="0"/>
                        <a:t>体験・ガイド商品利用者へのニーズ調査、新商品やキャンペーン情報の提供</a:t>
                      </a:r>
                      <a:endParaRPr kumimoji="1" lang="en-US" altLang="ja-JP" sz="1100" dirty="0"/>
                    </a:p>
                    <a:p>
                      <a:pPr marL="0" indent="0">
                        <a:buFont typeface="Wingdings" panose="05000000000000000000" pitchFamily="2" charset="2"/>
                        <a:buNone/>
                      </a:pPr>
                      <a:r>
                        <a:rPr kumimoji="1" lang="ja-JP" altLang="en-US" sz="1100" b="1" dirty="0"/>
                        <a:t>＜県内客向け＞</a:t>
                      </a:r>
                      <a:endParaRPr kumimoji="1" lang="en-US" altLang="ja-JP" sz="1100" b="1" dirty="0"/>
                    </a:p>
                    <a:p>
                      <a:pPr marL="171450" indent="-171450">
                        <a:buFont typeface="Wingdings" panose="05000000000000000000" pitchFamily="2" charset="2"/>
                        <a:buChar char="l"/>
                      </a:pPr>
                      <a:r>
                        <a:rPr kumimoji="1" lang="ja-JP" altLang="en-US" sz="1100" dirty="0"/>
                        <a:t>県内メディアへのプレスリリース、テレビ・ラジオへの番組出演</a:t>
                      </a:r>
                      <a:endParaRPr kumimoji="1" lang="en-US" altLang="ja-JP" sz="1100" dirty="0"/>
                    </a:p>
                  </a:txBody>
                  <a:tcPr/>
                </a:tc>
                <a:extLst>
                  <a:ext uri="{0D108BD9-81ED-4DB2-BD59-A6C34878D82A}">
                    <a16:rowId xmlns:a16="http://schemas.microsoft.com/office/drawing/2014/main" val="1197213936"/>
                  </a:ext>
                </a:extLst>
              </a:tr>
            </a:tbl>
          </a:graphicData>
        </a:graphic>
      </p:graphicFrame>
    </p:spTree>
    <p:extLst>
      <p:ext uri="{BB962C8B-B14F-4D97-AF65-F5344CB8AC3E}">
        <p14:creationId xmlns:p14="http://schemas.microsoft.com/office/powerpoint/2010/main" val="4019454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C972B-BB26-CD7C-A230-C911754026E4}"/>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37F1A35F-3E87-1233-0631-8A8E8F33D879}"/>
              </a:ext>
            </a:extLst>
          </p:cNvPr>
          <p:cNvSpPr>
            <a:spLocks noGrp="1"/>
          </p:cNvSpPr>
          <p:nvPr>
            <p:ph type="title"/>
          </p:nvPr>
        </p:nvSpPr>
        <p:spPr/>
        <p:txBody>
          <a:bodyPr>
            <a:normAutofit/>
          </a:bodyPr>
          <a:lstStyle/>
          <a:p>
            <a:r>
              <a:rPr lang="ja-JP" altLang="en-US" dirty="0"/>
              <a:t>５．津軽地域の観光コンセプト</a:t>
            </a:r>
          </a:p>
        </p:txBody>
      </p:sp>
      <p:sp>
        <p:nvSpPr>
          <p:cNvPr id="6" name="テキスト ボックス 5">
            <a:extLst>
              <a:ext uri="{FF2B5EF4-FFF2-40B4-BE49-F238E27FC236}">
                <a16:creationId xmlns:a16="http://schemas.microsoft.com/office/drawing/2014/main" id="{BD372E76-152A-A79B-48AB-C7FAE3EBDAFE}"/>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4B619E72-9562-E157-A125-C8B3F57D6BC9}"/>
              </a:ext>
            </a:extLst>
          </p:cNvPr>
          <p:cNvSpPr>
            <a:spLocks noGrp="1"/>
          </p:cNvSpPr>
          <p:nvPr>
            <p:ph type="sldNum" sz="quarter" idx="12"/>
          </p:nvPr>
        </p:nvSpPr>
        <p:spPr/>
        <p:txBody>
          <a:bodyPr/>
          <a:lstStyle/>
          <a:p>
            <a:fld id="{E6FEF39B-B593-4A6E-A535-B6F576D5169E}" type="slidenum">
              <a:rPr kumimoji="1" lang="ja-JP" altLang="en-US" smtClean="0"/>
              <a:pPr/>
              <a:t>13</a:t>
            </a:fld>
            <a:endParaRPr kumimoji="1" lang="ja-JP" altLang="en-US" dirty="0"/>
          </a:p>
        </p:txBody>
      </p:sp>
      <p:graphicFrame>
        <p:nvGraphicFramePr>
          <p:cNvPr id="2" name="表 1">
            <a:extLst>
              <a:ext uri="{FF2B5EF4-FFF2-40B4-BE49-F238E27FC236}">
                <a16:creationId xmlns:a16="http://schemas.microsoft.com/office/drawing/2014/main" id="{50DA0C18-1DE0-7F19-69BE-7100F77FE6EC}"/>
              </a:ext>
            </a:extLst>
          </p:cNvPr>
          <p:cNvGraphicFramePr>
            <a:graphicFrameLocks noGrp="1"/>
          </p:cNvGraphicFramePr>
          <p:nvPr>
            <p:extLst>
              <p:ext uri="{D42A27DB-BD31-4B8C-83A1-F6EECF244321}">
                <p14:modId xmlns:p14="http://schemas.microsoft.com/office/powerpoint/2010/main" val="4038295850"/>
              </p:ext>
            </p:extLst>
          </p:nvPr>
        </p:nvGraphicFramePr>
        <p:xfrm>
          <a:off x="531223" y="797705"/>
          <a:ext cx="8073281" cy="5297425"/>
        </p:xfrm>
        <a:graphic>
          <a:graphicData uri="http://schemas.openxmlformats.org/drawingml/2006/table">
            <a:tbl>
              <a:tblPr firstRow="1" bandRow="1">
                <a:tableStyleId>{2D5ABB26-0587-4C30-8999-92F81FD0307C}</a:tableStyleId>
              </a:tblPr>
              <a:tblGrid>
                <a:gridCol w="8073281">
                  <a:extLst>
                    <a:ext uri="{9D8B030D-6E8A-4147-A177-3AD203B41FA5}">
                      <a16:colId xmlns:a16="http://schemas.microsoft.com/office/drawing/2014/main" val="2942676730"/>
                    </a:ext>
                  </a:extLst>
                </a:gridCol>
              </a:tblGrid>
              <a:tr h="647747">
                <a:tc>
                  <a:txBody>
                    <a:bodyPr/>
                    <a:lstStyle/>
                    <a:p>
                      <a:pPr algn="ctr"/>
                      <a:r>
                        <a:rPr kumimoji="1" lang="ja-JP" altLang="en-US" sz="1600" b="1" dirty="0">
                          <a:effectLst/>
                        </a:rPr>
                        <a:t>＜津軽地域の観光地ビジョン＞</a:t>
                      </a:r>
                      <a:endParaRPr kumimoji="1" lang="en-US" altLang="ja-JP" sz="1600" b="1" dirty="0">
                        <a:effectLst/>
                      </a:endParaRPr>
                    </a:p>
                    <a:p>
                      <a:pPr marL="285750" indent="-285750">
                        <a:buFont typeface="Wingdings" panose="05000000000000000000" pitchFamily="2" charset="2"/>
                        <a:buChar char="l"/>
                      </a:pPr>
                      <a:r>
                        <a:rPr kumimoji="1" lang="ja-JP" altLang="en-US" sz="1400" dirty="0"/>
                        <a:t>津軽地域の日常生活に溶け込んでいる自然、食、歴史・文化を観光資源と捉え、その資源を最大限に生かし、観光と接点のある事業者・従事者が増え、観光産業が地域の基幹産業となっている状態</a:t>
                      </a:r>
                      <a:endParaRPr kumimoji="1" lang="en-US" altLang="ja-JP"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t>津軽地域の人・まちの雰囲気を愛し、自ら周りに</a:t>
                      </a:r>
                      <a:r>
                        <a:rPr kumimoji="1" lang="en-US" altLang="ja-JP" sz="1400" dirty="0"/>
                        <a:t>PR</a:t>
                      </a:r>
                      <a:r>
                        <a:rPr kumimoji="1" lang="ja-JP" altLang="en-US" sz="1400" dirty="0"/>
                        <a:t>する住民・観光客が多く存在する状態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353309"/>
                  </a:ext>
                </a:extLst>
              </a:tr>
              <a:tr h="630501">
                <a:tc>
                  <a:txBody>
                    <a:bodyPr/>
                    <a:lstStyle/>
                    <a:p>
                      <a:pPr marL="0" indent="0" algn="ctr">
                        <a:buFont typeface="Wingdings" panose="05000000000000000000" pitchFamily="2" charset="2"/>
                        <a:buNone/>
                      </a:pPr>
                      <a:r>
                        <a:rPr kumimoji="1" lang="ja-JP" altLang="en-US" sz="1600" b="1" dirty="0">
                          <a:effectLst/>
                        </a:rPr>
                        <a:t>＜ブランドメッセージ＞</a:t>
                      </a:r>
                      <a:endParaRPr kumimoji="1" lang="en-US" altLang="ja-JP" sz="1600" b="1" dirty="0">
                        <a:effectLst/>
                      </a:endParaRPr>
                    </a:p>
                    <a:p>
                      <a:pPr marL="0" indent="0">
                        <a:buFont typeface="Wingdings" panose="05000000000000000000" pitchFamily="2" charset="2"/>
                        <a:buNone/>
                      </a:pPr>
                      <a:r>
                        <a:rPr kumimoji="1" lang="ja-JP" altLang="en-US" sz="1400" dirty="0"/>
                        <a:t>「津軽時間旅行」</a:t>
                      </a:r>
                      <a:r>
                        <a:rPr kumimoji="1" lang="en-US" altLang="ja-JP" sz="1400" dirty="0"/>
                        <a:t>Tsugaru</a:t>
                      </a:r>
                      <a:r>
                        <a:rPr kumimoji="1" lang="ja-JP" altLang="en-US" sz="1400" dirty="0"/>
                        <a:t>ｰ</a:t>
                      </a:r>
                      <a:r>
                        <a:rPr kumimoji="1" lang="en-US" altLang="ja-JP" sz="1400" dirty="0"/>
                        <a:t>Time-Trip </a:t>
                      </a:r>
                      <a:r>
                        <a:rPr kumimoji="1" lang="ja-JP" altLang="en-US" sz="1400" dirty="0"/>
                        <a:t>～岩木山の恵みに触れる旅づくり～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168932"/>
                  </a:ext>
                </a:extLst>
              </a:tr>
              <a:tr h="1436044">
                <a:tc>
                  <a:txBody>
                    <a:bodyPr/>
                    <a:lstStyle/>
                    <a:p>
                      <a:pPr algn="ctr"/>
                      <a:r>
                        <a:rPr kumimoji="1" lang="ja-JP" altLang="en-US" sz="1600" b="1" dirty="0">
                          <a:effectLst/>
                        </a:rPr>
                        <a:t>＜環境分析で明らかとなった課題点＞</a:t>
                      </a:r>
                      <a:endParaRPr kumimoji="1" lang="en-US" altLang="ja-JP" sz="1600" b="1" dirty="0">
                        <a:effectLst/>
                      </a:endParaRPr>
                    </a:p>
                    <a:p>
                      <a:pPr marL="342900" lvl="0" indent="-342900">
                        <a:buFont typeface="+mj-ea"/>
                        <a:buAutoNum type="circleNumDbPlain"/>
                      </a:pPr>
                      <a:r>
                        <a:rPr kumimoji="1" lang="ja-JP" altLang="ja-JP" sz="1400" kern="1200" dirty="0">
                          <a:solidFill>
                            <a:schemeClr val="tx1"/>
                          </a:solidFill>
                          <a:effectLst/>
                          <a:latin typeface="+mn-lt"/>
                          <a:ea typeface="+mn-ea"/>
                          <a:cs typeface="+mn-cs"/>
                        </a:rPr>
                        <a:t>繁忙期と閑散期で観光客の多寡が極端</a:t>
                      </a:r>
                      <a:r>
                        <a:rPr kumimoji="1" lang="ja-JP" altLang="en-US" sz="1400" kern="1200" dirty="0">
                          <a:solidFill>
                            <a:schemeClr val="tx1"/>
                          </a:solidFill>
                          <a:effectLst/>
                          <a:latin typeface="+mn-lt"/>
                          <a:ea typeface="+mn-ea"/>
                          <a:cs typeface="+mn-cs"/>
                        </a:rPr>
                        <a:t>となっている。</a:t>
                      </a:r>
                      <a:endParaRPr kumimoji="1" lang="en-US" altLang="ja-JP" sz="1400" kern="1200" dirty="0">
                        <a:solidFill>
                          <a:schemeClr val="tx1"/>
                        </a:solidFill>
                        <a:effectLst/>
                        <a:latin typeface="+mn-lt"/>
                        <a:ea typeface="+mn-ea"/>
                        <a:cs typeface="+mn-cs"/>
                      </a:endParaRPr>
                    </a:p>
                    <a:p>
                      <a:pPr marL="342900" lvl="0" indent="-342900">
                        <a:buFont typeface="+mj-ea"/>
                        <a:buAutoNum type="circleNumDbPlain"/>
                      </a:pPr>
                      <a:r>
                        <a:rPr kumimoji="1" lang="ja-JP" altLang="ja-JP" sz="1400" kern="1200" dirty="0">
                          <a:solidFill>
                            <a:schemeClr val="tx1"/>
                          </a:solidFill>
                          <a:effectLst/>
                          <a:latin typeface="+mn-lt"/>
                          <a:ea typeface="+mn-ea"/>
                          <a:cs typeface="+mn-cs"/>
                        </a:rPr>
                        <a:t>近隣地域と観光資源が</a:t>
                      </a:r>
                      <a:r>
                        <a:rPr kumimoji="1" lang="ja-JP" altLang="en-US" sz="1400" kern="1200" dirty="0">
                          <a:solidFill>
                            <a:schemeClr val="tx1"/>
                          </a:solidFill>
                          <a:effectLst/>
                          <a:latin typeface="+mn-lt"/>
                          <a:ea typeface="+mn-ea"/>
                          <a:cs typeface="+mn-cs"/>
                        </a:rPr>
                        <a:t>重複する</a:t>
                      </a:r>
                      <a:r>
                        <a:rPr kumimoji="1" lang="ja-JP" altLang="ja-JP" sz="1400" kern="1200" dirty="0">
                          <a:solidFill>
                            <a:schemeClr val="tx1"/>
                          </a:solidFill>
                          <a:effectLst/>
                          <a:latin typeface="+mn-lt"/>
                          <a:ea typeface="+mn-ea"/>
                          <a:cs typeface="+mn-cs"/>
                        </a:rPr>
                        <a:t>ものが多く、近隣地域では観光・宿泊施設やインバウンド受入環境への投資が進んでいるなど、競合の競争力が高まっている。</a:t>
                      </a:r>
                      <a:endParaRPr kumimoji="1" lang="en-US" altLang="ja-JP" sz="1400" kern="1200" dirty="0">
                        <a:solidFill>
                          <a:schemeClr val="tx1"/>
                        </a:solidFill>
                        <a:effectLst/>
                        <a:latin typeface="+mn-lt"/>
                        <a:ea typeface="+mn-ea"/>
                        <a:cs typeface="+mn-cs"/>
                      </a:endParaRPr>
                    </a:p>
                    <a:p>
                      <a:pPr marL="342900" lvl="0" indent="-342900">
                        <a:buFont typeface="+mj-ea"/>
                        <a:buAutoNum type="circleNumDbPlain"/>
                      </a:pPr>
                      <a:r>
                        <a:rPr kumimoji="1" lang="ja-JP" altLang="en-US" sz="1400" kern="1200" dirty="0">
                          <a:solidFill>
                            <a:schemeClr val="tx1"/>
                          </a:solidFill>
                          <a:effectLst/>
                          <a:latin typeface="+mn-lt"/>
                          <a:ea typeface="+mn-ea"/>
                          <a:cs typeface="+mn-cs"/>
                        </a:rPr>
                        <a:t>二次交通や情報提供などの受入体制の整備が不足している</a:t>
                      </a:r>
                      <a:r>
                        <a:rPr kumimoji="1" lang="ja-JP" altLang="ja-JP" sz="1400" kern="1200" dirty="0">
                          <a:solidFill>
                            <a:schemeClr val="tx1"/>
                          </a:solidFill>
                          <a:effectLst/>
                          <a:latin typeface="+mn-lt"/>
                          <a:ea typeface="+mn-ea"/>
                          <a:cs typeface="+mn-cs"/>
                        </a:rPr>
                        <a:t>。</a:t>
                      </a:r>
                      <a:endParaRPr kumimoji="1" lang="en-US" altLang="ja-JP" sz="1400" kern="1200" dirty="0">
                        <a:solidFill>
                          <a:schemeClr val="tx1"/>
                        </a:solidFill>
                        <a:effectLst/>
                        <a:latin typeface="+mn-lt"/>
                        <a:ea typeface="+mn-ea"/>
                        <a:cs typeface="+mn-cs"/>
                      </a:endParaRPr>
                    </a:p>
                    <a:p>
                      <a:pPr marL="342900" lvl="0" indent="-342900">
                        <a:buFont typeface="+mj-ea"/>
                        <a:buAutoNum type="circleNumDbPlain"/>
                      </a:pPr>
                      <a:r>
                        <a:rPr kumimoji="1" lang="ja-JP" altLang="en-US" sz="1400" kern="1200" dirty="0">
                          <a:solidFill>
                            <a:schemeClr val="tx1"/>
                          </a:solidFill>
                          <a:effectLst/>
                          <a:latin typeface="+mn-lt"/>
                          <a:ea typeface="+mn-ea"/>
                          <a:cs typeface="+mn-cs"/>
                        </a:rPr>
                        <a:t>宿泊施設や観光施設、鉄道路線などの施設・設備が老朽化している。</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131632"/>
                  </a:ext>
                </a:extLst>
              </a:tr>
              <a:tr h="561380">
                <a:tc>
                  <a:txBody>
                    <a:bodyPr/>
                    <a:lstStyle/>
                    <a:p>
                      <a:pPr algn="ctr"/>
                      <a:r>
                        <a:rPr kumimoji="1" lang="ja-JP" altLang="en-US" sz="1600" b="1" dirty="0">
                          <a:effectLst/>
                        </a:rPr>
                        <a:t>＜環境分析で導出された戦略の方向性＞</a:t>
                      </a:r>
                      <a:endParaRPr kumimoji="1" lang="en-US" altLang="ja-JP" sz="1600" b="1" dirty="0">
                        <a:effectLst/>
                      </a:endParaRPr>
                    </a:p>
                    <a:p>
                      <a:pPr marL="342900" indent="-342900">
                        <a:buFont typeface="+mj-ea"/>
                        <a:buAutoNum type="circleNumDbPlain"/>
                      </a:pPr>
                      <a:r>
                        <a:rPr kumimoji="1" lang="ja-JP" altLang="en-US" sz="1400" dirty="0"/>
                        <a:t>日本一のりんご名産地という強みを活かしたイベント・コンテンツ造成やブランディング強化により、近隣地域との競争力を高める。</a:t>
                      </a:r>
                      <a:endParaRPr kumimoji="1" lang="en-US" altLang="ja-JP" sz="1400" dirty="0"/>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dirty="0"/>
                        <a:t>観光ルートや交通の運行情報など情報提供の強化や質の高い観光ガイドの育成、新技術・新制度を利用した二次交通の強化に取り組むことで、来訪満足度を高める。</a:t>
                      </a:r>
                      <a:endParaRPr kumimoji="1" lang="en-US" altLang="ja-JP" sz="1400" dirty="0"/>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dirty="0"/>
                        <a:t>繁閑関係なく頻繁に来訪する津軽地域のヘビーリピーターを増やすことで、近隣地域との競争力を高める。</a:t>
                      </a:r>
                      <a:endParaRPr kumimoji="1" lang="en-US" altLang="ja-JP" sz="1400" dirty="0"/>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400" dirty="0"/>
                        <a:t>繁閑差を平準化させることで、観光事業者が通年で安定した事業運営をできるようにし、将来的に地域の観光への投資を活発化させる。</a:t>
                      </a:r>
                      <a:endParaRPr kumimoji="1"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533564"/>
                  </a:ext>
                </a:extLst>
              </a:tr>
            </a:tbl>
          </a:graphicData>
        </a:graphic>
      </p:graphicFrame>
    </p:spTree>
    <p:extLst>
      <p:ext uri="{BB962C8B-B14F-4D97-AF65-F5344CB8AC3E}">
        <p14:creationId xmlns:p14="http://schemas.microsoft.com/office/powerpoint/2010/main" val="221671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FDCD1-E78E-CA27-9124-5EDDB46A648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54B2CE90-A868-1982-2C2B-8C378A9DC6E7}"/>
              </a:ext>
            </a:extLst>
          </p:cNvPr>
          <p:cNvSpPr>
            <a:spLocks noGrp="1"/>
          </p:cNvSpPr>
          <p:nvPr>
            <p:ph type="title"/>
          </p:nvPr>
        </p:nvSpPr>
        <p:spPr/>
        <p:txBody>
          <a:bodyPr>
            <a:normAutofit/>
          </a:bodyPr>
          <a:lstStyle/>
          <a:p>
            <a:r>
              <a:rPr lang="ja-JP" altLang="en-US" dirty="0"/>
              <a:t>５．津軽地域の観光コンセプト</a:t>
            </a:r>
          </a:p>
        </p:txBody>
      </p:sp>
      <p:sp>
        <p:nvSpPr>
          <p:cNvPr id="6" name="テキスト ボックス 5">
            <a:extLst>
              <a:ext uri="{FF2B5EF4-FFF2-40B4-BE49-F238E27FC236}">
                <a16:creationId xmlns:a16="http://schemas.microsoft.com/office/drawing/2014/main" id="{2CCB1B83-5E29-7B44-2735-B1C7139C2783}"/>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65C34B9E-6F75-FA79-F34B-88C8BB825C8B}"/>
              </a:ext>
            </a:extLst>
          </p:cNvPr>
          <p:cNvSpPr>
            <a:spLocks noGrp="1"/>
          </p:cNvSpPr>
          <p:nvPr>
            <p:ph type="sldNum" sz="quarter" idx="12"/>
          </p:nvPr>
        </p:nvSpPr>
        <p:spPr/>
        <p:txBody>
          <a:bodyPr/>
          <a:lstStyle/>
          <a:p>
            <a:fld id="{E6FEF39B-B593-4A6E-A535-B6F576D5169E}" type="slidenum">
              <a:rPr kumimoji="1" lang="ja-JP" altLang="en-US" smtClean="0"/>
              <a:pPr/>
              <a:t>14</a:t>
            </a:fld>
            <a:endParaRPr kumimoji="1" lang="ja-JP" altLang="en-US" dirty="0"/>
          </a:p>
        </p:txBody>
      </p:sp>
      <p:graphicFrame>
        <p:nvGraphicFramePr>
          <p:cNvPr id="2" name="表 1">
            <a:extLst>
              <a:ext uri="{FF2B5EF4-FFF2-40B4-BE49-F238E27FC236}">
                <a16:creationId xmlns:a16="http://schemas.microsoft.com/office/drawing/2014/main" id="{1359733D-49F0-BC92-549D-6E4D482A92F2}"/>
              </a:ext>
            </a:extLst>
          </p:cNvPr>
          <p:cNvGraphicFramePr>
            <a:graphicFrameLocks noGrp="1"/>
          </p:cNvGraphicFramePr>
          <p:nvPr>
            <p:extLst>
              <p:ext uri="{D42A27DB-BD31-4B8C-83A1-F6EECF244321}">
                <p14:modId xmlns:p14="http://schemas.microsoft.com/office/powerpoint/2010/main" val="385665208"/>
              </p:ext>
            </p:extLst>
          </p:nvPr>
        </p:nvGraphicFramePr>
        <p:xfrm>
          <a:off x="531223" y="797705"/>
          <a:ext cx="8073281" cy="4389120"/>
        </p:xfrm>
        <a:graphic>
          <a:graphicData uri="http://schemas.openxmlformats.org/drawingml/2006/table">
            <a:tbl>
              <a:tblPr firstRow="1" bandRow="1">
                <a:tableStyleId>{2D5ABB26-0587-4C30-8999-92F81FD0307C}</a:tableStyleId>
              </a:tblPr>
              <a:tblGrid>
                <a:gridCol w="8073281">
                  <a:extLst>
                    <a:ext uri="{9D8B030D-6E8A-4147-A177-3AD203B41FA5}">
                      <a16:colId xmlns:a16="http://schemas.microsoft.com/office/drawing/2014/main" val="2942676730"/>
                    </a:ext>
                  </a:extLst>
                </a:gridCol>
              </a:tblGrid>
              <a:tr h="2796536">
                <a:tc>
                  <a:txBody>
                    <a:bodyPr/>
                    <a:lstStyle/>
                    <a:p>
                      <a:pPr algn="ctr"/>
                      <a:r>
                        <a:rPr kumimoji="1" lang="ja-JP" altLang="en-US" sz="1600" b="1" strike="noStrike" dirty="0">
                          <a:effectLst/>
                        </a:rPr>
                        <a:t>＜ターゲット＞</a:t>
                      </a:r>
                      <a:endParaRPr kumimoji="1" lang="en-US" altLang="ja-JP" sz="1600" b="1" strike="noStrike" dirty="0">
                        <a:effectLst/>
                      </a:endParaRPr>
                    </a:p>
                    <a:p>
                      <a:pPr marL="0" indent="0">
                        <a:buFont typeface="Wingdings" panose="05000000000000000000" pitchFamily="2" charset="2"/>
                        <a:buNone/>
                      </a:pPr>
                      <a:r>
                        <a:rPr kumimoji="1" lang="ja-JP" altLang="en-US" sz="1400" dirty="0"/>
                        <a:t>観光カテゴリ：自然・景観、グルメ、歴史・文化に興味のある観光客</a:t>
                      </a:r>
                      <a:endParaRPr kumimoji="1" lang="en-US" altLang="ja-JP" sz="1400" dirty="0"/>
                    </a:p>
                    <a:p>
                      <a:pPr marL="0" indent="0">
                        <a:buFont typeface="Wingdings" panose="05000000000000000000" pitchFamily="2" charset="2"/>
                        <a:buNone/>
                      </a:pPr>
                      <a:r>
                        <a:rPr kumimoji="1" lang="ja-JP" altLang="en-US" sz="1400" dirty="0"/>
                        <a:t>発地：北東北・宮城県、関東在住の観光客、台湾人・韓国人観光客</a:t>
                      </a:r>
                      <a:endParaRPr kumimoji="1" lang="en-US" altLang="ja-JP" sz="1400" dirty="0"/>
                    </a:p>
                    <a:p>
                      <a:pPr marL="285750" indent="-285750">
                        <a:buFont typeface="Wingdings" panose="05000000000000000000" pitchFamily="2" charset="2"/>
                        <a:buChar char="l"/>
                      </a:pPr>
                      <a:r>
                        <a:rPr kumimoji="1" lang="ja-JP" altLang="en-US" sz="1400" dirty="0"/>
                        <a:t>繁忙期（</a:t>
                      </a:r>
                      <a:r>
                        <a:rPr kumimoji="1" lang="en-US" altLang="ja-JP" sz="1400" dirty="0"/>
                        <a:t>4-5</a:t>
                      </a:r>
                      <a:r>
                        <a:rPr kumimoji="1" lang="ja-JP" altLang="en-US" sz="1400" dirty="0"/>
                        <a:t>月、</a:t>
                      </a:r>
                      <a:r>
                        <a:rPr kumimoji="1" lang="en-US" altLang="ja-JP" sz="1400" dirty="0"/>
                        <a:t>8-11</a:t>
                      </a:r>
                      <a:r>
                        <a:rPr kumimoji="1" lang="ja-JP" altLang="en-US" sz="1400" dirty="0"/>
                        <a:t>月）</a:t>
                      </a:r>
                      <a:endParaRPr kumimoji="1" lang="en-US" altLang="ja-JP" sz="1400" dirty="0"/>
                    </a:p>
                    <a:p>
                      <a:pPr marL="0" indent="0">
                        <a:buFont typeface="Wingdings" panose="05000000000000000000" pitchFamily="2" charset="2"/>
                        <a:buNone/>
                      </a:pPr>
                      <a:r>
                        <a:rPr kumimoji="1" lang="ja-JP" altLang="en-US" sz="1400" dirty="0"/>
                        <a:t>　関東在住の観光客（桜、ねぷた／ねぶた、紅葉需要）</a:t>
                      </a:r>
                      <a:endParaRPr kumimoji="1" lang="en-US" altLang="ja-JP" sz="1400" dirty="0"/>
                    </a:p>
                    <a:p>
                      <a:pPr marL="0" indent="0">
                        <a:buFont typeface="Wingdings" panose="05000000000000000000" pitchFamily="2" charset="2"/>
                        <a:buNone/>
                      </a:pPr>
                      <a:r>
                        <a:rPr kumimoji="1" lang="ja-JP" altLang="en-US" sz="1400" dirty="0"/>
                        <a:t>　青森県や近隣県を訪れる台湾客（桜、紅葉需要）</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t>　青森県や近隣県を訪れる韓国客（ねぷた／ねぶた需要）</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t>　クルーズ船青森港寄港客（桜、ねぷた／ねぶた、紅葉需要）</a:t>
                      </a:r>
                    </a:p>
                    <a:p>
                      <a:pPr marL="285750" indent="-285750">
                        <a:buFont typeface="Wingdings" panose="05000000000000000000" pitchFamily="2" charset="2"/>
                        <a:buChar char="l"/>
                      </a:pPr>
                      <a:r>
                        <a:rPr kumimoji="1" lang="ja-JP" altLang="en-US" sz="1400" dirty="0"/>
                        <a:t>閑散期（</a:t>
                      </a:r>
                      <a:r>
                        <a:rPr kumimoji="1" lang="en-US" altLang="ja-JP" sz="1400" dirty="0"/>
                        <a:t>6-7</a:t>
                      </a:r>
                      <a:r>
                        <a:rPr kumimoji="1" lang="ja-JP" altLang="en-US" sz="1400" dirty="0"/>
                        <a:t>月）</a:t>
                      </a:r>
                      <a:endParaRPr kumimoji="1" lang="en-US" altLang="ja-JP" sz="1400" dirty="0"/>
                    </a:p>
                    <a:p>
                      <a:pPr marL="0" indent="0">
                        <a:buFont typeface="Wingdings" panose="05000000000000000000" pitchFamily="2" charset="2"/>
                        <a:buNone/>
                      </a:pPr>
                      <a:r>
                        <a:rPr kumimoji="1" lang="ja-JP" altLang="en-US" sz="1400" dirty="0"/>
                        <a:t>　関東在住の観光客（白神観光など自然・景観需要）</a:t>
                      </a:r>
                      <a:endParaRPr kumimoji="1" lang="en-US" altLang="ja-JP" sz="1400" dirty="0"/>
                    </a:p>
                    <a:p>
                      <a:pPr marL="0" indent="0">
                        <a:buFont typeface="Wingdings" panose="05000000000000000000" pitchFamily="2" charset="2"/>
                        <a:buNone/>
                      </a:pPr>
                      <a:r>
                        <a:rPr kumimoji="1" lang="ja-JP" altLang="en-US" sz="1400" dirty="0"/>
                        <a:t>　北東北・宮城県在住の観光客（週末プチ旅行需要）</a:t>
                      </a:r>
                    </a:p>
                    <a:p>
                      <a:pPr marL="0" indent="0">
                        <a:buFont typeface="Wingdings" panose="05000000000000000000" pitchFamily="2" charset="2"/>
                        <a:buNone/>
                      </a:pPr>
                      <a:r>
                        <a:rPr kumimoji="1" lang="ja-JP" altLang="en-US" sz="1400" dirty="0"/>
                        <a:t>　青森県や近隣県を訪れる韓国客（ゴルフ需要）</a:t>
                      </a:r>
                      <a:endParaRPr kumimoji="1" lang="en-US" altLang="ja-JP" sz="1400" dirty="0"/>
                    </a:p>
                    <a:p>
                      <a:pPr marL="0" indent="0">
                        <a:buFont typeface="Wingdings" panose="05000000000000000000" pitchFamily="2" charset="2"/>
                        <a:buNone/>
                      </a:pPr>
                      <a:r>
                        <a:rPr kumimoji="1" lang="ja-JP" altLang="en-US" sz="1400" dirty="0"/>
                        <a:t>　閑散期（</a:t>
                      </a:r>
                      <a:r>
                        <a:rPr kumimoji="1" lang="en-US" altLang="ja-JP" sz="1400" dirty="0"/>
                        <a:t>12-3</a:t>
                      </a:r>
                      <a:r>
                        <a:rPr kumimoji="1" lang="ja-JP" altLang="en-US" sz="1400" dirty="0"/>
                        <a:t>月）</a:t>
                      </a:r>
                      <a:endParaRPr kumimoji="1" lang="en-US" altLang="ja-JP" sz="1400" dirty="0"/>
                    </a:p>
                    <a:p>
                      <a:pPr marL="0" indent="0">
                        <a:buFont typeface="Wingdings" panose="05000000000000000000" pitchFamily="2" charset="2"/>
                        <a:buNone/>
                      </a:pPr>
                      <a:r>
                        <a:rPr kumimoji="1" lang="ja-JP" altLang="en-US" sz="1400" dirty="0"/>
                        <a:t>　北東北・宮城県在住の、雪道の運転に慣れている観光客（週末プチ旅行需要）</a:t>
                      </a:r>
                      <a:endParaRPr kumimoji="1" lang="en-US" altLang="ja-JP" sz="1400" dirty="0"/>
                    </a:p>
                    <a:p>
                      <a:pPr marL="0" indent="0">
                        <a:buFont typeface="Wingdings" panose="05000000000000000000" pitchFamily="2" charset="2"/>
                        <a:buNone/>
                      </a:pPr>
                      <a:r>
                        <a:rPr kumimoji="1" lang="ja-JP" altLang="en-US" sz="1400" dirty="0"/>
                        <a:t>　　</a:t>
                      </a:r>
                      <a:r>
                        <a:rPr kumimoji="1" lang="en-US" altLang="ja-JP" sz="1400" dirty="0"/>
                        <a:t>12-1</a:t>
                      </a:r>
                      <a:r>
                        <a:rPr kumimoji="1" lang="ja-JP" altLang="en-US" sz="1400" dirty="0"/>
                        <a:t>月：旬のりんごやアップルパイを軸とした誘客</a:t>
                      </a:r>
                      <a:endParaRPr kumimoji="1" lang="en-US" altLang="ja-JP" sz="1400" dirty="0"/>
                    </a:p>
                    <a:p>
                      <a:pPr marL="0" indent="0">
                        <a:buFont typeface="Wingdings" panose="05000000000000000000" pitchFamily="2" charset="2"/>
                        <a:buNone/>
                      </a:pPr>
                      <a:r>
                        <a:rPr kumimoji="1" lang="ja-JP" altLang="en-US" sz="1400" dirty="0"/>
                        <a:t>　　</a:t>
                      </a:r>
                      <a:r>
                        <a:rPr kumimoji="1" lang="en-US" altLang="ja-JP" sz="1400" dirty="0"/>
                        <a:t>12-3</a:t>
                      </a:r>
                      <a:r>
                        <a:rPr kumimoji="1" lang="ja-JP" altLang="en-US" sz="1400" dirty="0"/>
                        <a:t>月：温泉巡りを軸とした誘客</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t>　関東在住の観光客（グルメ、鉄道旅需要）</a:t>
                      </a:r>
                      <a:endParaRPr kumimoji="1" lang="en-US" altLang="ja-JP" sz="1400" dirty="0"/>
                    </a:p>
                    <a:p>
                      <a:pPr marL="0" indent="0">
                        <a:buFont typeface="Wingdings" panose="05000000000000000000" pitchFamily="2" charset="2"/>
                        <a:buNone/>
                      </a:pPr>
                      <a:r>
                        <a:rPr kumimoji="1" lang="ja-JP" altLang="en-US" sz="1400" dirty="0"/>
                        <a:t>　　</a:t>
                      </a:r>
                      <a:r>
                        <a:rPr kumimoji="1" lang="en-US" altLang="ja-JP" sz="1400" dirty="0"/>
                        <a:t>12-1</a:t>
                      </a:r>
                      <a:r>
                        <a:rPr kumimoji="1" lang="ja-JP" altLang="en-US" sz="1400" dirty="0"/>
                        <a:t>月：旬のりんごやアップルパイを軸とした誘客</a:t>
                      </a:r>
                      <a:endParaRPr kumimoji="1" lang="en-US" altLang="ja-JP" sz="1400" dirty="0"/>
                    </a:p>
                    <a:p>
                      <a:pPr marL="0" indent="0">
                        <a:buFont typeface="Wingdings" panose="05000000000000000000" pitchFamily="2" charset="2"/>
                        <a:buNone/>
                      </a:pPr>
                      <a:r>
                        <a:rPr kumimoji="1" lang="ja-JP" altLang="en-US" sz="1400" dirty="0"/>
                        <a:t>　　</a:t>
                      </a:r>
                      <a:r>
                        <a:rPr kumimoji="1" lang="en-US" altLang="ja-JP" sz="1400" dirty="0"/>
                        <a:t>2-3</a:t>
                      </a:r>
                      <a:r>
                        <a:rPr kumimoji="1" lang="ja-JP" altLang="en-US" sz="1400" dirty="0"/>
                        <a:t>月：冬の鉄道旅（リゾートしらかみ・ストーブ列車など）</a:t>
                      </a:r>
                      <a:endParaRPr kumimoji="1" lang="en-US" altLang="ja-JP" sz="1400" dirty="0"/>
                    </a:p>
                    <a:p>
                      <a:pPr marL="0" indent="0">
                        <a:buFont typeface="Wingdings" panose="05000000000000000000" pitchFamily="2" charset="2"/>
                        <a:buNone/>
                      </a:pPr>
                      <a:r>
                        <a:rPr kumimoji="1" lang="ja-JP" altLang="en-US" sz="1400" dirty="0"/>
                        <a:t>　青森県や近隣県を訪れる台湾客（春節）・韓国客（旧正月・スキー需要）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353309"/>
                  </a:ext>
                </a:extLst>
              </a:tr>
            </a:tbl>
          </a:graphicData>
        </a:graphic>
      </p:graphicFrame>
    </p:spTree>
    <p:extLst>
      <p:ext uri="{BB962C8B-B14F-4D97-AF65-F5344CB8AC3E}">
        <p14:creationId xmlns:p14="http://schemas.microsoft.com/office/powerpoint/2010/main" val="127180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80F83-FF8B-A911-540F-F013920FDACE}"/>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B192C5F1-1AAB-22A0-6A1B-EE314B45FE49}"/>
              </a:ext>
            </a:extLst>
          </p:cNvPr>
          <p:cNvSpPr>
            <a:spLocks noGrp="1"/>
          </p:cNvSpPr>
          <p:nvPr>
            <p:ph type="title"/>
          </p:nvPr>
        </p:nvSpPr>
        <p:spPr/>
        <p:txBody>
          <a:bodyPr>
            <a:normAutofit/>
          </a:bodyPr>
          <a:lstStyle/>
          <a:p>
            <a:r>
              <a:rPr lang="ja-JP" altLang="en-US" dirty="0"/>
              <a:t>５．津軽地域の観光コンセプト</a:t>
            </a:r>
          </a:p>
        </p:txBody>
      </p:sp>
      <p:sp>
        <p:nvSpPr>
          <p:cNvPr id="6" name="テキスト ボックス 5">
            <a:extLst>
              <a:ext uri="{FF2B5EF4-FFF2-40B4-BE49-F238E27FC236}">
                <a16:creationId xmlns:a16="http://schemas.microsoft.com/office/drawing/2014/main" id="{427813F1-C05A-8E45-D732-C5F3A17481CB}"/>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97EF7172-9167-8F79-0304-9BCA52DD28CF}"/>
              </a:ext>
            </a:extLst>
          </p:cNvPr>
          <p:cNvSpPr>
            <a:spLocks noGrp="1"/>
          </p:cNvSpPr>
          <p:nvPr>
            <p:ph type="sldNum" sz="quarter" idx="12"/>
          </p:nvPr>
        </p:nvSpPr>
        <p:spPr/>
        <p:txBody>
          <a:bodyPr/>
          <a:lstStyle/>
          <a:p>
            <a:fld id="{E6FEF39B-B593-4A6E-A535-B6F576D5169E}" type="slidenum">
              <a:rPr kumimoji="1" lang="ja-JP" altLang="en-US" smtClean="0"/>
              <a:pPr/>
              <a:t>15</a:t>
            </a:fld>
            <a:endParaRPr kumimoji="1" lang="ja-JP" altLang="en-US" dirty="0"/>
          </a:p>
        </p:txBody>
      </p:sp>
      <p:graphicFrame>
        <p:nvGraphicFramePr>
          <p:cNvPr id="2" name="表 1">
            <a:extLst>
              <a:ext uri="{FF2B5EF4-FFF2-40B4-BE49-F238E27FC236}">
                <a16:creationId xmlns:a16="http://schemas.microsoft.com/office/drawing/2014/main" id="{667A23A7-ED35-90A5-C2D3-CCF1A18F9B4A}"/>
              </a:ext>
            </a:extLst>
          </p:cNvPr>
          <p:cNvGraphicFramePr>
            <a:graphicFrameLocks noGrp="1"/>
          </p:cNvGraphicFramePr>
          <p:nvPr>
            <p:extLst>
              <p:ext uri="{D42A27DB-BD31-4B8C-83A1-F6EECF244321}">
                <p14:modId xmlns:p14="http://schemas.microsoft.com/office/powerpoint/2010/main" val="3346298917"/>
              </p:ext>
            </p:extLst>
          </p:nvPr>
        </p:nvGraphicFramePr>
        <p:xfrm>
          <a:off x="531223" y="797704"/>
          <a:ext cx="8073281" cy="5902834"/>
        </p:xfrm>
        <a:graphic>
          <a:graphicData uri="http://schemas.openxmlformats.org/drawingml/2006/table">
            <a:tbl>
              <a:tblPr firstRow="1" bandRow="1">
                <a:tableStyleId>{2D5ABB26-0587-4C30-8999-92F81FD0307C}</a:tableStyleId>
              </a:tblPr>
              <a:tblGrid>
                <a:gridCol w="8073281">
                  <a:extLst>
                    <a:ext uri="{9D8B030D-6E8A-4147-A177-3AD203B41FA5}">
                      <a16:colId xmlns:a16="http://schemas.microsoft.com/office/drawing/2014/main" val="2942676730"/>
                    </a:ext>
                  </a:extLst>
                </a:gridCol>
              </a:tblGrid>
              <a:tr h="4194099">
                <a:tc>
                  <a:txBody>
                    <a:bodyPr/>
                    <a:lstStyle/>
                    <a:p>
                      <a:pPr marL="0" indent="0" algn="ctr">
                        <a:lnSpc>
                          <a:spcPts val="1500"/>
                        </a:lnSpc>
                        <a:buFont typeface="Wingdings" panose="05000000000000000000" pitchFamily="2" charset="2"/>
                        <a:buNone/>
                      </a:pPr>
                      <a:r>
                        <a:rPr kumimoji="1" lang="ja-JP" altLang="en-US" sz="1600" b="1" dirty="0">
                          <a:effectLst/>
                        </a:rPr>
                        <a:t>＜ターゲットのニーズと悩み＞</a:t>
                      </a:r>
                      <a:endParaRPr kumimoji="1" lang="en-US" altLang="ja-JP" sz="1600" b="1" dirty="0">
                        <a:effectLst/>
                      </a:endParaRPr>
                    </a:p>
                    <a:p>
                      <a:pPr marL="0" indent="0">
                        <a:lnSpc>
                          <a:spcPts val="1500"/>
                        </a:lnSpc>
                        <a:buFont typeface="Wingdings" panose="05000000000000000000" pitchFamily="2" charset="2"/>
                        <a:buNone/>
                      </a:pPr>
                      <a:r>
                        <a:rPr kumimoji="1" lang="en-US" altLang="ja-JP" sz="1400" dirty="0"/>
                        <a:t>【</a:t>
                      </a:r>
                      <a:r>
                        <a:rPr kumimoji="1" lang="ja-JP" altLang="en-US" sz="1400" dirty="0"/>
                        <a:t>国内客ターゲット</a:t>
                      </a:r>
                      <a:r>
                        <a:rPr kumimoji="1" lang="en-US" altLang="ja-JP" sz="1400" dirty="0"/>
                        <a:t>】</a:t>
                      </a:r>
                    </a:p>
                    <a:p>
                      <a:pPr marL="0" indent="0">
                        <a:lnSpc>
                          <a:spcPts val="1500"/>
                        </a:lnSpc>
                        <a:buFont typeface="Wingdings" panose="05000000000000000000" pitchFamily="2" charset="2"/>
                        <a:buNone/>
                      </a:pPr>
                      <a:r>
                        <a:rPr kumimoji="1" lang="ja-JP" altLang="en-US" sz="1400" dirty="0"/>
                        <a:t>＜津軽地域での主な観光目的別消費額比較＞</a:t>
                      </a:r>
                      <a:endParaRPr kumimoji="1" lang="en-US" altLang="ja-JP" sz="1400" dirty="0"/>
                    </a:p>
                    <a:p>
                      <a:pPr marL="285750" indent="-285750">
                        <a:lnSpc>
                          <a:spcPts val="1500"/>
                        </a:lnSpc>
                        <a:buFont typeface="Wingdings" panose="05000000000000000000" pitchFamily="2" charset="2"/>
                        <a:buChar char="l"/>
                      </a:pPr>
                      <a:r>
                        <a:rPr kumimoji="1" lang="ja-JP" altLang="en-US" sz="1400" dirty="0"/>
                        <a:t>自然・景観が目的の来訪者は、土産代と飲食代の消費が少ない</a:t>
                      </a:r>
                      <a:endParaRPr kumimoji="1" lang="en-US" altLang="ja-JP" sz="1400" dirty="0"/>
                    </a:p>
                    <a:p>
                      <a:pPr marL="285750" indent="-285750">
                        <a:lnSpc>
                          <a:spcPts val="1500"/>
                        </a:lnSpc>
                        <a:buFont typeface="Wingdings" panose="05000000000000000000" pitchFamily="2" charset="2"/>
                        <a:buChar char="l"/>
                      </a:pPr>
                      <a:r>
                        <a:rPr kumimoji="1" lang="ja-JP" altLang="en-US" sz="1400" dirty="0"/>
                        <a:t>グルメが目的の来訪者は、全般的に消費が多い</a:t>
                      </a:r>
                      <a:endParaRPr kumimoji="1" lang="en-US" altLang="ja-JP" sz="1400" dirty="0"/>
                    </a:p>
                    <a:p>
                      <a:pPr marL="285750" indent="-285750">
                        <a:lnSpc>
                          <a:spcPts val="1500"/>
                        </a:lnSpc>
                        <a:buFont typeface="Wingdings" panose="05000000000000000000" pitchFamily="2" charset="2"/>
                        <a:buChar char="l"/>
                      </a:pPr>
                      <a:r>
                        <a:rPr kumimoji="1" lang="ja-JP" altLang="en-US" sz="1400" dirty="0"/>
                        <a:t>温泉が目的の来訪者は、飲食代と入館料・体験料の消費が少ない</a:t>
                      </a:r>
                      <a:endParaRPr kumimoji="1" lang="en-US" altLang="ja-JP" sz="1400" dirty="0"/>
                    </a:p>
                    <a:p>
                      <a:pPr marL="285750" indent="-285750">
                        <a:lnSpc>
                          <a:spcPts val="1500"/>
                        </a:lnSpc>
                        <a:buFont typeface="Wingdings" panose="05000000000000000000" pitchFamily="2" charset="2"/>
                        <a:buChar char="l"/>
                      </a:pPr>
                      <a:r>
                        <a:rPr kumimoji="1" lang="ja-JP" altLang="en-US" sz="1400" dirty="0"/>
                        <a:t>歴史・文化が目的の来訪者は、土産代と飲食代、入館料・体験料の消費が多いが、宿泊費の消費が少ない</a:t>
                      </a:r>
                      <a:endParaRPr kumimoji="1" lang="en-US" altLang="ja-JP" sz="1400" dirty="0"/>
                    </a:p>
                    <a:p>
                      <a:pPr marL="285750" indent="-285750">
                        <a:lnSpc>
                          <a:spcPts val="1500"/>
                        </a:lnSpc>
                        <a:buFont typeface="Wingdings" panose="05000000000000000000" pitchFamily="2" charset="2"/>
                        <a:buChar char="l"/>
                      </a:pPr>
                      <a:r>
                        <a:rPr kumimoji="1" lang="ja-JP" altLang="en-US" sz="1400" dirty="0"/>
                        <a:t>鉄道旅が目的の来訪者は、交通費と飲食代の消費は高いが、入館料・体験料の消費が少ない</a:t>
                      </a:r>
                      <a:endParaRPr kumimoji="1" lang="en-US" altLang="ja-JP" sz="1400" dirty="0"/>
                    </a:p>
                    <a:p>
                      <a:pPr marL="0" indent="0">
                        <a:lnSpc>
                          <a:spcPts val="1500"/>
                        </a:lnSpc>
                        <a:buFont typeface="Wingdings" panose="05000000000000000000" pitchFamily="2" charset="2"/>
                        <a:buNone/>
                      </a:pPr>
                      <a:r>
                        <a:rPr kumimoji="1" lang="ja-JP" altLang="en-US" sz="1400" dirty="0"/>
                        <a:t>＜発地別消費額比較＞</a:t>
                      </a:r>
                      <a:endParaRPr kumimoji="1" lang="en-US" altLang="ja-JP" sz="1400" dirty="0"/>
                    </a:p>
                    <a:p>
                      <a:pPr marL="285750" indent="-285750">
                        <a:lnSpc>
                          <a:spcPts val="1500"/>
                        </a:lnSpc>
                        <a:buFont typeface="Wingdings" panose="05000000000000000000" pitchFamily="2" charset="2"/>
                        <a:buChar char="l"/>
                      </a:pPr>
                      <a:r>
                        <a:rPr kumimoji="1" lang="ja-JP" altLang="en-US" sz="1400" dirty="0"/>
                        <a:t>関東在住者は、全般的に消費が多いが、土産代の消費が少ない</a:t>
                      </a:r>
                      <a:endParaRPr kumimoji="1" lang="en-US" altLang="ja-JP" sz="1400" dirty="0"/>
                    </a:p>
                    <a:p>
                      <a:pPr marL="0" indent="0">
                        <a:lnSpc>
                          <a:spcPts val="1500"/>
                        </a:lnSpc>
                        <a:buFont typeface="Wingdings" panose="05000000000000000000" pitchFamily="2" charset="2"/>
                        <a:buNone/>
                      </a:pPr>
                      <a:r>
                        <a:rPr kumimoji="1" lang="en-US" altLang="ja-JP" sz="1400" dirty="0"/>
                        <a:t>【</a:t>
                      </a:r>
                      <a:r>
                        <a:rPr kumimoji="1" lang="ja-JP" altLang="en-US" sz="1400" dirty="0"/>
                        <a:t>海外客ターゲット</a:t>
                      </a:r>
                      <a:r>
                        <a:rPr kumimoji="1" lang="en-US" altLang="ja-JP" sz="1400" dirty="0"/>
                        <a:t>】</a:t>
                      </a:r>
                    </a:p>
                    <a:p>
                      <a:pPr marL="0" indent="0">
                        <a:lnSpc>
                          <a:spcPts val="1500"/>
                        </a:lnSpc>
                        <a:buFont typeface="Wingdings" panose="05000000000000000000" pitchFamily="2" charset="2"/>
                        <a:buNone/>
                      </a:pPr>
                      <a:r>
                        <a:rPr kumimoji="1" lang="ja-JP" altLang="en-US" sz="1400" dirty="0"/>
                        <a:t>＜台湾客＞</a:t>
                      </a:r>
                      <a:endParaRPr kumimoji="1" lang="en-US" altLang="ja-JP" sz="1400" dirty="0"/>
                    </a:p>
                    <a:p>
                      <a:pPr marL="285750" indent="-285750">
                        <a:lnSpc>
                          <a:spcPts val="1500"/>
                        </a:lnSpc>
                        <a:buFont typeface="Wingdings" panose="05000000000000000000" pitchFamily="2" charset="2"/>
                        <a:buChar char="l"/>
                      </a:pPr>
                      <a:r>
                        <a:rPr kumimoji="1" lang="ja-JP" altLang="en-US" sz="1400" dirty="0"/>
                        <a:t>買物（伝統工芸含む）・食等や歴史・文化に興味関心が高い</a:t>
                      </a:r>
                      <a:endParaRPr kumimoji="1" lang="en-US" altLang="ja-JP" sz="1400" dirty="0"/>
                    </a:p>
                    <a:p>
                      <a:pPr marL="285750" indent="-285750">
                        <a:lnSpc>
                          <a:spcPts val="1500"/>
                        </a:lnSpc>
                        <a:buFont typeface="Wingdings" panose="05000000000000000000" pitchFamily="2" charset="2"/>
                        <a:buChar char="l"/>
                      </a:pPr>
                      <a:r>
                        <a:rPr kumimoji="1" lang="ja-JP" altLang="en-US" sz="1400" dirty="0"/>
                        <a:t>青森に来訪する台湾客は、紅葉や雪景色といった自然・景観や海鮮・アップルパイなどのグルメが人気となっている</a:t>
                      </a:r>
                      <a:endParaRPr kumimoji="1" lang="en-US" altLang="ja-JP" sz="1400" dirty="0"/>
                    </a:p>
                    <a:p>
                      <a:pPr marL="285750" indent="-285750">
                        <a:lnSpc>
                          <a:spcPts val="1500"/>
                        </a:lnSpc>
                        <a:buFont typeface="Wingdings" panose="05000000000000000000" pitchFamily="2" charset="2"/>
                        <a:buChar char="l"/>
                      </a:pPr>
                      <a:r>
                        <a:rPr kumimoji="1" lang="ja-JP" altLang="en-US" sz="1400" dirty="0"/>
                        <a:t>青森に来訪する台湾客は、仙台空港や成田空港から入国する人が多い</a:t>
                      </a:r>
                      <a:endParaRPr kumimoji="1" lang="en-US" altLang="ja-JP" sz="1400" dirty="0"/>
                    </a:p>
                    <a:p>
                      <a:pPr marL="0" indent="0">
                        <a:lnSpc>
                          <a:spcPts val="1500"/>
                        </a:lnSpc>
                        <a:buFont typeface="Wingdings" panose="05000000000000000000" pitchFamily="2" charset="2"/>
                        <a:buNone/>
                      </a:pPr>
                      <a:r>
                        <a:rPr kumimoji="1" lang="ja-JP" altLang="en-US" sz="1400" dirty="0"/>
                        <a:t>＜韓国客＞</a:t>
                      </a:r>
                      <a:endParaRPr kumimoji="1" lang="en-US" altLang="ja-JP" sz="1400" dirty="0"/>
                    </a:p>
                    <a:p>
                      <a:pPr marL="285750" indent="-285750">
                        <a:lnSpc>
                          <a:spcPts val="1500"/>
                        </a:lnSpc>
                        <a:buFont typeface="Wingdings" panose="05000000000000000000" pitchFamily="2" charset="2"/>
                        <a:buChar char="l"/>
                      </a:pPr>
                      <a:r>
                        <a:rPr kumimoji="1" lang="ja-JP" altLang="en-US" sz="1400" dirty="0"/>
                        <a:t>ゴルフやスキーなどスポーツを目的とした来訪が多い</a:t>
                      </a:r>
                      <a:endParaRPr kumimoji="1" lang="en-US" altLang="ja-JP" sz="1400" dirty="0"/>
                    </a:p>
                    <a:p>
                      <a:pPr marL="285750" indent="-285750">
                        <a:lnSpc>
                          <a:spcPts val="1500"/>
                        </a:lnSpc>
                        <a:buFont typeface="Wingdings" panose="05000000000000000000" pitchFamily="2" charset="2"/>
                        <a:buChar char="l"/>
                      </a:pPr>
                      <a:r>
                        <a:rPr kumimoji="1" lang="ja-JP" altLang="en-US" sz="1400" dirty="0"/>
                        <a:t>青森に来訪する韓国客は、青森空港から入国する人が多い</a:t>
                      </a:r>
                      <a:endParaRPr kumimoji="1" lang="en-US" altLang="ja-JP" sz="1400" dirty="0"/>
                    </a:p>
                    <a:p>
                      <a:pPr marL="0" indent="0">
                        <a:lnSpc>
                          <a:spcPts val="1500"/>
                        </a:lnSpc>
                        <a:buFont typeface="Wingdings" panose="05000000000000000000" pitchFamily="2" charset="2"/>
                        <a:buNone/>
                      </a:pPr>
                      <a:r>
                        <a:rPr kumimoji="1" lang="ja-JP" altLang="en-US" sz="1400" dirty="0"/>
                        <a:t>＜クルーズ船青森港寄港客＞</a:t>
                      </a:r>
                      <a:endParaRPr kumimoji="1" lang="en-US" altLang="ja-JP" sz="1400" dirty="0"/>
                    </a:p>
                    <a:p>
                      <a:pPr marL="285750" marR="0" lvl="0" indent="-285750" algn="l" defTabSz="914400" rtl="0" eaLnBrk="1" fontAlgn="auto" latinLnBrk="0" hangingPunct="1">
                        <a:lnSpc>
                          <a:spcPts val="1500"/>
                        </a:lnSpc>
                        <a:spcBef>
                          <a:spcPts val="0"/>
                        </a:spcBef>
                        <a:spcAft>
                          <a:spcPts val="0"/>
                        </a:spcAft>
                        <a:buClrTx/>
                        <a:buSzTx/>
                        <a:buFont typeface="Wingdings" panose="05000000000000000000" pitchFamily="2" charset="2"/>
                        <a:buChar char="l"/>
                        <a:tabLst/>
                        <a:defRPr/>
                      </a:pPr>
                      <a:r>
                        <a:rPr kumimoji="1" lang="ja-JP" altLang="en-US" sz="1400" dirty="0"/>
                        <a:t>青森港に寄港するクルーズ船客は、滞在時間が短く、選択できるツアーが限定されている。</a:t>
                      </a:r>
                    </a:p>
                    <a:p>
                      <a:pPr marL="285750" indent="-285750">
                        <a:lnSpc>
                          <a:spcPts val="1500"/>
                        </a:lnSpc>
                        <a:buFont typeface="Wingdings" panose="05000000000000000000" pitchFamily="2" charset="2"/>
                        <a:buChar char="l"/>
                      </a:pPr>
                      <a:r>
                        <a:rPr kumimoji="1" lang="ja-JP" altLang="en-US" sz="1400" dirty="0"/>
                        <a:t>歴史・文化、伝統工芸、地域の食文化などの体験型コンテンツへの関心が高い。</a:t>
                      </a:r>
                      <a:endParaRPr kumimoji="1" lang="en-US" altLang="ja-JP"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168932"/>
                  </a:ext>
                </a:extLst>
              </a:tr>
              <a:tr h="1313405">
                <a:tc>
                  <a:txBody>
                    <a:bodyPr/>
                    <a:lstStyle/>
                    <a:p>
                      <a:pPr algn="ctr">
                        <a:lnSpc>
                          <a:spcPts val="1500"/>
                        </a:lnSpc>
                      </a:pPr>
                      <a:r>
                        <a:rPr kumimoji="1" lang="ja-JP" altLang="en-US" sz="1600" b="1" dirty="0">
                          <a:effectLst/>
                        </a:rPr>
                        <a:t>＜地域のポジション／ターゲットへの提供価値＞</a:t>
                      </a:r>
                      <a:endParaRPr kumimoji="1" lang="en-US" altLang="ja-JP" sz="1600" b="1" dirty="0">
                        <a:effectLst/>
                      </a:endParaRPr>
                    </a:p>
                    <a:p>
                      <a:pPr marL="285750" lvl="0" indent="-285750">
                        <a:lnSpc>
                          <a:spcPts val="1500"/>
                        </a:lnSpc>
                        <a:buFont typeface="Wingdings" panose="05000000000000000000" pitchFamily="2" charset="2"/>
                        <a:buChar char="l"/>
                      </a:pPr>
                      <a:r>
                        <a:rPr kumimoji="1" lang="ja-JP" altLang="en-US" sz="1400" kern="1200" dirty="0">
                          <a:solidFill>
                            <a:schemeClr val="tx1"/>
                          </a:solidFill>
                          <a:effectLst/>
                          <a:latin typeface="+mn-lt"/>
                          <a:ea typeface="+mn-ea"/>
                          <a:cs typeface="+mn-cs"/>
                        </a:rPr>
                        <a:t>生産量日本一のりんごや多様な農林水産資源、津軽の人柄等を前面に出し他地域と差別化する。</a:t>
                      </a:r>
                      <a:endParaRPr kumimoji="1" lang="en-US" altLang="ja-JP" sz="1400" kern="1200" dirty="0">
                        <a:solidFill>
                          <a:schemeClr val="tx1"/>
                        </a:solidFill>
                        <a:effectLst/>
                        <a:latin typeface="+mn-lt"/>
                        <a:ea typeface="+mn-ea"/>
                        <a:cs typeface="+mn-cs"/>
                      </a:endParaRPr>
                    </a:p>
                    <a:p>
                      <a:pPr marL="285750" lvl="0" indent="-285750">
                        <a:lnSpc>
                          <a:spcPts val="1500"/>
                        </a:lnSpc>
                        <a:buFont typeface="Wingdings" panose="05000000000000000000" pitchFamily="2" charset="2"/>
                        <a:buChar char="l"/>
                      </a:pPr>
                      <a:r>
                        <a:rPr kumimoji="1" lang="ja-JP" altLang="en-US" sz="1400" kern="1200" dirty="0">
                          <a:solidFill>
                            <a:schemeClr val="tx1"/>
                          </a:solidFill>
                          <a:effectLst/>
                          <a:latin typeface="+mn-lt"/>
                          <a:ea typeface="+mn-ea"/>
                          <a:cs typeface="+mn-cs"/>
                        </a:rPr>
                        <a:t>繁忙期（</a:t>
                      </a:r>
                      <a:r>
                        <a:rPr kumimoji="1" lang="en-US" altLang="ja-JP" sz="1400" kern="1200" dirty="0">
                          <a:solidFill>
                            <a:schemeClr val="tx1"/>
                          </a:solidFill>
                          <a:effectLst/>
                          <a:latin typeface="+mn-lt"/>
                          <a:ea typeface="+mn-ea"/>
                          <a:cs typeface="+mn-cs"/>
                        </a:rPr>
                        <a:t>4-5</a:t>
                      </a:r>
                      <a:r>
                        <a:rPr kumimoji="1" lang="ja-JP" altLang="en-US" sz="1400" kern="1200" dirty="0">
                          <a:solidFill>
                            <a:schemeClr val="tx1"/>
                          </a:solidFill>
                          <a:effectLst/>
                          <a:latin typeface="+mn-lt"/>
                          <a:ea typeface="+mn-ea"/>
                          <a:cs typeface="+mn-cs"/>
                        </a:rPr>
                        <a:t>月、</a:t>
                      </a:r>
                      <a:r>
                        <a:rPr kumimoji="1" lang="en-US" altLang="ja-JP" sz="1400" kern="1200" dirty="0">
                          <a:solidFill>
                            <a:schemeClr val="tx1"/>
                          </a:solidFill>
                          <a:effectLst/>
                          <a:latin typeface="+mn-lt"/>
                          <a:ea typeface="+mn-ea"/>
                          <a:cs typeface="+mn-cs"/>
                        </a:rPr>
                        <a:t>8-11</a:t>
                      </a:r>
                      <a:r>
                        <a:rPr kumimoji="1" lang="ja-JP" altLang="en-US" sz="1400" kern="1200" dirty="0">
                          <a:solidFill>
                            <a:schemeClr val="tx1"/>
                          </a:solidFill>
                          <a:effectLst/>
                          <a:latin typeface="+mn-lt"/>
                          <a:ea typeface="+mn-ea"/>
                          <a:cs typeface="+mn-cs"/>
                        </a:rPr>
                        <a:t>月）には、桜やねぷた／ねぶた、紅葉といった大人数を受け入れられる観光資源をフックに津軽地域への誘客を強化し、来訪客に多くの観光スポットを周遊させることで旅行消費を増加させる。</a:t>
                      </a:r>
                      <a:endParaRPr kumimoji="1" lang="en-US" altLang="ja-JP" sz="1400" kern="1200" dirty="0">
                        <a:solidFill>
                          <a:schemeClr val="tx1"/>
                        </a:solidFill>
                        <a:effectLst/>
                        <a:latin typeface="+mn-lt"/>
                        <a:ea typeface="+mn-ea"/>
                        <a:cs typeface="+mn-cs"/>
                      </a:endParaRPr>
                    </a:p>
                    <a:p>
                      <a:pPr marL="285750" lvl="0" indent="-285750">
                        <a:lnSpc>
                          <a:spcPts val="1500"/>
                        </a:lnSpc>
                        <a:buFont typeface="Wingdings" panose="05000000000000000000" pitchFamily="2" charset="2"/>
                        <a:buChar char="l"/>
                      </a:pPr>
                      <a:r>
                        <a:rPr kumimoji="1" lang="ja-JP" altLang="en-US" sz="1400" kern="1200" dirty="0">
                          <a:solidFill>
                            <a:schemeClr val="tx1"/>
                          </a:solidFill>
                          <a:effectLst/>
                          <a:latin typeface="+mn-lt"/>
                          <a:ea typeface="+mn-ea"/>
                          <a:cs typeface="+mn-cs"/>
                        </a:rPr>
                        <a:t>閑散期（</a:t>
                      </a:r>
                      <a:r>
                        <a:rPr kumimoji="1" lang="en-US" altLang="ja-JP" sz="1400" kern="1200" dirty="0">
                          <a:solidFill>
                            <a:schemeClr val="tx1"/>
                          </a:solidFill>
                          <a:effectLst/>
                          <a:latin typeface="+mn-lt"/>
                          <a:ea typeface="+mn-ea"/>
                          <a:cs typeface="+mn-cs"/>
                        </a:rPr>
                        <a:t>6-7</a:t>
                      </a:r>
                      <a:r>
                        <a:rPr kumimoji="1" lang="ja-JP" altLang="en-US" sz="1400" kern="1200" dirty="0">
                          <a:solidFill>
                            <a:schemeClr val="tx1"/>
                          </a:solidFill>
                          <a:effectLst/>
                          <a:latin typeface="+mn-lt"/>
                          <a:ea typeface="+mn-ea"/>
                          <a:cs typeface="+mn-cs"/>
                        </a:rPr>
                        <a:t>月、</a:t>
                      </a:r>
                      <a:r>
                        <a:rPr kumimoji="1" lang="en-US" altLang="ja-JP" sz="1400" kern="1200" dirty="0">
                          <a:solidFill>
                            <a:schemeClr val="tx1"/>
                          </a:solidFill>
                          <a:effectLst/>
                          <a:latin typeface="+mn-lt"/>
                          <a:ea typeface="+mn-ea"/>
                          <a:cs typeface="+mn-cs"/>
                        </a:rPr>
                        <a:t>12-3</a:t>
                      </a:r>
                      <a:r>
                        <a:rPr kumimoji="1" lang="ja-JP" altLang="en-US" sz="1400" kern="1200" dirty="0">
                          <a:solidFill>
                            <a:schemeClr val="tx1"/>
                          </a:solidFill>
                          <a:effectLst/>
                          <a:latin typeface="+mn-lt"/>
                          <a:ea typeface="+mn-ea"/>
                          <a:cs typeface="+mn-cs"/>
                        </a:rPr>
                        <a:t>月）には、鉄道旅や伝統工芸などニッチな需要を捉えて津軽地域への誘客を図り、密度の濃い体験を提供することでリピーターにつなげていく。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274968"/>
                  </a:ext>
                </a:extLst>
              </a:tr>
            </a:tbl>
          </a:graphicData>
        </a:graphic>
      </p:graphicFrame>
    </p:spTree>
    <p:extLst>
      <p:ext uri="{BB962C8B-B14F-4D97-AF65-F5344CB8AC3E}">
        <p14:creationId xmlns:p14="http://schemas.microsoft.com/office/powerpoint/2010/main" val="150947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64B3-30FF-71BA-1EAA-8DBD2C2351D4}"/>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A37E07B8-0FC1-012D-0B74-74A9F1094AB6}"/>
              </a:ext>
            </a:extLst>
          </p:cNvPr>
          <p:cNvSpPr>
            <a:spLocks noGrp="1"/>
          </p:cNvSpPr>
          <p:nvPr>
            <p:ph type="title"/>
          </p:nvPr>
        </p:nvSpPr>
        <p:spPr>
          <a:xfrm>
            <a:off x="164386" y="80384"/>
            <a:ext cx="6645717" cy="483394"/>
          </a:xfrm>
        </p:spPr>
        <p:txBody>
          <a:bodyPr>
            <a:normAutofit/>
          </a:bodyPr>
          <a:lstStyle/>
          <a:p>
            <a:r>
              <a:rPr lang="ja-JP" altLang="en-US" dirty="0"/>
              <a:t>６．持続可能な観光地化に向けた各種方針</a:t>
            </a:r>
          </a:p>
        </p:txBody>
      </p:sp>
      <p:sp>
        <p:nvSpPr>
          <p:cNvPr id="6" name="テキスト ボックス 5">
            <a:extLst>
              <a:ext uri="{FF2B5EF4-FFF2-40B4-BE49-F238E27FC236}">
                <a16:creationId xmlns:a16="http://schemas.microsoft.com/office/drawing/2014/main" id="{D51D26F8-E516-350A-072D-910A556D2AA3}"/>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15E37C74-B2AE-9B6D-FE88-11CD6F522B82}"/>
              </a:ext>
            </a:extLst>
          </p:cNvPr>
          <p:cNvSpPr>
            <a:spLocks noGrp="1"/>
          </p:cNvSpPr>
          <p:nvPr>
            <p:ph type="sldNum" sz="quarter" idx="12"/>
          </p:nvPr>
        </p:nvSpPr>
        <p:spPr/>
        <p:txBody>
          <a:bodyPr/>
          <a:lstStyle/>
          <a:p>
            <a:fld id="{E6FEF39B-B593-4A6E-A535-B6F576D5169E}" type="slidenum">
              <a:rPr kumimoji="1" lang="ja-JP" altLang="en-US" smtClean="0"/>
              <a:pPr/>
              <a:t>16</a:t>
            </a:fld>
            <a:endParaRPr kumimoji="1" lang="ja-JP" altLang="en-US" dirty="0"/>
          </a:p>
        </p:txBody>
      </p:sp>
      <p:sp>
        <p:nvSpPr>
          <p:cNvPr id="3" name="四角形: 角を丸くする 2">
            <a:extLst>
              <a:ext uri="{FF2B5EF4-FFF2-40B4-BE49-F238E27FC236}">
                <a16:creationId xmlns:a16="http://schemas.microsoft.com/office/drawing/2014/main" id="{0CCA3138-593B-151F-E331-3661BB83678A}"/>
              </a:ext>
            </a:extLst>
          </p:cNvPr>
          <p:cNvSpPr/>
          <p:nvPr/>
        </p:nvSpPr>
        <p:spPr>
          <a:xfrm>
            <a:off x="539495" y="736745"/>
            <a:ext cx="4320000" cy="33501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基礎的なインバウンド受入環境整備の方針</a:t>
            </a:r>
          </a:p>
        </p:txBody>
      </p:sp>
      <p:grpSp>
        <p:nvGrpSpPr>
          <p:cNvPr id="4" name="グループ化 3">
            <a:extLst>
              <a:ext uri="{FF2B5EF4-FFF2-40B4-BE49-F238E27FC236}">
                <a16:creationId xmlns:a16="http://schemas.microsoft.com/office/drawing/2014/main" id="{D1F57007-7316-CCDB-1F8C-629EAF345EC3}"/>
              </a:ext>
            </a:extLst>
          </p:cNvPr>
          <p:cNvGrpSpPr/>
          <p:nvPr/>
        </p:nvGrpSpPr>
        <p:grpSpPr>
          <a:xfrm>
            <a:off x="384202" y="1244727"/>
            <a:ext cx="8220302" cy="1600073"/>
            <a:chOff x="410904" y="1420371"/>
            <a:chExt cx="8220302" cy="1600073"/>
          </a:xfrm>
        </p:grpSpPr>
        <p:sp>
          <p:nvSpPr>
            <p:cNvPr id="9" name="正方形/長方形 8">
              <a:extLst>
                <a:ext uri="{FF2B5EF4-FFF2-40B4-BE49-F238E27FC236}">
                  <a16:creationId xmlns:a16="http://schemas.microsoft.com/office/drawing/2014/main" id="{0555502F-88E2-36A7-BB23-1D2745A1BA2F}"/>
                </a:ext>
              </a:extLst>
            </p:cNvPr>
            <p:cNvSpPr/>
            <p:nvPr/>
          </p:nvSpPr>
          <p:spPr>
            <a:xfrm>
              <a:off x="512794" y="1517099"/>
              <a:ext cx="8118412" cy="1503345"/>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a:t>
              </a:r>
              <a:r>
                <a:rPr kumimoji="1" lang="en-US" altLang="ja-JP" sz="1200" dirty="0">
                  <a:solidFill>
                    <a:schemeClr val="tx1"/>
                  </a:solidFill>
                  <a:latin typeface="+mn-ea"/>
                </a:rPr>
                <a:t>2025</a:t>
              </a:r>
              <a:r>
                <a:rPr kumimoji="1" lang="ja-JP" altLang="en-US" sz="1200" dirty="0">
                  <a:solidFill>
                    <a:schemeClr val="tx1"/>
                  </a:solidFill>
                  <a:latin typeface="+mn-ea"/>
                </a:rPr>
                <a:t>年の津軽地域外国人旅行者延べ宿泊者数の割合が全体の</a:t>
              </a:r>
              <a:r>
                <a:rPr kumimoji="1" lang="en-US" altLang="ja-JP" sz="1200" dirty="0">
                  <a:solidFill>
                    <a:schemeClr val="tx1"/>
                  </a:solidFill>
                  <a:latin typeface="+mn-ea"/>
                </a:rPr>
                <a:t>8%</a:t>
              </a:r>
              <a:r>
                <a:rPr kumimoji="1" lang="ja-JP" altLang="en-US" sz="1200" dirty="0">
                  <a:solidFill>
                    <a:schemeClr val="tx1"/>
                  </a:solidFill>
                  <a:latin typeface="+mn-ea"/>
                </a:rPr>
                <a:t>超を占める（コロナ禍前の</a:t>
              </a:r>
              <a:r>
                <a:rPr kumimoji="1" lang="en-US" altLang="ja-JP" sz="1200" dirty="0">
                  <a:solidFill>
                    <a:schemeClr val="tx1"/>
                  </a:solidFill>
                  <a:latin typeface="+mn-ea"/>
                </a:rPr>
                <a:t>2019</a:t>
              </a:r>
              <a:r>
                <a:rPr kumimoji="1" lang="ja-JP" altLang="en-US" sz="1200" dirty="0">
                  <a:solidFill>
                    <a:schemeClr val="tx1"/>
                  </a:solidFill>
                  <a:latin typeface="+mn-ea"/>
                </a:rPr>
                <a:t>年は</a:t>
              </a:r>
              <a:r>
                <a:rPr kumimoji="1" lang="en-US" altLang="ja-JP" sz="1200" dirty="0">
                  <a:solidFill>
                    <a:schemeClr val="tx1"/>
                  </a:solidFill>
                  <a:latin typeface="+mn-ea"/>
                </a:rPr>
                <a:t>5.7%</a:t>
              </a:r>
              <a:r>
                <a:rPr kumimoji="1" lang="ja-JP" altLang="en-US" sz="1200" dirty="0">
                  <a:solidFill>
                    <a:schemeClr val="tx1"/>
                  </a:solidFill>
                  <a:latin typeface="+mn-ea"/>
                </a:rPr>
                <a:t>）など、津軽地域を訪れるインバウンドは年々増加しています。</a:t>
              </a:r>
              <a:endParaRPr kumimoji="1" lang="en-US" altLang="ja-JP" sz="1200" dirty="0">
                <a:solidFill>
                  <a:schemeClr val="tx1"/>
                </a:solidFill>
                <a:latin typeface="+mn-ea"/>
              </a:endParaRPr>
            </a:p>
            <a:p>
              <a:r>
                <a:rPr kumimoji="1" lang="ja-JP" altLang="en-US" sz="1200" dirty="0">
                  <a:solidFill>
                    <a:schemeClr val="tx1"/>
                  </a:solidFill>
                  <a:latin typeface="+mn-ea"/>
                </a:rPr>
                <a:t>　さらには、全国的な訪日客の増加に加え、台湾・韓国からの青森空港直行便の増便や青森港へのクルーズ船寄港数の増加などにより、今後ますますインバウンドが青森県を訪れる機会が増える見通しです。</a:t>
              </a:r>
              <a:endParaRPr kumimoji="1" lang="en-US" altLang="ja-JP" sz="1200" dirty="0">
                <a:solidFill>
                  <a:schemeClr val="tx1"/>
                </a:solidFill>
                <a:latin typeface="+mn-ea"/>
              </a:endParaRPr>
            </a:p>
            <a:p>
              <a:r>
                <a:rPr kumimoji="1" lang="ja-JP" altLang="en-US" sz="1200" dirty="0">
                  <a:solidFill>
                    <a:schemeClr val="tx1"/>
                  </a:solidFill>
                  <a:latin typeface="+mn-ea"/>
                </a:rPr>
                <a:t>　一方で、観光・物産施設等の多言語案内の整備や域内交通手段の周知、フリー</a:t>
              </a:r>
              <a:r>
                <a:rPr kumimoji="1" lang="en-US" altLang="ja-JP" sz="1200" dirty="0">
                  <a:solidFill>
                    <a:schemeClr val="tx1"/>
                  </a:solidFill>
                  <a:latin typeface="+mn-ea"/>
                </a:rPr>
                <a:t>Wi-fi</a:t>
              </a:r>
              <a:r>
                <a:rPr kumimoji="1" lang="ja-JP" altLang="en-US" sz="1200" dirty="0">
                  <a:solidFill>
                    <a:schemeClr val="tx1"/>
                  </a:solidFill>
                  <a:latin typeface="+mn-ea"/>
                </a:rPr>
                <a:t>環境やキャッシュレス環境の整備、おすすめ観光スポット情報など、インバウンドに対する情報提供体制のさらなる充実が課題となっています。</a:t>
              </a:r>
            </a:p>
          </p:txBody>
        </p:sp>
        <p:sp>
          <p:nvSpPr>
            <p:cNvPr id="10" name="四角形: 角を丸くする 9">
              <a:extLst>
                <a:ext uri="{FF2B5EF4-FFF2-40B4-BE49-F238E27FC236}">
                  <a16:creationId xmlns:a16="http://schemas.microsoft.com/office/drawing/2014/main" id="{E61908BA-EABF-89C4-74AD-44C112C78AB4}"/>
                </a:ext>
              </a:extLst>
            </p:cNvPr>
            <p:cNvSpPr/>
            <p:nvPr/>
          </p:nvSpPr>
          <p:spPr>
            <a:xfrm>
              <a:off x="410904" y="1420371"/>
              <a:ext cx="1620000" cy="360000"/>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現状と課題</a:t>
              </a:r>
            </a:p>
          </p:txBody>
        </p:sp>
      </p:grpSp>
      <p:grpSp>
        <p:nvGrpSpPr>
          <p:cNvPr id="11" name="グループ化 10">
            <a:extLst>
              <a:ext uri="{FF2B5EF4-FFF2-40B4-BE49-F238E27FC236}">
                <a16:creationId xmlns:a16="http://schemas.microsoft.com/office/drawing/2014/main" id="{F19E64AC-8860-5590-A2D8-EAAFD6AEDC7D}"/>
              </a:ext>
            </a:extLst>
          </p:cNvPr>
          <p:cNvGrpSpPr/>
          <p:nvPr/>
        </p:nvGrpSpPr>
        <p:grpSpPr>
          <a:xfrm>
            <a:off x="384201" y="2941528"/>
            <a:ext cx="8220303" cy="2671745"/>
            <a:chOff x="410903" y="1420371"/>
            <a:chExt cx="8220303" cy="2604345"/>
          </a:xfrm>
        </p:grpSpPr>
        <p:sp>
          <p:nvSpPr>
            <p:cNvPr id="12" name="正方形/長方形 11">
              <a:extLst>
                <a:ext uri="{FF2B5EF4-FFF2-40B4-BE49-F238E27FC236}">
                  <a16:creationId xmlns:a16="http://schemas.microsoft.com/office/drawing/2014/main" id="{9A62439A-A940-2DA2-E326-2C101FA146A6}"/>
                </a:ext>
              </a:extLst>
            </p:cNvPr>
            <p:cNvSpPr/>
            <p:nvPr/>
          </p:nvSpPr>
          <p:spPr>
            <a:xfrm>
              <a:off x="512794" y="1517100"/>
              <a:ext cx="8118412" cy="2507616"/>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こうした課題を踏まえ、インバウンドの津軽地域への来訪を増やすためには、津軽地域の認知・興味関心の向上や、初めて津軽を来訪するハードルを下げる必要があります。 </a:t>
              </a:r>
            </a:p>
            <a:p>
              <a:r>
                <a:rPr kumimoji="1" lang="ja-JP" altLang="en-US" sz="1200" b="1" u="sng" dirty="0">
                  <a:solidFill>
                    <a:schemeClr val="tx1"/>
                  </a:solidFill>
                  <a:latin typeface="+mn-ea"/>
                </a:rPr>
                <a:t>ア）専門家を招聘した受入環境調査を通じた改善点の洗い出し及び整備の実施</a:t>
              </a:r>
            </a:p>
            <a:p>
              <a:r>
                <a:rPr kumimoji="1" lang="ja-JP" altLang="en-US" sz="1200" dirty="0">
                  <a:solidFill>
                    <a:schemeClr val="tx1"/>
                  </a:solidFill>
                  <a:latin typeface="+mn-ea"/>
                </a:rPr>
                <a:t>　自治体や地域事業者を対象に、専門家を招聘して、受入環境整備のポイントに関するセミナー及び観光地での観光客受入環境の実地調査を行い、改善点のアドバイスをいただきます。</a:t>
              </a:r>
            </a:p>
            <a:p>
              <a:r>
                <a:rPr kumimoji="1" lang="ja-JP" altLang="en-US" sz="1200" dirty="0">
                  <a:solidFill>
                    <a:schemeClr val="tx1"/>
                  </a:solidFill>
                  <a:latin typeface="+mn-ea"/>
                </a:rPr>
                <a:t>　そのアドバイスを踏まえて、行政や地域関係者、当法人が一体となって改善につなげます。</a:t>
              </a:r>
            </a:p>
            <a:p>
              <a:r>
                <a:rPr kumimoji="1" lang="ja-JP" altLang="en-US" sz="1200" b="1" u="sng" dirty="0">
                  <a:solidFill>
                    <a:schemeClr val="tx1"/>
                  </a:solidFill>
                  <a:latin typeface="+mn-ea"/>
                </a:rPr>
                <a:t>イ）インバウンド向け旅行コンテンツ販売網の強化</a:t>
              </a:r>
              <a:endParaRPr kumimoji="1" lang="en-US" altLang="ja-JP" sz="1200" b="1" u="sng" dirty="0">
                <a:solidFill>
                  <a:schemeClr val="tx1"/>
                </a:solidFill>
                <a:latin typeface="+mn-ea"/>
              </a:endParaRPr>
            </a:p>
            <a:p>
              <a:r>
                <a:rPr kumimoji="1" lang="ja-JP" altLang="en-US" sz="1200" dirty="0">
                  <a:solidFill>
                    <a:schemeClr val="tx1"/>
                  </a:solidFill>
                  <a:latin typeface="+mn-ea"/>
                </a:rPr>
                <a:t>　旅行会社等との連携強化を通じた津軽旅行プランの造成・販売促進や、インバウンド向けに磨き上げたコンテンツの海外</a:t>
              </a:r>
              <a:r>
                <a:rPr kumimoji="1" lang="en-US" altLang="ja-JP" sz="1200" dirty="0">
                  <a:solidFill>
                    <a:schemeClr val="tx1"/>
                  </a:solidFill>
                  <a:latin typeface="+mn-ea"/>
                </a:rPr>
                <a:t>OTA</a:t>
              </a:r>
              <a:r>
                <a:rPr kumimoji="1" lang="ja-JP" altLang="en-US" sz="1200" dirty="0">
                  <a:solidFill>
                    <a:schemeClr val="tx1"/>
                  </a:solidFill>
                  <a:latin typeface="+mn-ea"/>
                </a:rPr>
                <a:t>への掲載強化などにより、インバウンドの来訪やコンテンツの購入につながる窓口を増やします。</a:t>
              </a:r>
              <a:endParaRPr kumimoji="1" lang="ja-JP" altLang="en-US" sz="1200" b="1" dirty="0">
                <a:solidFill>
                  <a:schemeClr val="tx1"/>
                </a:solidFill>
                <a:latin typeface="+mn-ea"/>
              </a:endParaRPr>
            </a:p>
            <a:p>
              <a:r>
                <a:rPr kumimoji="1" lang="ja-JP" altLang="en-US" sz="1200" b="1" u="sng" dirty="0">
                  <a:solidFill>
                    <a:schemeClr val="tx1"/>
                  </a:solidFill>
                  <a:latin typeface="+mn-ea"/>
                </a:rPr>
                <a:t>ウ）インバウンド向け情報発信体制の強化</a:t>
              </a:r>
            </a:p>
            <a:p>
              <a:r>
                <a:rPr kumimoji="1" lang="ja-JP" altLang="en-US" sz="1200" dirty="0">
                  <a:solidFill>
                    <a:schemeClr val="tx1"/>
                  </a:solidFill>
                  <a:latin typeface="+mn-ea"/>
                </a:rPr>
                <a:t>　旅のテーマに応じた観光モデルコースや特集記事の作成・発信や、トリプルメディアを活用した情報発信の実施などにより、津軽地域の魅力や交通情報などの発信に取り組みます。</a:t>
              </a:r>
              <a:endParaRPr kumimoji="1" lang="en-US" altLang="ja-JP" sz="1200" dirty="0">
                <a:solidFill>
                  <a:schemeClr val="tx1"/>
                </a:solidFill>
                <a:latin typeface="+mn-ea"/>
              </a:endParaRPr>
            </a:p>
          </p:txBody>
        </p:sp>
        <p:sp>
          <p:nvSpPr>
            <p:cNvPr id="13" name="四角形: 角を丸くする 12">
              <a:extLst>
                <a:ext uri="{FF2B5EF4-FFF2-40B4-BE49-F238E27FC236}">
                  <a16:creationId xmlns:a16="http://schemas.microsoft.com/office/drawing/2014/main" id="{0BE46CE1-AD05-9A2F-2971-4D54C5B9F84C}"/>
                </a:ext>
              </a:extLst>
            </p:cNvPr>
            <p:cNvSpPr/>
            <p:nvPr/>
          </p:nvSpPr>
          <p:spPr>
            <a:xfrm>
              <a:off x="410903" y="1420371"/>
              <a:ext cx="1620000" cy="350918"/>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方針と施策</a:t>
              </a:r>
            </a:p>
          </p:txBody>
        </p:sp>
      </p:grpSp>
    </p:spTree>
    <p:extLst>
      <p:ext uri="{BB962C8B-B14F-4D97-AF65-F5344CB8AC3E}">
        <p14:creationId xmlns:p14="http://schemas.microsoft.com/office/powerpoint/2010/main" val="128118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F135A-1D3D-E078-81CA-89F604690002}"/>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AE84FC5B-3DC2-B23D-9007-71733C0D9E9A}"/>
              </a:ext>
            </a:extLst>
          </p:cNvPr>
          <p:cNvSpPr>
            <a:spLocks noGrp="1"/>
          </p:cNvSpPr>
          <p:nvPr>
            <p:ph type="title"/>
          </p:nvPr>
        </p:nvSpPr>
        <p:spPr>
          <a:xfrm>
            <a:off x="164386" y="80384"/>
            <a:ext cx="6645717" cy="483394"/>
          </a:xfrm>
        </p:spPr>
        <p:txBody>
          <a:bodyPr>
            <a:normAutofit/>
          </a:bodyPr>
          <a:lstStyle/>
          <a:p>
            <a:r>
              <a:rPr lang="ja-JP" altLang="en-US" dirty="0"/>
              <a:t>６．持続可能な観光地化に向けた各種方針</a:t>
            </a:r>
          </a:p>
        </p:txBody>
      </p:sp>
      <p:sp>
        <p:nvSpPr>
          <p:cNvPr id="6" name="テキスト ボックス 5">
            <a:extLst>
              <a:ext uri="{FF2B5EF4-FFF2-40B4-BE49-F238E27FC236}">
                <a16:creationId xmlns:a16="http://schemas.microsoft.com/office/drawing/2014/main" id="{35BDB69F-44C2-D8B1-E4F9-61D45A230D4A}"/>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9EDFF9FF-F0DE-0036-04ED-92075F276849}"/>
              </a:ext>
            </a:extLst>
          </p:cNvPr>
          <p:cNvSpPr>
            <a:spLocks noGrp="1"/>
          </p:cNvSpPr>
          <p:nvPr>
            <p:ph type="sldNum" sz="quarter" idx="12"/>
          </p:nvPr>
        </p:nvSpPr>
        <p:spPr/>
        <p:txBody>
          <a:bodyPr/>
          <a:lstStyle/>
          <a:p>
            <a:fld id="{E6FEF39B-B593-4A6E-A535-B6F576D5169E}" type="slidenum">
              <a:rPr kumimoji="1" lang="ja-JP" altLang="en-US" smtClean="0"/>
              <a:pPr/>
              <a:t>17</a:t>
            </a:fld>
            <a:endParaRPr kumimoji="1" lang="ja-JP" altLang="en-US" dirty="0"/>
          </a:p>
        </p:txBody>
      </p:sp>
      <p:sp>
        <p:nvSpPr>
          <p:cNvPr id="3" name="四角形: 角を丸くする 2">
            <a:extLst>
              <a:ext uri="{FF2B5EF4-FFF2-40B4-BE49-F238E27FC236}">
                <a16:creationId xmlns:a16="http://schemas.microsoft.com/office/drawing/2014/main" id="{CEF726AC-F06F-6F89-E261-6DFBE0CCE4FD}"/>
              </a:ext>
            </a:extLst>
          </p:cNvPr>
          <p:cNvSpPr/>
          <p:nvPr/>
        </p:nvSpPr>
        <p:spPr>
          <a:xfrm>
            <a:off x="539495" y="736745"/>
            <a:ext cx="3600000" cy="33501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二次交通の課題解決及び確保の方針</a:t>
            </a:r>
          </a:p>
        </p:txBody>
      </p:sp>
      <p:grpSp>
        <p:nvGrpSpPr>
          <p:cNvPr id="4" name="グループ化 3">
            <a:extLst>
              <a:ext uri="{FF2B5EF4-FFF2-40B4-BE49-F238E27FC236}">
                <a16:creationId xmlns:a16="http://schemas.microsoft.com/office/drawing/2014/main" id="{D5C80D74-3E9D-DE14-34B2-B10C52218A3F}"/>
              </a:ext>
            </a:extLst>
          </p:cNvPr>
          <p:cNvGrpSpPr/>
          <p:nvPr/>
        </p:nvGrpSpPr>
        <p:grpSpPr>
          <a:xfrm>
            <a:off x="384202" y="1244727"/>
            <a:ext cx="8220302" cy="2708438"/>
            <a:chOff x="410904" y="1420371"/>
            <a:chExt cx="8220302" cy="2708438"/>
          </a:xfrm>
        </p:grpSpPr>
        <p:sp>
          <p:nvSpPr>
            <p:cNvPr id="9" name="正方形/長方形 8">
              <a:extLst>
                <a:ext uri="{FF2B5EF4-FFF2-40B4-BE49-F238E27FC236}">
                  <a16:creationId xmlns:a16="http://schemas.microsoft.com/office/drawing/2014/main" id="{D1DF264C-3FFF-4D14-21CE-8A4C993CF047}"/>
                </a:ext>
              </a:extLst>
            </p:cNvPr>
            <p:cNvSpPr/>
            <p:nvPr/>
          </p:nvSpPr>
          <p:spPr>
            <a:xfrm>
              <a:off x="512794" y="1517101"/>
              <a:ext cx="8118412" cy="2611708"/>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b="1" u="sng" dirty="0">
                  <a:solidFill>
                    <a:schemeClr val="tx1"/>
                  </a:solidFill>
                  <a:latin typeface="+mn-ea"/>
                </a:rPr>
                <a:t>ア）交通業界の深刻な担い手不足</a:t>
              </a:r>
            </a:p>
            <a:p>
              <a:r>
                <a:rPr kumimoji="1" lang="ja-JP" altLang="en-US" sz="1200" dirty="0">
                  <a:solidFill>
                    <a:schemeClr val="tx1"/>
                  </a:solidFill>
                  <a:latin typeface="+mn-ea"/>
                </a:rPr>
                <a:t>　鉄道・バス・タクシー業界は高齢化・担い手不足が深刻化しており、運転士・運転手の十分な人員の確保が難しいことから、鉄道・バス路線の見直しを余儀なくされています。</a:t>
              </a:r>
              <a:endParaRPr kumimoji="1" lang="en-US" altLang="ja-JP" sz="1200" dirty="0">
                <a:solidFill>
                  <a:schemeClr val="tx1"/>
                </a:solidFill>
                <a:latin typeface="+mn-ea"/>
              </a:endParaRPr>
            </a:p>
            <a:p>
              <a:r>
                <a:rPr kumimoji="1" lang="ja-JP" altLang="en-US" sz="1200" b="1" u="sng" dirty="0">
                  <a:solidFill>
                    <a:schemeClr val="tx1"/>
                  </a:solidFill>
                  <a:latin typeface="+mn-ea"/>
                </a:rPr>
                <a:t>イ）設備の老朽化</a:t>
              </a:r>
              <a:endParaRPr kumimoji="1" lang="en-US" altLang="ja-JP" sz="1200" b="1" u="sng" dirty="0">
                <a:solidFill>
                  <a:schemeClr val="tx1"/>
                </a:solidFill>
                <a:latin typeface="+mn-ea"/>
              </a:endParaRPr>
            </a:p>
            <a:p>
              <a:r>
                <a:rPr kumimoji="1" lang="ja-JP" altLang="en-US" sz="1200" dirty="0">
                  <a:solidFill>
                    <a:schemeClr val="tx1"/>
                  </a:solidFill>
                  <a:latin typeface="+mn-ea"/>
                </a:rPr>
                <a:t>　開業</a:t>
              </a:r>
              <a:r>
                <a:rPr kumimoji="1" lang="en-US" altLang="ja-JP" sz="1200" dirty="0">
                  <a:solidFill>
                    <a:schemeClr val="tx1"/>
                  </a:solidFill>
                  <a:latin typeface="+mn-ea"/>
                </a:rPr>
                <a:t>100</a:t>
              </a:r>
              <a:r>
                <a:rPr kumimoji="1" lang="ja-JP" altLang="en-US" sz="1200" dirty="0">
                  <a:solidFill>
                    <a:schemeClr val="tx1"/>
                  </a:solidFill>
                  <a:latin typeface="+mn-ea"/>
                </a:rPr>
                <a:t>年が間近にせまる津軽鉄道をはじめ、長い間津軽地域の交通を支えてきた事業者が直面しているのは、老朽化した設備の更新費用の負担です。人口減少により利用者が年々減少する中で、莫大な更新費用をどのように捻出するかが大きな課題となっています。</a:t>
              </a:r>
            </a:p>
            <a:p>
              <a:r>
                <a:rPr kumimoji="1" lang="ja-JP" altLang="en-US" sz="1200" b="1" u="sng" dirty="0">
                  <a:solidFill>
                    <a:schemeClr val="tx1"/>
                  </a:solidFill>
                  <a:latin typeface="+mn-ea"/>
                </a:rPr>
                <a:t>ウ）生活交通と観光の足</a:t>
              </a:r>
            </a:p>
            <a:p>
              <a:r>
                <a:rPr kumimoji="1" lang="ja-JP" altLang="en-US" sz="1200" dirty="0">
                  <a:solidFill>
                    <a:schemeClr val="tx1"/>
                  </a:solidFill>
                  <a:latin typeface="+mn-ea"/>
                </a:rPr>
                <a:t>　二次交通路線は、地域住民の日々の生活を支える生活交通としての側面が大きい一方で、観光客が地域を周遊する際の移動手段として、または乗車自体を旅行コンテンツとして収益につなげるなど、観光産業にとっても重要です。</a:t>
              </a:r>
              <a:endParaRPr kumimoji="1" lang="en-US" altLang="ja-JP" sz="1200" dirty="0">
                <a:solidFill>
                  <a:schemeClr val="tx1"/>
                </a:solidFill>
                <a:latin typeface="+mn-ea"/>
              </a:endParaRPr>
            </a:p>
            <a:p>
              <a:r>
                <a:rPr kumimoji="1" lang="ja-JP" altLang="en-US" sz="1200" dirty="0">
                  <a:solidFill>
                    <a:schemeClr val="tx1"/>
                  </a:solidFill>
                  <a:latin typeface="+mn-ea"/>
                </a:rPr>
                <a:t>　上述のとおり深刻な人員不足により既存路線の見直しを余儀なくされている現状、生活交通としての役割を最大限残しつつ、観光の足としての機能をどれだけ残せるかが課題となっています。</a:t>
              </a:r>
            </a:p>
          </p:txBody>
        </p:sp>
        <p:sp>
          <p:nvSpPr>
            <p:cNvPr id="10" name="四角形: 角を丸くする 9">
              <a:extLst>
                <a:ext uri="{FF2B5EF4-FFF2-40B4-BE49-F238E27FC236}">
                  <a16:creationId xmlns:a16="http://schemas.microsoft.com/office/drawing/2014/main" id="{A4813099-3332-DF94-CFAE-E4E515A66D3E}"/>
                </a:ext>
              </a:extLst>
            </p:cNvPr>
            <p:cNvSpPr/>
            <p:nvPr/>
          </p:nvSpPr>
          <p:spPr>
            <a:xfrm>
              <a:off x="410904" y="1420371"/>
              <a:ext cx="1620000" cy="360000"/>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現状と課題</a:t>
              </a:r>
            </a:p>
          </p:txBody>
        </p:sp>
      </p:grpSp>
      <p:grpSp>
        <p:nvGrpSpPr>
          <p:cNvPr id="11" name="グループ化 10">
            <a:extLst>
              <a:ext uri="{FF2B5EF4-FFF2-40B4-BE49-F238E27FC236}">
                <a16:creationId xmlns:a16="http://schemas.microsoft.com/office/drawing/2014/main" id="{77FB8102-438E-AF61-9049-E0E1A70D75DC}"/>
              </a:ext>
            </a:extLst>
          </p:cNvPr>
          <p:cNvGrpSpPr/>
          <p:nvPr/>
        </p:nvGrpSpPr>
        <p:grpSpPr>
          <a:xfrm>
            <a:off x="384202" y="4049895"/>
            <a:ext cx="8220302" cy="2505453"/>
            <a:chOff x="410904" y="1420371"/>
            <a:chExt cx="8220302" cy="2505453"/>
          </a:xfrm>
        </p:grpSpPr>
        <p:sp>
          <p:nvSpPr>
            <p:cNvPr id="12" name="正方形/長方形 11">
              <a:extLst>
                <a:ext uri="{FF2B5EF4-FFF2-40B4-BE49-F238E27FC236}">
                  <a16:creationId xmlns:a16="http://schemas.microsoft.com/office/drawing/2014/main" id="{CB0F4BA2-370F-C5A8-DB61-B5828D1F0EAB}"/>
                </a:ext>
              </a:extLst>
            </p:cNvPr>
            <p:cNvSpPr/>
            <p:nvPr/>
          </p:nvSpPr>
          <p:spPr>
            <a:xfrm>
              <a:off x="512794" y="1517099"/>
              <a:ext cx="8118412" cy="2408725"/>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こうした課題を踏まえ、津軽地域全体として持続可能な交通インフラの整備を目指し、観光客・住民双方の満足度向上につながる二次交通体系の構築を、事業者や行政とともに進めます。</a:t>
              </a:r>
            </a:p>
            <a:p>
              <a:r>
                <a:rPr kumimoji="1" lang="ja-JP" altLang="en-US" sz="1200" b="1" u="sng" dirty="0">
                  <a:solidFill>
                    <a:schemeClr val="tx1"/>
                  </a:solidFill>
                  <a:latin typeface="+mn-ea"/>
                </a:rPr>
                <a:t>ア）路線維持に向けた設備投資や担い手確保の支援</a:t>
              </a:r>
            </a:p>
            <a:p>
              <a:r>
                <a:rPr kumimoji="1" lang="ja-JP" altLang="en-US" sz="1200" dirty="0">
                  <a:solidFill>
                    <a:schemeClr val="tx1"/>
                  </a:solidFill>
                  <a:latin typeface="+mn-ea"/>
                </a:rPr>
                <a:t>　行政が中心となり、交通事業者に対する設備投資や生産性の向上、省力化の支援、退役自衛官の転職先としてのあっせんなどを行うことで、交通業界の担い手確保や路線維持につなげていきます。</a:t>
              </a:r>
              <a:endParaRPr kumimoji="1" lang="en-US" altLang="ja-JP" sz="1200" dirty="0">
                <a:solidFill>
                  <a:schemeClr val="tx1"/>
                </a:solidFill>
                <a:latin typeface="+mn-ea"/>
              </a:endParaRPr>
            </a:p>
            <a:p>
              <a:r>
                <a:rPr kumimoji="1" lang="ja-JP" altLang="en-US" sz="1200" b="1" u="sng" dirty="0">
                  <a:solidFill>
                    <a:schemeClr val="tx1"/>
                  </a:solidFill>
                  <a:latin typeface="+mn-ea"/>
                </a:rPr>
                <a:t>イ）交通事業者の収益化につながる旅行コンテンツの造成</a:t>
              </a:r>
              <a:endParaRPr kumimoji="1" lang="en-US" altLang="ja-JP" sz="1200" b="1" u="sng" dirty="0">
                <a:solidFill>
                  <a:schemeClr val="tx1"/>
                </a:solidFill>
                <a:latin typeface="+mn-ea"/>
              </a:endParaRPr>
            </a:p>
            <a:p>
              <a:r>
                <a:rPr kumimoji="1" lang="ja-JP" altLang="en-US" sz="1200" dirty="0">
                  <a:solidFill>
                    <a:schemeClr val="tx1"/>
                  </a:solidFill>
                  <a:latin typeface="+mn-ea"/>
                </a:rPr>
                <a:t>　人口減少により利用者が年々減少する中で、交通事業者の経営を支える収益源の一つとして、観光客をターゲットに二次交通路線を絡めた旅行コンテンツの造成を進めます。</a:t>
              </a:r>
              <a:endParaRPr kumimoji="1" lang="en-US" altLang="ja-JP" sz="1200" dirty="0">
                <a:solidFill>
                  <a:schemeClr val="tx1"/>
                </a:solidFill>
                <a:latin typeface="+mn-ea"/>
              </a:endParaRPr>
            </a:p>
            <a:p>
              <a:r>
                <a:rPr kumimoji="1" lang="ja-JP" altLang="en-US" sz="1200" b="1" u="sng" dirty="0">
                  <a:solidFill>
                    <a:schemeClr val="tx1"/>
                  </a:solidFill>
                  <a:latin typeface="+mn-ea"/>
                </a:rPr>
                <a:t>ウ）デジタル技術を活用した二次交通の利用促進</a:t>
              </a:r>
              <a:endParaRPr kumimoji="1" lang="en-US" altLang="ja-JP" sz="1200" b="1" u="sng" dirty="0">
                <a:solidFill>
                  <a:schemeClr val="tx1"/>
                </a:solidFill>
                <a:latin typeface="+mn-ea"/>
              </a:endParaRPr>
            </a:p>
            <a:p>
              <a:r>
                <a:rPr kumimoji="1" lang="ja-JP" altLang="en-US" sz="1200" dirty="0">
                  <a:solidFill>
                    <a:schemeClr val="tx1"/>
                  </a:solidFill>
                  <a:latin typeface="+mn-ea"/>
                </a:rPr>
                <a:t>　二次交通の利便性向上や利用者増加策として、</a:t>
              </a:r>
              <a:r>
                <a:rPr kumimoji="1" lang="en-US" altLang="ja-JP" sz="1200" dirty="0">
                  <a:solidFill>
                    <a:schemeClr val="tx1"/>
                  </a:solidFill>
                  <a:latin typeface="+mn-ea"/>
                </a:rPr>
                <a:t>Ai</a:t>
              </a:r>
              <a:r>
                <a:rPr kumimoji="1" lang="ja-JP" altLang="en-US" sz="1200" dirty="0">
                  <a:solidFill>
                    <a:schemeClr val="tx1"/>
                  </a:solidFill>
                  <a:latin typeface="+mn-ea"/>
                </a:rPr>
                <a:t>技術を活用したオンデマンド交通や津軽フリーパスの促進、</a:t>
              </a:r>
              <a:r>
                <a:rPr kumimoji="1" lang="en-US" altLang="ja-JP" sz="1200" dirty="0">
                  <a:solidFill>
                    <a:schemeClr val="tx1"/>
                  </a:solidFill>
                  <a:latin typeface="+mn-ea"/>
                </a:rPr>
                <a:t>EV</a:t>
              </a:r>
              <a:r>
                <a:rPr kumimoji="1" lang="ja-JP" altLang="en-US" sz="1200" dirty="0">
                  <a:solidFill>
                    <a:schemeClr val="tx1"/>
                  </a:solidFill>
                  <a:latin typeface="+mn-ea"/>
                </a:rPr>
                <a:t>バスの拡大など、デジタル技術を駆使した新しい交通の姿を検討していきます。</a:t>
              </a:r>
            </a:p>
          </p:txBody>
        </p:sp>
        <p:sp>
          <p:nvSpPr>
            <p:cNvPr id="13" name="四角形: 角を丸くする 12">
              <a:extLst>
                <a:ext uri="{FF2B5EF4-FFF2-40B4-BE49-F238E27FC236}">
                  <a16:creationId xmlns:a16="http://schemas.microsoft.com/office/drawing/2014/main" id="{468DC771-625E-2245-CE2A-7153B2D77D76}"/>
                </a:ext>
              </a:extLst>
            </p:cNvPr>
            <p:cNvSpPr/>
            <p:nvPr/>
          </p:nvSpPr>
          <p:spPr>
            <a:xfrm>
              <a:off x="410904" y="1420371"/>
              <a:ext cx="1620000" cy="360000"/>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方針と施策</a:t>
              </a:r>
            </a:p>
          </p:txBody>
        </p:sp>
      </p:grpSp>
    </p:spTree>
    <p:extLst>
      <p:ext uri="{BB962C8B-B14F-4D97-AF65-F5344CB8AC3E}">
        <p14:creationId xmlns:p14="http://schemas.microsoft.com/office/powerpoint/2010/main" val="251722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28F76-D47A-86C3-6E63-4874FF429632}"/>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47D7C958-1105-E276-317F-8BF00F8333AA}"/>
              </a:ext>
            </a:extLst>
          </p:cNvPr>
          <p:cNvSpPr>
            <a:spLocks noGrp="1"/>
          </p:cNvSpPr>
          <p:nvPr>
            <p:ph type="title"/>
          </p:nvPr>
        </p:nvSpPr>
        <p:spPr>
          <a:xfrm>
            <a:off x="164386" y="80384"/>
            <a:ext cx="6645717" cy="483394"/>
          </a:xfrm>
        </p:spPr>
        <p:txBody>
          <a:bodyPr>
            <a:normAutofit/>
          </a:bodyPr>
          <a:lstStyle/>
          <a:p>
            <a:r>
              <a:rPr lang="ja-JP" altLang="en-US" dirty="0"/>
              <a:t>６．持続可能な観光地化に向けた各種方針</a:t>
            </a:r>
          </a:p>
        </p:txBody>
      </p:sp>
      <p:sp>
        <p:nvSpPr>
          <p:cNvPr id="6" name="テキスト ボックス 5">
            <a:extLst>
              <a:ext uri="{FF2B5EF4-FFF2-40B4-BE49-F238E27FC236}">
                <a16:creationId xmlns:a16="http://schemas.microsoft.com/office/drawing/2014/main" id="{FC7B5CC5-BA94-69CF-1994-1A041A2CF476}"/>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1A17E61B-120A-54E9-25BE-5C216B63145A}"/>
              </a:ext>
            </a:extLst>
          </p:cNvPr>
          <p:cNvSpPr>
            <a:spLocks noGrp="1"/>
          </p:cNvSpPr>
          <p:nvPr>
            <p:ph type="sldNum" sz="quarter" idx="12"/>
          </p:nvPr>
        </p:nvSpPr>
        <p:spPr/>
        <p:txBody>
          <a:bodyPr/>
          <a:lstStyle/>
          <a:p>
            <a:fld id="{E6FEF39B-B593-4A6E-A535-B6F576D5169E}" type="slidenum">
              <a:rPr kumimoji="1" lang="ja-JP" altLang="en-US" smtClean="0"/>
              <a:pPr/>
              <a:t>18</a:t>
            </a:fld>
            <a:endParaRPr kumimoji="1" lang="ja-JP" altLang="en-US" dirty="0"/>
          </a:p>
        </p:txBody>
      </p:sp>
      <p:sp>
        <p:nvSpPr>
          <p:cNvPr id="3" name="四角形: 角を丸くする 2">
            <a:extLst>
              <a:ext uri="{FF2B5EF4-FFF2-40B4-BE49-F238E27FC236}">
                <a16:creationId xmlns:a16="http://schemas.microsoft.com/office/drawing/2014/main" id="{B9AC2616-F464-0BFF-817C-79A674FE4811}"/>
              </a:ext>
            </a:extLst>
          </p:cNvPr>
          <p:cNvSpPr/>
          <p:nvPr/>
        </p:nvSpPr>
        <p:spPr>
          <a:xfrm>
            <a:off x="539495" y="736745"/>
            <a:ext cx="3600000" cy="33501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ガイドの確保及び育成の方針</a:t>
            </a:r>
          </a:p>
        </p:txBody>
      </p:sp>
      <p:grpSp>
        <p:nvGrpSpPr>
          <p:cNvPr id="4" name="グループ化 3">
            <a:extLst>
              <a:ext uri="{FF2B5EF4-FFF2-40B4-BE49-F238E27FC236}">
                <a16:creationId xmlns:a16="http://schemas.microsoft.com/office/drawing/2014/main" id="{3BF146CD-9107-3ED6-36AE-0426D8742F68}"/>
              </a:ext>
            </a:extLst>
          </p:cNvPr>
          <p:cNvGrpSpPr/>
          <p:nvPr/>
        </p:nvGrpSpPr>
        <p:grpSpPr>
          <a:xfrm>
            <a:off x="384202" y="1244727"/>
            <a:ext cx="8220302" cy="1040949"/>
            <a:chOff x="410904" y="1420371"/>
            <a:chExt cx="8220302" cy="1040949"/>
          </a:xfrm>
        </p:grpSpPr>
        <p:sp>
          <p:nvSpPr>
            <p:cNvPr id="9" name="正方形/長方形 8">
              <a:extLst>
                <a:ext uri="{FF2B5EF4-FFF2-40B4-BE49-F238E27FC236}">
                  <a16:creationId xmlns:a16="http://schemas.microsoft.com/office/drawing/2014/main" id="{1867E806-4C2E-9714-B3C8-299002253CA0}"/>
                </a:ext>
              </a:extLst>
            </p:cNvPr>
            <p:cNvSpPr/>
            <p:nvPr/>
          </p:nvSpPr>
          <p:spPr>
            <a:xfrm>
              <a:off x="512794" y="1517100"/>
              <a:ext cx="8118412" cy="944220"/>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津軽地域の観光資源の魅力を最大限に伝えるためには、単なる案内にとどまらず、地域の歴史・文化・暮らしを語ることができる観光人材を育成することが不可欠です。特に今後増加が見込まれる外国人観光客への対応においては、外国語で的確かつ魅力的に地域を紹介できるガイド人材の育成・確保が喫緊の課題です。</a:t>
              </a:r>
            </a:p>
          </p:txBody>
        </p:sp>
        <p:sp>
          <p:nvSpPr>
            <p:cNvPr id="10" name="四角形: 角を丸くする 9">
              <a:extLst>
                <a:ext uri="{FF2B5EF4-FFF2-40B4-BE49-F238E27FC236}">
                  <a16:creationId xmlns:a16="http://schemas.microsoft.com/office/drawing/2014/main" id="{59CDD4F3-A479-5BF4-0D10-2847E43A21BF}"/>
                </a:ext>
              </a:extLst>
            </p:cNvPr>
            <p:cNvSpPr/>
            <p:nvPr/>
          </p:nvSpPr>
          <p:spPr>
            <a:xfrm>
              <a:off x="410904" y="1420371"/>
              <a:ext cx="1620000" cy="360000"/>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現状と課題</a:t>
              </a:r>
            </a:p>
          </p:txBody>
        </p:sp>
      </p:grpSp>
      <p:grpSp>
        <p:nvGrpSpPr>
          <p:cNvPr id="11" name="グループ化 10">
            <a:extLst>
              <a:ext uri="{FF2B5EF4-FFF2-40B4-BE49-F238E27FC236}">
                <a16:creationId xmlns:a16="http://schemas.microsoft.com/office/drawing/2014/main" id="{5C846ACD-9FF9-108C-648B-372E44111793}"/>
              </a:ext>
            </a:extLst>
          </p:cNvPr>
          <p:cNvGrpSpPr/>
          <p:nvPr/>
        </p:nvGrpSpPr>
        <p:grpSpPr>
          <a:xfrm>
            <a:off x="384201" y="2505799"/>
            <a:ext cx="8220303" cy="3010744"/>
            <a:chOff x="410903" y="1420371"/>
            <a:chExt cx="8220303" cy="2384464"/>
          </a:xfrm>
        </p:grpSpPr>
        <p:sp>
          <p:nvSpPr>
            <p:cNvPr id="12" name="正方形/長方形 11">
              <a:extLst>
                <a:ext uri="{FF2B5EF4-FFF2-40B4-BE49-F238E27FC236}">
                  <a16:creationId xmlns:a16="http://schemas.microsoft.com/office/drawing/2014/main" id="{1AF37F12-8486-49C1-45C0-DB1E066339C6}"/>
                </a:ext>
              </a:extLst>
            </p:cNvPr>
            <p:cNvSpPr/>
            <p:nvPr/>
          </p:nvSpPr>
          <p:spPr>
            <a:xfrm>
              <a:off x="512794" y="1517100"/>
              <a:ext cx="8118412" cy="2287735"/>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地域の魅力を伝える観光人材として、訪日観光の拡大に対応できる多言語・高品質なガイドの育成体制を構築します。将来的には、ガイドが観光体験の価値を高め、津軽ブランドの確立に寄与する地域の顔として定着するよう戦略的な人材育成を進めます。</a:t>
              </a:r>
            </a:p>
            <a:p>
              <a:r>
                <a:rPr kumimoji="1" lang="ja-JP" altLang="en-US" sz="1200" b="1" u="sng" dirty="0">
                  <a:solidFill>
                    <a:schemeClr val="tx1"/>
                  </a:solidFill>
                  <a:latin typeface="+mn-ea"/>
                </a:rPr>
                <a:t>ア）観光ホスピタリティを備えた多様なガイド人材の育成</a:t>
              </a:r>
            </a:p>
            <a:p>
              <a:r>
                <a:rPr kumimoji="1" lang="ja-JP" altLang="en-US" sz="1200" dirty="0">
                  <a:solidFill>
                    <a:schemeClr val="tx1"/>
                  </a:solidFill>
                  <a:latin typeface="+mn-ea"/>
                </a:rPr>
                <a:t>　語学力だけでなく、接遇マナー、異文化コミュニケーションなどを体系的に指導する育成プログラムを整備し、観光ホスピタリティを備えたガイドを育成します。ガイド人材の裾野を広げるため、すでに活動しているガイドだけでなく、観光に関心のある住民や地域の大学生等に対して、習熟度に応じたガイド養成講座やフィールドワーク研修を実施し、段階的にスキルを習得できる機会を提供します。</a:t>
              </a:r>
            </a:p>
            <a:p>
              <a:r>
                <a:rPr kumimoji="1" lang="ja-JP" altLang="en-US" sz="1200" b="1" u="sng" dirty="0">
                  <a:solidFill>
                    <a:schemeClr val="tx1"/>
                  </a:solidFill>
                  <a:latin typeface="+mn-ea"/>
                </a:rPr>
                <a:t>イ）ガイドの品質基準の確保</a:t>
              </a:r>
            </a:p>
            <a:p>
              <a:r>
                <a:rPr kumimoji="1" lang="ja-JP" altLang="en-US" sz="1200" dirty="0">
                  <a:solidFill>
                    <a:schemeClr val="tx1"/>
                  </a:solidFill>
                  <a:latin typeface="+mn-ea"/>
                </a:rPr>
                <a:t>　ガイドの品質基準を確保するため、語学レベルや技術力に応じた認定制度を導入し、幅広い人材を確保します。</a:t>
              </a:r>
            </a:p>
            <a:p>
              <a:r>
                <a:rPr kumimoji="1" lang="ja-JP" altLang="en-US" sz="1200" b="1" u="sng" dirty="0">
                  <a:solidFill>
                    <a:schemeClr val="tx1"/>
                  </a:solidFill>
                  <a:latin typeface="+mn-ea"/>
                </a:rPr>
                <a:t>ウ）デジタルガイドとの連携と柔軟な人員配置</a:t>
              </a:r>
            </a:p>
            <a:p>
              <a:r>
                <a:rPr kumimoji="1" lang="ja-JP" altLang="en-US" sz="1200" dirty="0">
                  <a:solidFill>
                    <a:schemeClr val="tx1"/>
                  </a:solidFill>
                  <a:latin typeface="+mn-ea"/>
                </a:rPr>
                <a:t>　ガイド不足の地域では、</a:t>
              </a:r>
              <a:r>
                <a:rPr kumimoji="1" lang="en-US" altLang="ja-JP" sz="1200" dirty="0">
                  <a:solidFill>
                    <a:schemeClr val="tx1"/>
                  </a:solidFill>
                  <a:latin typeface="+mn-ea"/>
                </a:rPr>
                <a:t>AI</a:t>
              </a:r>
              <a:r>
                <a:rPr kumimoji="1" lang="ja-JP" altLang="en-US" sz="1200" dirty="0">
                  <a:solidFill>
                    <a:schemeClr val="tx1"/>
                  </a:solidFill>
                  <a:latin typeface="+mn-ea"/>
                </a:rPr>
                <a:t>技術を活用した観光案内や</a:t>
              </a:r>
              <a:r>
                <a:rPr kumimoji="1" lang="en-US" altLang="ja-JP" sz="1200" dirty="0">
                  <a:solidFill>
                    <a:schemeClr val="tx1"/>
                  </a:solidFill>
                  <a:latin typeface="+mn-ea"/>
                </a:rPr>
                <a:t>AR</a:t>
              </a:r>
              <a:r>
                <a:rPr kumimoji="1" lang="ja-JP" altLang="en-US" sz="1200" dirty="0">
                  <a:solidFill>
                    <a:schemeClr val="tx1"/>
                  </a:solidFill>
                  <a:latin typeface="+mn-ea"/>
                </a:rPr>
                <a:t>・</a:t>
              </a:r>
              <a:r>
                <a:rPr kumimoji="1" lang="en-US" altLang="ja-JP" sz="1200" dirty="0">
                  <a:solidFill>
                    <a:schemeClr val="tx1"/>
                  </a:solidFill>
                  <a:latin typeface="+mn-ea"/>
                </a:rPr>
                <a:t>QR</a:t>
              </a:r>
              <a:r>
                <a:rPr kumimoji="1" lang="ja-JP" altLang="en-US" sz="1200" dirty="0">
                  <a:solidFill>
                    <a:schemeClr val="tx1"/>
                  </a:solidFill>
                  <a:latin typeface="+mn-ea"/>
                </a:rPr>
                <a:t>連携のデジタルガイド等を導入することで、外国人観光客への最低限の案内品質を確保します。また、ガイドをイベント等に合わせて広域で機動的に派遣できるネットワークを構築します。</a:t>
              </a:r>
            </a:p>
          </p:txBody>
        </p:sp>
        <p:sp>
          <p:nvSpPr>
            <p:cNvPr id="13" name="四角形: 角を丸くする 12">
              <a:extLst>
                <a:ext uri="{FF2B5EF4-FFF2-40B4-BE49-F238E27FC236}">
                  <a16:creationId xmlns:a16="http://schemas.microsoft.com/office/drawing/2014/main" id="{477798D1-D970-D9E5-C0F2-679C5DBD8A10}"/>
                </a:ext>
              </a:extLst>
            </p:cNvPr>
            <p:cNvSpPr/>
            <p:nvPr/>
          </p:nvSpPr>
          <p:spPr>
            <a:xfrm>
              <a:off x="410903" y="1420371"/>
              <a:ext cx="1620000" cy="251803"/>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方針と施策</a:t>
              </a:r>
            </a:p>
          </p:txBody>
        </p:sp>
      </p:grpSp>
    </p:spTree>
    <p:extLst>
      <p:ext uri="{BB962C8B-B14F-4D97-AF65-F5344CB8AC3E}">
        <p14:creationId xmlns:p14="http://schemas.microsoft.com/office/powerpoint/2010/main" val="309518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3B9A0-7724-AE6D-646C-45D8071DA6D3}"/>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B09B9489-C055-FAFC-E999-49B52694F411}"/>
              </a:ext>
            </a:extLst>
          </p:cNvPr>
          <p:cNvSpPr>
            <a:spLocks noGrp="1"/>
          </p:cNvSpPr>
          <p:nvPr>
            <p:ph type="title"/>
          </p:nvPr>
        </p:nvSpPr>
        <p:spPr>
          <a:xfrm>
            <a:off x="164386" y="80384"/>
            <a:ext cx="6645717" cy="483394"/>
          </a:xfrm>
        </p:spPr>
        <p:txBody>
          <a:bodyPr>
            <a:normAutofit/>
          </a:bodyPr>
          <a:lstStyle/>
          <a:p>
            <a:r>
              <a:rPr lang="ja-JP" altLang="en-US" dirty="0"/>
              <a:t>６．持続可能な観光地化に向けた各種方針</a:t>
            </a:r>
          </a:p>
        </p:txBody>
      </p:sp>
      <p:sp>
        <p:nvSpPr>
          <p:cNvPr id="6" name="テキスト ボックス 5">
            <a:extLst>
              <a:ext uri="{FF2B5EF4-FFF2-40B4-BE49-F238E27FC236}">
                <a16:creationId xmlns:a16="http://schemas.microsoft.com/office/drawing/2014/main" id="{A391AE4A-50E9-66DD-4E06-9E1A7796CF4B}"/>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461E4C49-1E37-7442-F79F-2E14EB60CBC3}"/>
              </a:ext>
            </a:extLst>
          </p:cNvPr>
          <p:cNvSpPr>
            <a:spLocks noGrp="1"/>
          </p:cNvSpPr>
          <p:nvPr>
            <p:ph type="sldNum" sz="quarter" idx="12"/>
          </p:nvPr>
        </p:nvSpPr>
        <p:spPr/>
        <p:txBody>
          <a:bodyPr/>
          <a:lstStyle/>
          <a:p>
            <a:fld id="{E6FEF39B-B593-4A6E-A535-B6F576D5169E}" type="slidenum">
              <a:rPr kumimoji="1" lang="ja-JP" altLang="en-US" smtClean="0"/>
              <a:pPr/>
              <a:t>19</a:t>
            </a:fld>
            <a:endParaRPr kumimoji="1" lang="ja-JP" altLang="en-US" dirty="0"/>
          </a:p>
        </p:txBody>
      </p:sp>
      <p:sp>
        <p:nvSpPr>
          <p:cNvPr id="3" name="四角形: 角を丸くする 2">
            <a:extLst>
              <a:ext uri="{FF2B5EF4-FFF2-40B4-BE49-F238E27FC236}">
                <a16:creationId xmlns:a16="http://schemas.microsoft.com/office/drawing/2014/main" id="{2F4624C5-E68B-F927-5610-86484B521F7C}"/>
              </a:ext>
            </a:extLst>
          </p:cNvPr>
          <p:cNvSpPr/>
          <p:nvPr/>
        </p:nvSpPr>
        <p:spPr>
          <a:xfrm>
            <a:off x="539495" y="736745"/>
            <a:ext cx="3600000" cy="33501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誘客・周遊の方針</a:t>
            </a:r>
          </a:p>
        </p:txBody>
      </p:sp>
      <p:grpSp>
        <p:nvGrpSpPr>
          <p:cNvPr id="4" name="グループ化 3">
            <a:extLst>
              <a:ext uri="{FF2B5EF4-FFF2-40B4-BE49-F238E27FC236}">
                <a16:creationId xmlns:a16="http://schemas.microsoft.com/office/drawing/2014/main" id="{42F1C7F6-3FBB-B855-1786-4C1AD3E44A54}"/>
              </a:ext>
            </a:extLst>
          </p:cNvPr>
          <p:cNvGrpSpPr/>
          <p:nvPr/>
        </p:nvGrpSpPr>
        <p:grpSpPr>
          <a:xfrm>
            <a:off x="384202" y="1244727"/>
            <a:ext cx="8220302" cy="1067614"/>
            <a:chOff x="410904" y="1420371"/>
            <a:chExt cx="8220302" cy="1067614"/>
          </a:xfrm>
        </p:grpSpPr>
        <p:sp>
          <p:nvSpPr>
            <p:cNvPr id="9" name="正方形/長方形 8">
              <a:extLst>
                <a:ext uri="{FF2B5EF4-FFF2-40B4-BE49-F238E27FC236}">
                  <a16:creationId xmlns:a16="http://schemas.microsoft.com/office/drawing/2014/main" id="{F4405A19-24D7-88F4-2CDD-59C3A1D323FC}"/>
                </a:ext>
              </a:extLst>
            </p:cNvPr>
            <p:cNvSpPr/>
            <p:nvPr/>
          </p:nvSpPr>
          <p:spPr>
            <a:xfrm>
              <a:off x="512794" y="1517100"/>
              <a:ext cx="8118412" cy="970885"/>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津軽地域内の住民も含めた県内客は、津軽地域の観光の屋台骨を支えるボリューム層です。</a:t>
              </a:r>
              <a:endParaRPr kumimoji="1" lang="en-US" altLang="ja-JP" sz="1200" dirty="0">
                <a:solidFill>
                  <a:schemeClr val="tx1"/>
                </a:solidFill>
                <a:latin typeface="+mn-ea"/>
              </a:endParaRPr>
            </a:p>
            <a:p>
              <a:r>
                <a:rPr kumimoji="1" lang="ja-JP" altLang="en-US" sz="1200" dirty="0">
                  <a:solidFill>
                    <a:schemeClr val="tx1"/>
                  </a:solidFill>
                  <a:latin typeface="+mn-ea"/>
                </a:rPr>
                <a:t>　県内客が興味関心を持つ事業の実施や情報発信を行い、津軽地域に来訪する人数と頻度の向上、域内周遊の促進に取り組みます。</a:t>
              </a:r>
            </a:p>
          </p:txBody>
        </p:sp>
        <p:sp>
          <p:nvSpPr>
            <p:cNvPr id="10" name="四角形: 角を丸くする 9">
              <a:extLst>
                <a:ext uri="{FF2B5EF4-FFF2-40B4-BE49-F238E27FC236}">
                  <a16:creationId xmlns:a16="http://schemas.microsoft.com/office/drawing/2014/main" id="{8C474362-0968-7B97-3359-D23B853D7823}"/>
                </a:ext>
              </a:extLst>
            </p:cNvPr>
            <p:cNvSpPr/>
            <p:nvPr/>
          </p:nvSpPr>
          <p:spPr>
            <a:xfrm>
              <a:off x="410904" y="1420371"/>
              <a:ext cx="1620000" cy="360000"/>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県内客</a:t>
              </a:r>
            </a:p>
          </p:txBody>
        </p:sp>
      </p:grpSp>
      <p:grpSp>
        <p:nvGrpSpPr>
          <p:cNvPr id="2" name="グループ化 1">
            <a:extLst>
              <a:ext uri="{FF2B5EF4-FFF2-40B4-BE49-F238E27FC236}">
                <a16:creationId xmlns:a16="http://schemas.microsoft.com/office/drawing/2014/main" id="{72F51A1A-B04E-9E43-17B1-7FD72CC0E712}"/>
              </a:ext>
            </a:extLst>
          </p:cNvPr>
          <p:cNvGrpSpPr/>
          <p:nvPr/>
        </p:nvGrpSpPr>
        <p:grpSpPr>
          <a:xfrm>
            <a:off x="384202" y="2578497"/>
            <a:ext cx="8220302" cy="1333355"/>
            <a:chOff x="410904" y="1420371"/>
            <a:chExt cx="8220302" cy="1333355"/>
          </a:xfrm>
        </p:grpSpPr>
        <p:sp>
          <p:nvSpPr>
            <p:cNvPr id="7" name="正方形/長方形 6">
              <a:extLst>
                <a:ext uri="{FF2B5EF4-FFF2-40B4-BE49-F238E27FC236}">
                  <a16:creationId xmlns:a16="http://schemas.microsoft.com/office/drawing/2014/main" id="{1D39A869-A0CE-C274-1B85-9F5DBB9B1400}"/>
                </a:ext>
              </a:extLst>
            </p:cNvPr>
            <p:cNvSpPr/>
            <p:nvPr/>
          </p:nvSpPr>
          <p:spPr>
            <a:xfrm>
              <a:off x="512794" y="1517100"/>
              <a:ext cx="8118412" cy="1236626"/>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主に関東や北東北・宮城県在住の方をターゲットに、津軽地域の観光の中心地である弘前や宿泊拠点である五所川原・西津軽に誘客し、弘前・五所川原・西津軽を起点とした周辺市町村への周遊を促進します。</a:t>
              </a:r>
              <a:endParaRPr kumimoji="1" lang="en-US" altLang="ja-JP" sz="1200" dirty="0">
                <a:solidFill>
                  <a:schemeClr val="tx1"/>
                </a:solidFill>
                <a:latin typeface="+mn-ea"/>
              </a:endParaRPr>
            </a:p>
            <a:p>
              <a:r>
                <a:rPr kumimoji="1" lang="ja-JP" altLang="en-US" sz="1200" dirty="0">
                  <a:solidFill>
                    <a:schemeClr val="tx1"/>
                  </a:solidFill>
                  <a:latin typeface="+mn-ea"/>
                </a:rPr>
                <a:t>　また、青森市や奥入瀬、函館、秋田県北を目的に来訪する県外客に対して、広域連携の強化により津軽地域も含めた広域周遊の促進に取り組みます。</a:t>
              </a:r>
            </a:p>
          </p:txBody>
        </p:sp>
        <p:sp>
          <p:nvSpPr>
            <p:cNvPr id="14" name="四角形: 角を丸くする 13">
              <a:extLst>
                <a:ext uri="{FF2B5EF4-FFF2-40B4-BE49-F238E27FC236}">
                  <a16:creationId xmlns:a16="http://schemas.microsoft.com/office/drawing/2014/main" id="{7B3AD1ED-1A7B-BF62-B154-B5DA990C1C79}"/>
                </a:ext>
              </a:extLst>
            </p:cNvPr>
            <p:cNvSpPr/>
            <p:nvPr/>
          </p:nvSpPr>
          <p:spPr>
            <a:xfrm>
              <a:off x="410904" y="1420371"/>
              <a:ext cx="1620000" cy="360000"/>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県外客</a:t>
              </a:r>
            </a:p>
          </p:txBody>
        </p:sp>
      </p:grpSp>
      <p:grpSp>
        <p:nvGrpSpPr>
          <p:cNvPr id="15" name="グループ化 14">
            <a:extLst>
              <a:ext uri="{FF2B5EF4-FFF2-40B4-BE49-F238E27FC236}">
                <a16:creationId xmlns:a16="http://schemas.microsoft.com/office/drawing/2014/main" id="{04FF4771-AA2E-7258-34E7-D55BEA48E2B7}"/>
              </a:ext>
            </a:extLst>
          </p:cNvPr>
          <p:cNvGrpSpPr/>
          <p:nvPr/>
        </p:nvGrpSpPr>
        <p:grpSpPr>
          <a:xfrm>
            <a:off x="384202" y="4178008"/>
            <a:ext cx="8220302" cy="1435265"/>
            <a:chOff x="410904" y="1420371"/>
            <a:chExt cx="8220302" cy="1435265"/>
          </a:xfrm>
        </p:grpSpPr>
        <p:sp>
          <p:nvSpPr>
            <p:cNvPr id="16" name="正方形/長方形 15">
              <a:extLst>
                <a:ext uri="{FF2B5EF4-FFF2-40B4-BE49-F238E27FC236}">
                  <a16:creationId xmlns:a16="http://schemas.microsoft.com/office/drawing/2014/main" id="{ED6917F5-AF5A-F6D2-73E8-C1BB05BD34FE}"/>
                </a:ext>
              </a:extLst>
            </p:cNvPr>
            <p:cNvSpPr/>
            <p:nvPr/>
          </p:nvSpPr>
          <p:spPr>
            <a:xfrm>
              <a:off x="512794" y="1517099"/>
              <a:ext cx="8118412" cy="1338537"/>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主に青森空港から入国する訪日客や青森港に寄港するクルーズ船客をターゲットに、津軽地域の観光の中心地である弘前や宿泊拠点である五所川原・西津軽に誘客し、弘前・五所川原・西津軽を起点とした周辺市町村への周遊を促進します。</a:t>
              </a:r>
              <a:endParaRPr kumimoji="1" lang="en-US" altLang="ja-JP" sz="1200" dirty="0">
                <a:solidFill>
                  <a:schemeClr val="tx1"/>
                </a:solidFill>
                <a:latin typeface="+mn-ea"/>
              </a:endParaRPr>
            </a:p>
            <a:p>
              <a:r>
                <a:rPr kumimoji="1" lang="ja-JP" altLang="en-US" sz="1200" dirty="0">
                  <a:solidFill>
                    <a:schemeClr val="tx1"/>
                  </a:solidFill>
                  <a:latin typeface="+mn-ea"/>
                </a:rPr>
                <a:t>　また、北東北・宮城県に訪れる訪日客に対して、広域連携の強化により津軽地域も含めた広域周遊の促進に取り組みます。</a:t>
              </a:r>
            </a:p>
          </p:txBody>
        </p:sp>
        <p:sp>
          <p:nvSpPr>
            <p:cNvPr id="17" name="四角形: 角を丸くする 16">
              <a:extLst>
                <a:ext uri="{FF2B5EF4-FFF2-40B4-BE49-F238E27FC236}">
                  <a16:creationId xmlns:a16="http://schemas.microsoft.com/office/drawing/2014/main" id="{04BC8965-7EF3-E0B5-D5C2-DEA40CE0854A}"/>
                </a:ext>
              </a:extLst>
            </p:cNvPr>
            <p:cNvSpPr/>
            <p:nvPr/>
          </p:nvSpPr>
          <p:spPr>
            <a:xfrm>
              <a:off x="410904" y="1420371"/>
              <a:ext cx="1620000" cy="360000"/>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インバウンド</a:t>
              </a:r>
            </a:p>
          </p:txBody>
        </p:sp>
      </p:grpSp>
    </p:spTree>
    <p:extLst>
      <p:ext uri="{BB962C8B-B14F-4D97-AF65-F5344CB8AC3E}">
        <p14:creationId xmlns:p14="http://schemas.microsoft.com/office/powerpoint/2010/main" val="350218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EFFFBE0-B8D7-D253-3D91-EDB61311924E}"/>
              </a:ext>
            </a:extLst>
          </p:cNvPr>
          <p:cNvSpPr>
            <a:spLocks noGrp="1"/>
          </p:cNvSpPr>
          <p:nvPr>
            <p:ph type="title"/>
          </p:nvPr>
        </p:nvSpPr>
        <p:spPr/>
        <p:txBody>
          <a:bodyPr/>
          <a:lstStyle/>
          <a:p>
            <a:r>
              <a:rPr lang="ja-JP" altLang="en-US" dirty="0"/>
              <a:t>目次</a:t>
            </a:r>
          </a:p>
        </p:txBody>
      </p:sp>
      <p:sp>
        <p:nvSpPr>
          <p:cNvPr id="6" name="テキスト ボックス 5">
            <a:extLst>
              <a:ext uri="{FF2B5EF4-FFF2-40B4-BE49-F238E27FC236}">
                <a16:creationId xmlns:a16="http://schemas.microsoft.com/office/drawing/2014/main" id="{BAB47A02-E210-44A4-012C-042D15641EB9}"/>
              </a:ext>
            </a:extLst>
          </p:cNvPr>
          <p:cNvSpPr txBox="1"/>
          <p:nvPr/>
        </p:nvSpPr>
        <p:spPr>
          <a:xfrm>
            <a:off x="539496" y="1161288"/>
            <a:ext cx="8065008" cy="5324535"/>
          </a:xfrm>
          <a:prstGeom prst="rect">
            <a:avLst/>
          </a:prstGeom>
          <a:noFill/>
        </p:spPr>
        <p:txBody>
          <a:bodyPr wrap="square" rtlCol="0">
            <a:spAutoFit/>
          </a:bodyPr>
          <a:lstStyle/>
          <a:p>
            <a:r>
              <a:rPr kumimoji="1" lang="ja-JP" altLang="en-US" sz="2000" dirty="0">
                <a:latin typeface="+mn-ea"/>
              </a:rPr>
              <a:t>１．津軽地域観光地経営戦略について</a:t>
            </a:r>
            <a:r>
              <a:rPr kumimoji="1" lang="en-US" altLang="ja-JP" sz="2000" dirty="0">
                <a:latin typeface="+mn-ea"/>
              </a:rPr>
              <a:t>						…p.3</a:t>
            </a:r>
            <a:endParaRPr kumimoji="1" lang="ja-JP" altLang="en-US" sz="2000" dirty="0">
              <a:latin typeface="+mn-ea"/>
            </a:endParaRPr>
          </a:p>
          <a:p>
            <a:endParaRPr kumimoji="1" lang="en-US" altLang="ja-JP" sz="2000" dirty="0">
              <a:latin typeface="+mn-ea"/>
            </a:endParaRPr>
          </a:p>
          <a:p>
            <a:r>
              <a:rPr kumimoji="1" lang="ja-JP" altLang="en-US" sz="2000" dirty="0">
                <a:latin typeface="+mn-ea"/>
              </a:rPr>
              <a:t>２．津軽地域の観光に関する環境分析</a:t>
            </a:r>
            <a:r>
              <a:rPr kumimoji="1" lang="en-US" altLang="ja-JP" sz="2000" dirty="0">
                <a:latin typeface="+mn-ea"/>
              </a:rPr>
              <a:t>						…p.4</a:t>
            </a:r>
          </a:p>
          <a:p>
            <a:endParaRPr kumimoji="1" lang="en-US" altLang="ja-JP" sz="2000" dirty="0">
              <a:latin typeface="+mn-ea"/>
            </a:endParaRPr>
          </a:p>
          <a:p>
            <a:r>
              <a:rPr kumimoji="1" lang="ja-JP" altLang="en-US" sz="2000" dirty="0">
                <a:latin typeface="+mn-ea"/>
              </a:rPr>
              <a:t>３．津軽地域の</a:t>
            </a:r>
            <a:r>
              <a:rPr kumimoji="1" lang="en-US" altLang="ja-JP" sz="2000" dirty="0">
                <a:latin typeface="+mn-ea"/>
              </a:rPr>
              <a:t>STP</a:t>
            </a:r>
            <a:r>
              <a:rPr kumimoji="1" lang="ja-JP" altLang="en-US" sz="2000" dirty="0">
                <a:latin typeface="+mn-ea"/>
              </a:rPr>
              <a:t>分析</a:t>
            </a:r>
            <a:r>
              <a:rPr kumimoji="1" lang="en-US" altLang="ja-JP" sz="2000" dirty="0">
                <a:latin typeface="+mn-ea"/>
              </a:rPr>
              <a:t>									…p.9</a:t>
            </a:r>
          </a:p>
          <a:p>
            <a:endParaRPr kumimoji="1" lang="en-US" altLang="ja-JP" sz="2000" dirty="0">
              <a:latin typeface="+mn-ea"/>
            </a:endParaRPr>
          </a:p>
          <a:p>
            <a:r>
              <a:rPr kumimoji="1" lang="ja-JP" altLang="en-US" sz="2000" dirty="0">
                <a:latin typeface="+mn-ea"/>
              </a:rPr>
              <a:t>４．津軽地域の４</a:t>
            </a:r>
            <a:r>
              <a:rPr kumimoji="1" lang="en-US" altLang="ja-JP" sz="2000" dirty="0">
                <a:latin typeface="+mn-ea"/>
              </a:rPr>
              <a:t>P</a:t>
            </a:r>
            <a:r>
              <a:rPr kumimoji="1" lang="ja-JP" altLang="en-US" sz="2000" dirty="0">
                <a:latin typeface="+mn-ea"/>
              </a:rPr>
              <a:t>戦略</a:t>
            </a:r>
            <a:r>
              <a:rPr kumimoji="1" lang="en-US" altLang="ja-JP" sz="2000" dirty="0">
                <a:latin typeface="+mn-ea"/>
              </a:rPr>
              <a:t>										…p.10</a:t>
            </a:r>
          </a:p>
          <a:p>
            <a:endParaRPr kumimoji="1" lang="en-US" altLang="ja-JP" sz="2000" dirty="0">
              <a:latin typeface="+mn-ea"/>
            </a:endParaRPr>
          </a:p>
          <a:p>
            <a:r>
              <a:rPr kumimoji="1" lang="ja-JP" altLang="en-US" sz="2000" dirty="0">
                <a:latin typeface="+mn-ea"/>
              </a:rPr>
              <a:t>５．津軽地域の観光コンセプト</a:t>
            </a:r>
            <a:r>
              <a:rPr kumimoji="1" lang="en-US" altLang="ja-JP" sz="2000" dirty="0">
                <a:latin typeface="+mn-ea"/>
              </a:rPr>
              <a:t>								…p.13</a:t>
            </a:r>
          </a:p>
          <a:p>
            <a:endParaRPr kumimoji="1" lang="en-US" altLang="ja-JP" sz="2000" dirty="0">
              <a:latin typeface="+mn-ea"/>
            </a:endParaRPr>
          </a:p>
          <a:p>
            <a:r>
              <a:rPr lang="ja-JP" altLang="en-US" sz="2000" dirty="0"/>
              <a:t>６．持続可能な観光地化に向けた各種方針</a:t>
            </a:r>
            <a:r>
              <a:rPr kumimoji="1" lang="en-US" altLang="ja-JP" sz="2000" dirty="0">
                <a:latin typeface="+mn-ea"/>
              </a:rPr>
              <a:t>					…p.16</a:t>
            </a:r>
          </a:p>
          <a:p>
            <a:endParaRPr kumimoji="1" lang="en-US" altLang="ja-JP" sz="2000" dirty="0">
              <a:latin typeface="+mn-ea"/>
            </a:endParaRPr>
          </a:p>
          <a:p>
            <a:r>
              <a:rPr lang="ja-JP" altLang="en-US" sz="2000" dirty="0"/>
              <a:t>７－１ </a:t>
            </a:r>
            <a:r>
              <a:rPr kumimoji="1" lang="ja-JP" altLang="en-US" sz="2000" dirty="0">
                <a:latin typeface="+mn-ea"/>
              </a:rPr>
              <a:t>．戦略の実行期間・目標設定</a:t>
            </a:r>
            <a:r>
              <a:rPr kumimoji="1" lang="en-US" altLang="ja-JP" sz="2000" dirty="0">
                <a:latin typeface="+mn-ea"/>
              </a:rPr>
              <a:t>						…p.22</a:t>
            </a:r>
          </a:p>
          <a:p>
            <a:endParaRPr kumimoji="1" lang="en-US" altLang="ja-JP" sz="2000" dirty="0">
              <a:latin typeface="+mn-ea"/>
            </a:endParaRPr>
          </a:p>
          <a:p>
            <a:r>
              <a:rPr lang="ja-JP" altLang="en-US" sz="2000" dirty="0"/>
              <a:t>７－２</a:t>
            </a:r>
            <a:r>
              <a:rPr kumimoji="1" lang="ja-JP" altLang="en-US" sz="2000" dirty="0">
                <a:latin typeface="+mn-ea"/>
              </a:rPr>
              <a:t>．目標達成に向けて取り組む施策</a:t>
            </a:r>
            <a:r>
              <a:rPr kumimoji="1" lang="en-US" altLang="ja-JP" sz="2000" dirty="0">
                <a:latin typeface="+mn-ea"/>
              </a:rPr>
              <a:t>					…p.23</a:t>
            </a:r>
          </a:p>
          <a:p>
            <a:endParaRPr kumimoji="1" lang="en-US" altLang="ja-JP" sz="2000" dirty="0">
              <a:latin typeface="+mn-ea"/>
            </a:endParaRPr>
          </a:p>
          <a:p>
            <a:r>
              <a:rPr kumimoji="1" lang="ja-JP" altLang="en-US" sz="2000" dirty="0">
                <a:latin typeface="+mn-ea"/>
              </a:rPr>
              <a:t>８．戦略の推進体制</a:t>
            </a:r>
            <a:r>
              <a:rPr kumimoji="1" lang="en-US" altLang="ja-JP" sz="2000" dirty="0">
                <a:latin typeface="+mn-ea"/>
              </a:rPr>
              <a:t>					</a:t>
            </a:r>
            <a:r>
              <a:rPr kumimoji="1" lang="en-US" altLang="zh-TW" sz="2000" dirty="0">
                <a:latin typeface="+mn-ea"/>
              </a:rPr>
              <a:t>					</a:t>
            </a:r>
            <a:r>
              <a:rPr kumimoji="1" lang="en-US" altLang="ja-JP" sz="2000" dirty="0">
                <a:latin typeface="+mn-ea"/>
              </a:rPr>
              <a:t>…p.31</a:t>
            </a:r>
            <a:endParaRPr kumimoji="1" lang="zh-TW" altLang="en-US" sz="2000" dirty="0">
              <a:latin typeface="+mn-ea"/>
            </a:endParaRPr>
          </a:p>
        </p:txBody>
      </p:sp>
      <p:sp>
        <p:nvSpPr>
          <p:cNvPr id="8" name="スライド番号プレースホルダー 7">
            <a:extLst>
              <a:ext uri="{FF2B5EF4-FFF2-40B4-BE49-F238E27FC236}">
                <a16:creationId xmlns:a16="http://schemas.microsoft.com/office/drawing/2014/main" id="{C2F629AF-757E-E1D0-3A6E-B6E2CEAE44F7}"/>
              </a:ext>
            </a:extLst>
          </p:cNvPr>
          <p:cNvSpPr>
            <a:spLocks noGrp="1"/>
          </p:cNvSpPr>
          <p:nvPr>
            <p:ph type="sldNum" sz="quarter" idx="12"/>
          </p:nvPr>
        </p:nvSpPr>
        <p:spPr/>
        <p:txBody>
          <a:bodyPr/>
          <a:lstStyle/>
          <a:p>
            <a:fld id="{E6FEF39B-B593-4A6E-A535-B6F576D5169E}" type="slidenum">
              <a:rPr kumimoji="1" lang="ja-JP" altLang="en-US" smtClean="0"/>
              <a:pPr/>
              <a:t>2</a:t>
            </a:fld>
            <a:endParaRPr kumimoji="1" lang="ja-JP" altLang="en-US" dirty="0"/>
          </a:p>
        </p:txBody>
      </p:sp>
    </p:spTree>
    <p:extLst>
      <p:ext uri="{BB962C8B-B14F-4D97-AF65-F5344CB8AC3E}">
        <p14:creationId xmlns:p14="http://schemas.microsoft.com/office/powerpoint/2010/main" val="3732283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18352-1C84-E273-A87D-B3733AAE6FB9}"/>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52A03D49-0B23-7E44-1524-2512ACF333D4}"/>
              </a:ext>
            </a:extLst>
          </p:cNvPr>
          <p:cNvSpPr>
            <a:spLocks noGrp="1"/>
          </p:cNvSpPr>
          <p:nvPr>
            <p:ph type="title"/>
          </p:nvPr>
        </p:nvSpPr>
        <p:spPr>
          <a:xfrm>
            <a:off x="164386" y="80384"/>
            <a:ext cx="6645717" cy="483394"/>
          </a:xfrm>
        </p:spPr>
        <p:txBody>
          <a:bodyPr>
            <a:normAutofit/>
          </a:bodyPr>
          <a:lstStyle/>
          <a:p>
            <a:r>
              <a:rPr lang="ja-JP" altLang="en-US" dirty="0"/>
              <a:t>６．持続可能な観光地化に向けた各種方針</a:t>
            </a:r>
          </a:p>
        </p:txBody>
      </p:sp>
      <p:sp>
        <p:nvSpPr>
          <p:cNvPr id="6" name="テキスト ボックス 5">
            <a:extLst>
              <a:ext uri="{FF2B5EF4-FFF2-40B4-BE49-F238E27FC236}">
                <a16:creationId xmlns:a16="http://schemas.microsoft.com/office/drawing/2014/main" id="{65208664-A69E-4897-2412-EEDA235E11C8}"/>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AE161367-2D84-9458-CBEF-AF6A746E3332}"/>
              </a:ext>
            </a:extLst>
          </p:cNvPr>
          <p:cNvSpPr>
            <a:spLocks noGrp="1"/>
          </p:cNvSpPr>
          <p:nvPr>
            <p:ph type="sldNum" sz="quarter" idx="12"/>
          </p:nvPr>
        </p:nvSpPr>
        <p:spPr/>
        <p:txBody>
          <a:bodyPr/>
          <a:lstStyle/>
          <a:p>
            <a:fld id="{E6FEF39B-B593-4A6E-A535-B6F576D5169E}" type="slidenum">
              <a:rPr kumimoji="1" lang="ja-JP" altLang="en-US" smtClean="0"/>
              <a:pPr/>
              <a:t>20</a:t>
            </a:fld>
            <a:endParaRPr kumimoji="1" lang="ja-JP" altLang="en-US" dirty="0"/>
          </a:p>
        </p:txBody>
      </p:sp>
      <p:sp>
        <p:nvSpPr>
          <p:cNvPr id="3" name="四角形: 角を丸くする 2">
            <a:extLst>
              <a:ext uri="{FF2B5EF4-FFF2-40B4-BE49-F238E27FC236}">
                <a16:creationId xmlns:a16="http://schemas.microsoft.com/office/drawing/2014/main" id="{40D95556-028A-329F-A476-187A3146C178}"/>
              </a:ext>
            </a:extLst>
          </p:cNvPr>
          <p:cNvSpPr/>
          <p:nvPr/>
        </p:nvSpPr>
        <p:spPr>
          <a:xfrm>
            <a:off x="539495" y="736745"/>
            <a:ext cx="3600000" cy="33501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顧客管理の方針</a:t>
            </a:r>
          </a:p>
        </p:txBody>
      </p:sp>
      <p:grpSp>
        <p:nvGrpSpPr>
          <p:cNvPr id="4" name="グループ化 3">
            <a:extLst>
              <a:ext uri="{FF2B5EF4-FFF2-40B4-BE49-F238E27FC236}">
                <a16:creationId xmlns:a16="http://schemas.microsoft.com/office/drawing/2014/main" id="{BDF34AE5-0C49-E11C-411F-33015424B566}"/>
              </a:ext>
            </a:extLst>
          </p:cNvPr>
          <p:cNvGrpSpPr/>
          <p:nvPr/>
        </p:nvGrpSpPr>
        <p:grpSpPr>
          <a:xfrm>
            <a:off x="384202" y="1244727"/>
            <a:ext cx="8220302" cy="1280759"/>
            <a:chOff x="410904" y="1420371"/>
            <a:chExt cx="8220302" cy="1280759"/>
          </a:xfrm>
        </p:grpSpPr>
        <p:sp>
          <p:nvSpPr>
            <p:cNvPr id="9" name="正方形/長方形 8">
              <a:extLst>
                <a:ext uri="{FF2B5EF4-FFF2-40B4-BE49-F238E27FC236}">
                  <a16:creationId xmlns:a16="http://schemas.microsoft.com/office/drawing/2014/main" id="{10058F39-CE51-28BB-90C0-BE685338D952}"/>
                </a:ext>
              </a:extLst>
            </p:cNvPr>
            <p:cNvSpPr/>
            <p:nvPr/>
          </p:nvSpPr>
          <p:spPr>
            <a:xfrm>
              <a:off x="512794" y="1517099"/>
              <a:ext cx="8118412" cy="1184031"/>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観光客の津軽地域に対する満足度については、観光・宿泊施設での</a:t>
              </a:r>
              <a:r>
                <a:rPr kumimoji="1" lang="en-US" altLang="ja-JP" sz="1200" dirty="0">
                  <a:solidFill>
                    <a:schemeClr val="tx1"/>
                  </a:solidFill>
                  <a:latin typeface="+mn-ea"/>
                </a:rPr>
                <a:t>WEB</a:t>
              </a:r>
              <a:r>
                <a:rPr kumimoji="1" lang="ja-JP" altLang="en-US" sz="1200" dirty="0">
                  <a:solidFill>
                    <a:schemeClr val="tx1"/>
                  </a:solidFill>
                  <a:latin typeface="+mn-ea"/>
                </a:rPr>
                <a:t>アンケートによる津軽地域観光客満足度調査を継続して実施するほか、体験コンテンツ購入者への体験後アンケートをはじめ各種事業実施後に顧客に対するアンケートや、市町村で実施するアンケートを通じて、不満点の洗い出しと改善、満足度が高い要素の抽出と他事業への活用等につなげていく。</a:t>
              </a:r>
            </a:p>
          </p:txBody>
        </p:sp>
        <p:sp>
          <p:nvSpPr>
            <p:cNvPr id="10" name="四角形: 角を丸くする 9">
              <a:extLst>
                <a:ext uri="{FF2B5EF4-FFF2-40B4-BE49-F238E27FC236}">
                  <a16:creationId xmlns:a16="http://schemas.microsoft.com/office/drawing/2014/main" id="{717E2E38-412C-E35B-2F2C-49BC194E23C5}"/>
                </a:ext>
              </a:extLst>
            </p:cNvPr>
            <p:cNvSpPr/>
            <p:nvPr/>
          </p:nvSpPr>
          <p:spPr>
            <a:xfrm>
              <a:off x="410904" y="1420371"/>
              <a:ext cx="1980000" cy="360000"/>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顧客満足度の向上</a:t>
              </a:r>
            </a:p>
          </p:txBody>
        </p:sp>
      </p:grpSp>
      <p:grpSp>
        <p:nvGrpSpPr>
          <p:cNvPr id="11" name="グループ化 10">
            <a:extLst>
              <a:ext uri="{FF2B5EF4-FFF2-40B4-BE49-F238E27FC236}">
                <a16:creationId xmlns:a16="http://schemas.microsoft.com/office/drawing/2014/main" id="{C429BBB0-91FB-552F-626F-7AAD5B28F54B}"/>
              </a:ext>
            </a:extLst>
          </p:cNvPr>
          <p:cNvGrpSpPr/>
          <p:nvPr/>
        </p:nvGrpSpPr>
        <p:grpSpPr>
          <a:xfrm>
            <a:off x="384201" y="2720185"/>
            <a:ext cx="8220303" cy="1475458"/>
            <a:chOff x="410903" y="1420371"/>
            <a:chExt cx="8220303" cy="1385898"/>
          </a:xfrm>
        </p:grpSpPr>
        <p:sp>
          <p:nvSpPr>
            <p:cNvPr id="12" name="正方形/長方形 11">
              <a:extLst>
                <a:ext uri="{FF2B5EF4-FFF2-40B4-BE49-F238E27FC236}">
                  <a16:creationId xmlns:a16="http://schemas.microsoft.com/office/drawing/2014/main" id="{2453E6C0-B1FB-487B-E308-2CEF7AA96022}"/>
                </a:ext>
              </a:extLst>
            </p:cNvPr>
            <p:cNvSpPr/>
            <p:nvPr/>
          </p:nvSpPr>
          <p:spPr>
            <a:xfrm>
              <a:off x="512794" y="1517100"/>
              <a:ext cx="8118412" cy="1289169"/>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体験コンテンツをはじめ</a:t>
              </a:r>
              <a:r>
                <a:rPr kumimoji="1" lang="en-US" altLang="ja-JP" sz="1200" dirty="0">
                  <a:solidFill>
                    <a:schemeClr val="tx1"/>
                  </a:solidFill>
                  <a:latin typeface="+mn-ea"/>
                </a:rPr>
                <a:t>DMO</a:t>
              </a:r>
              <a:r>
                <a:rPr kumimoji="1" lang="ja-JP" altLang="en-US" sz="1200" dirty="0">
                  <a:solidFill>
                    <a:schemeClr val="tx1"/>
                  </a:solidFill>
                  <a:latin typeface="+mn-ea"/>
                </a:rPr>
                <a:t>で販売したコンテンツの購入者情報を活用し、アフターキャンペーンの実施などを通じてリピーターの獲得や地場産品の購入促進などに取り組んでいく。</a:t>
              </a:r>
              <a:endParaRPr kumimoji="1" lang="en-US" altLang="ja-JP" sz="1200" dirty="0">
                <a:solidFill>
                  <a:schemeClr val="tx1"/>
                </a:solidFill>
                <a:latin typeface="+mn-ea"/>
              </a:endParaRPr>
            </a:p>
            <a:p>
              <a:r>
                <a:rPr kumimoji="1" lang="ja-JP" altLang="en-US" sz="1200" dirty="0">
                  <a:solidFill>
                    <a:schemeClr val="tx1"/>
                  </a:solidFill>
                  <a:latin typeface="+mn-ea"/>
                </a:rPr>
                <a:t>　また、青森県が運用する青森ファンプラットフォーム「あおもりびいき」を活用することで、津軽地域のファンとのやり取りを通じてファンの津軽愛を醸成し、親和性の強い観光スポット・コンテンツや地場産品の紹介などを行うことで、来訪地点・頻度の増加や新たな観光消費につなげていく。</a:t>
              </a:r>
            </a:p>
          </p:txBody>
        </p:sp>
        <p:sp>
          <p:nvSpPr>
            <p:cNvPr id="13" name="四角形: 角を丸くする 12">
              <a:extLst>
                <a:ext uri="{FF2B5EF4-FFF2-40B4-BE49-F238E27FC236}">
                  <a16:creationId xmlns:a16="http://schemas.microsoft.com/office/drawing/2014/main" id="{FBBCC9E8-F8DE-37DB-67E2-C17CE46AC9A1}"/>
                </a:ext>
              </a:extLst>
            </p:cNvPr>
            <p:cNvSpPr/>
            <p:nvPr/>
          </p:nvSpPr>
          <p:spPr>
            <a:xfrm>
              <a:off x="410903" y="1420371"/>
              <a:ext cx="3780000" cy="338148"/>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顧客との継続的な関係の構築（</a:t>
              </a:r>
              <a:r>
                <a:rPr kumimoji="1" lang="en-US" altLang="ja-JP" sz="1600" b="1" dirty="0">
                  <a:solidFill>
                    <a:schemeClr val="bg1"/>
                  </a:solidFill>
                </a:rPr>
                <a:t>CRM</a:t>
              </a:r>
              <a:r>
                <a:rPr kumimoji="1" lang="ja-JP" altLang="en-US" sz="1600" b="1" dirty="0">
                  <a:solidFill>
                    <a:schemeClr val="bg1"/>
                  </a:solidFill>
                </a:rPr>
                <a:t>）</a:t>
              </a:r>
            </a:p>
          </p:txBody>
        </p:sp>
      </p:grpSp>
    </p:spTree>
    <p:extLst>
      <p:ext uri="{BB962C8B-B14F-4D97-AF65-F5344CB8AC3E}">
        <p14:creationId xmlns:p14="http://schemas.microsoft.com/office/powerpoint/2010/main" val="325977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76EE1-B140-1C75-1374-A763BDC825DF}"/>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08AECE42-4289-FFFC-5B6E-C6989B268E10}"/>
              </a:ext>
            </a:extLst>
          </p:cNvPr>
          <p:cNvSpPr>
            <a:spLocks noGrp="1"/>
          </p:cNvSpPr>
          <p:nvPr>
            <p:ph type="title"/>
          </p:nvPr>
        </p:nvSpPr>
        <p:spPr>
          <a:xfrm>
            <a:off x="164386" y="80384"/>
            <a:ext cx="6645717" cy="483394"/>
          </a:xfrm>
        </p:spPr>
        <p:txBody>
          <a:bodyPr>
            <a:normAutofit/>
          </a:bodyPr>
          <a:lstStyle/>
          <a:p>
            <a:r>
              <a:rPr lang="ja-JP" altLang="en-US" dirty="0"/>
              <a:t>６．持続可能な観光地化に向けた各種方針</a:t>
            </a:r>
          </a:p>
        </p:txBody>
      </p:sp>
      <p:sp>
        <p:nvSpPr>
          <p:cNvPr id="6" name="テキスト ボックス 5">
            <a:extLst>
              <a:ext uri="{FF2B5EF4-FFF2-40B4-BE49-F238E27FC236}">
                <a16:creationId xmlns:a16="http://schemas.microsoft.com/office/drawing/2014/main" id="{156DCBBD-D5EF-2231-BA44-895F8732136C}"/>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90ACE6AB-E5D2-22F9-89F6-569091253B11}"/>
              </a:ext>
            </a:extLst>
          </p:cNvPr>
          <p:cNvSpPr>
            <a:spLocks noGrp="1"/>
          </p:cNvSpPr>
          <p:nvPr>
            <p:ph type="sldNum" sz="quarter" idx="12"/>
          </p:nvPr>
        </p:nvSpPr>
        <p:spPr/>
        <p:txBody>
          <a:bodyPr/>
          <a:lstStyle/>
          <a:p>
            <a:fld id="{E6FEF39B-B593-4A6E-A535-B6F576D5169E}" type="slidenum">
              <a:rPr kumimoji="1" lang="ja-JP" altLang="en-US" smtClean="0"/>
              <a:pPr/>
              <a:t>21</a:t>
            </a:fld>
            <a:endParaRPr kumimoji="1" lang="ja-JP" altLang="en-US" dirty="0"/>
          </a:p>
        </p:txBody>
      </p:sp>
      <p:sp>
        <p:nvSpPr>
          <p:cNvPr id="3" name="四角形: 角を丸くする 2">
            <a:extLst>
              <a:ext uri="{FF2B5EF4-FFF2-40B4-BE49-F238E27FC236}">
                <a16:creationId xmlns:a16="http://schemas.microsoft.com/office/drawing/2014/main" id="{1DB6C2C1-9034-5932-95E2-D31415CAEF40}"/>
              </a:ext>
            </a:extLst>
          </p:cNvPr>
          <p:cNvSpPr/>
          <p:nvPr/>
        </p:nvSpPr>
        <p:spPr>
          <a:xfrm>
            <a:off x="539495" y="736745"/>
            <a:ext cx="4860000" cy="33501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観光による受益を広く地域に行き渡らせる方針</a:t>
            </a:r>
          </a:p>
        </p:txBody>
      </p:sp>
      <p:grpSp>
        <p:nvGrpSpPr>
          <p:cNvPr id="2" name="グループ化 1">
            <a:extLst>
              <a:ext uri="{FF2B5EF4-FFF2-40B4-BE49-F238E27FC236}">
                <a16:creationId xmlns:a16="http://schemas.microsoft.com/office/drawing/2014/main" id="{AB875FA9-E882-0C39-3C52-E52719A7E50A}"/>
              </a:ext>
            </a:extLst>
          </p:cNvPr>
          <p:cNvGrpSpPr/>
          <p:nvPr/>
        </p:nvGrpSpPr>
        <p:grpSpPr>
          <a:xfrm>
            <a:off x="384202" y="1244727"/>
            <a:ext cx="8220302" cy="1280759"/>
            <a:chOff x="410904" y="1420371"/>
            <a:chExt cx="8220302" cy="1280759"/>
          </a:xfrm>
        </p:grpSpPr>
        <p:sp>
          <p:nvSpPr>
            <p:cNvPr id="7" name="正方形/長方形 6">
              <a:extLst>
                <a:ext uri="{FF2B5EF4-FFF2-40B4-BE49-F238E27FC236}">
                  <a16:creationId xmlns:a16="http://schemas.microsoft.com/office/drawing/2014/main" id="{5FBB5307-B069-1A1B-9141-74764B9ECE0B}"/>
                </a:ext>
              </a:extLst>
            </p:cNvPr>
            <p:cNvSpPr/>
            <p:nvPr/>
          </p:nvSpPr>
          <p:spPr>
            <a:xfrm>
              <a:off x="512794" y="1517100"/>
              <a:ext cx="8118412" cy="1184030"/>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津軽地域の観光産業の経済波及効果を測定することで、観光産業が地域経済にもたらす富の規模の見える化を図ります。</a:t>
              </a:r>
              <a:endParaRPr kumimoji="1" lang="en-US" altLang="ja-JP" sz="1200" dirty="0">
                <a:solidFill>
                  <a:schemeClr val="tx1"/>
                </a:solidFill>
                <a:latin typeface="+mn-ea"/>
              </a:endParaRPr>
            </a:p>
            <a:p>
              <a:r>
                <a:rPr kumimoji="1" lang="ja-JP" altLang="en-US" sz="1200" dirty="0">
                  <a:solidFill>
                    <a:schemeClr val="tx1"/>
                  </a:solidFill>
                  <a:latin typeface="+mn-ea"/>
                </a:rPr>
                <a:t>　また、経済波及効果の増加を本戦略の</a:t>
              </a:r>
              <a:r>
                <a:rPr kumimoji="1" lang="en-US" altLang="ja-JP" sz="1200" dirty="0">
                  <a:solidFill>
                    <a:schemeClr val="tx1"/>
                  </a:solidFill>
                  <a:latin typeface="+mn-ea"/>
                </a:rPr>
                <a:t>KGI</a:t>
              </a:r>
              <a:r>
                <a:rPr kumimoji="1" lang="ja-JP" altLang="en-US" sz="1200" dirty="0">
                  <a:solidFill>
                    <a:schemeClr val="tx1"/>
                  </a:solidFill>
                  <a:latin typeface="+mn-ea"/>
                </a:rPr>
                <a:t>（最終的な数値目標）の一つに定め、地域の観光消費額を増加させることで観光事業者の収益向上につなげるほか、域内調達の推進等による他業種への波及増大も図っていきます。</a:t>
              </a:r>
            </a:p>
          </p:txBody>
        </p:sp>
        <p:sp>
          <p:nvSpPr>
            <p:cNvPr id="11" name="四角形: 角を丸くする 10">
              <a:extLst>
                <a:ext uri="{FF2B5EF4-FFF2-40B4-BE49-F238E27FC236}">
                  <a16:creationId xmlns:a16="http://schemas.microsoft.com/office/drawing/2014/main" id="{9EBC4189-815A-22FC-579C-85508383D056}"/>
                </a:ext>
              </a:extLst>
            </p:cNvPr>
            <p:cNvSpPr/>
            <p:nvPr/>
          </p:nvSpPr>
          <p:spPr>
            <a:xfrm>
              <a:off x="410904" y="1420371"/>
              <a:ext cx="3420000" cy="360000"/>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観光事業者・他業種への経済波及</a:t>
              </a:r>
            </a:p>
          </p:txBody>
        </p:sp>
      </p:grpSp>
      <p:grpSp>
        <p:nvGrpSpPr>
          <p:cNvPr id="12" name="グループ化 11">
            <a:extLst>
              <a:ext uri="{FF2B5EF4-FFF2-40B4-BE49-F238E27FC236}">
                <a16:creationId xmlns:a16="http://schemas.microsoft.com/office/drawing/2014/main" id="{8BA4FF69-62A6-229D-F1F7-25D0A1187F3A}"/>
              </a:ext>
            </a:extLst>
          </p:cNvPr>
          <p:cNvGrpSpPr/>
          <p:nvPr/>
        </p:nvGrpSpPr>
        <p:grpSpPr>
          <a:xfrm>
            <a:off x="384202" y="2622214"/>
            <a:ext cx="8220302" cy="1100701"/>
            <a:chOff x="410904" y="1420371"/>
            <a:chExt cx="8220302" cy="1100701"/>
          </a:xfrm>
        </p:grpSpPr>
        <p:sp>
          <p:nvSpPr>
            <p:cNvPr id="13" name="正方形/長方形 12">
              <a:extLst>
                <a:ext uri="{FF2B5EF4-FFF2-40B4-BE49-F238E27FC236}">
                  <a16:creationId xmlns:a16="http://schemas.microsoft.com/office/drawing/2014/main" id="{C2EE110F-2F04-30E0-09A6-A5650F832574}"/>
                </a:ext>
              </a:extLst>
            </p:cNvPr>
            <p:cNvSpPr/>
            <p:nvPr/>
          </p:nvSpPr>
          <p:spPr>
            <a:xfrm>
              <a:off x="512794" y="1517100"/>
              <a:ext cx="8118412" cy="1003972"/>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観光業界では全国的に担い手不足が問題になっていますが、津軽地域も同様に担い手不足に陥っています。</a:t>
              </a:r>
              <a:endParaRPr kumimoji="1" lang="en-US" altLang="ja-JP" sz="1200" dirty="0">
                <a:solidFill>
                  <a:schemeClr val="tx1"/>
                </a:solidFill>
                <a:latin typeface="+mn-ea"/>
              </a:endParaRPr>
            </a:p>
            <a:p>
              <a:r>
                <a:rPr kumimoji="1" lang="ja-JP" altLang="en-US" sz="1200" dirty="0">
                  <a:solidFill>
                    <a:schemeClr val="tx1"/>
                  </a:solidFill>
                  <a:latin typeface="+mn-ea"/>
                </a:rPr>
                <a:t>　行政や金融機関等と連携して、観光事業者に対する設備投資補助など生産性の向上や省力化の支援を行うことで、観光業界の担い手不足解消の一助となることを目指します。</a:t>
              </a:r>
            </a:p>
          </p:txBody>
        </p:sp>
        <p:sp>
          <p:nvSpPr>
            <p:cNvPr id="14" name="四角形: 角を丸くする 13">
              <a:extLst>
                <a:ext uri="{FF2B5EF4-FFF2-40B4-BE49-F238E27FC236}">
                  <a16:creationId xmlns:a16="http://schemas.microsoft.com/office/drawing/2014/main" id="{7553F865-A5C2-D888-F168-BB997C22372A}"/>
                </a:ext>
              </a:extLst>
            </p:cNvPr>
            <p:cNvSpPr/>
            <p:nvPr/>
          </p:nvSpPr>
          <p:spPr>
            <a:xfrm>
              <a:off x="410904" y="1420371"/>
              <a:ext cx="2160000" cy="360000"/>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観光従事者への波及</a:t>
              </a:r>
            </a:p>
          </p:txBody>
        </p:sp>
      </p:grpSp>
      <p:grpSp>
        <p:nvGrpSpPr>
          <p:cNvPr id="15" name="グループ化 14">
            <a:extLst>
              <a:ext uri="{FF2B5EF4-FFF2-40B4-BE49-F238E27FC236}">
                <a16:creationId xmlns:a16="http://schemas.microsoft.com/office/drawing/2014/main" id="{3ED0215A-F3A7-371B-2E42-E0E0A70347F2}"/>
              </a:ext>
            </a:extLst>
          </p:cNvPr>
          <p:cNvGrpSpPr/>
          <p:nvPr/>
        </p:nvGrpSpPr>
        <p:grpSpPr>
          <a:xfrm>
            <a:off x="384202" y="3916372"/>
            <a:ext cx="8220302" cy="1280759"/>
            <a:chOff x="410904" y="1420371"/>
            <a:chExt cx="8220302" cy="1280759"/>
          </a:xfrm>
        </p:grpSpPr>
        <p:sp>
          <p:nvSpPr>
            <p:cNvPr id="16" name="正方形/長方形 15">
              <a:extLst>
                <a:ext uri="{FF2B5EF4-FFF2-40B4-BE49-F238E27FC236}">
                  <a16:creationId xmlns:a16="http://schemas.microsoft.com/office/drawing/2014/main" id="{3FD7184B-7105-1F54-12C9-DC74EF5173AC}"/>
                </a:ext>
              </a:extLst>
            </p:cNvPr>
            <p:cNvSpPr/>
            <p:nvPr/>
          </p:nvSpPr>
          <p:spPr>
            <a:xfrm>
              <a:off x="512794" y="1517099"/>
              <a:ext cx="8118412" cy="1184031"/>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200" dirty="0">
                  <a:solidFill>
                    <a:schemeClr val="tx1"/>
                  </a:solidFill>
                  <a:latin typeface="+mn-ea"/>
                </a:rPr>
                <a:t>　観光が地域に与えるメリットを地域住民に伝えることで、観光振興の取り組みに対して好意的な住民を増やすほか、地域の祭りや観光ガイドなどに積極的にかかわる住民を増やします。</a:t>
              </a:r>
              <a:endParaRPr kumimoji="1" lang="en-US" altLang="ja-JP" sz="1200" dirty="0">
                <a:solidFill>
                  <a:schemeClr val="tx1"/>
                </a:solidFill>
                <a:latin typeface="+mn-ea"/>
              </a:endParaRPr>
            </a:p>
            <a:p>
              <a:r>
                <a:rPr kumimoji="1" lang="ja-JP" altLang="en-US" sz="1200" dirty="0">
                  <a:solidFill>
                    <a:schemeClr val="tx1"/>
                  </a:solidFill>
                  <a:latin typeface="+mn-ea"/>
                </a:rPr>
                <a:t>　また、津軽地域は現状ではオーバーツーリズムに陥っていませんが、今後もオーバーツーリズムにならないよう、地域住民の観光に対する評価の吸い上げを継続していきます。</a:t>
              </a:r>
            </a:p>
          </p:txBody>
        </p:sp>
        <p:sp>
          <p:nvSpPr>
            <p:cNvPr id="17" name="四角形: 角を丸くする 16">
              <a:extLst>
                <a:ext uri="{FF2B5EF4-FFF2-40B4-BE49-F238E27FC236}">
                  <a16:creationId xmlns:a16="http://schemas.microsoft.com/office/drawing/2014/main" id="{6B424838-86D4-F34A-CE7D-B00988468D1A}"/>
                </a:ext>
              </a:extLst>
            </p:cNvPr>
            <p:cNvSpPr/>
            <p:nvPr/>
          </p:nvSpPr>
          <p:spPr>
            <a:xfrm>
              <a:off x="410904" y="1420371"/>
              <a:ext cx="2160000" cy="360000"/>
            </a:xfrm>
            <a:prstGeom prst="roundRect">
              <a:avLst/>
            </a:prstGeom>
            <a:solidFill>
              <a:schemeClr val="accent4"/>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1600" b="1" dirty="0">
                  <a:solidFill>
                    <a:schemeClr val="bg1"/>
                  </a:solidFill>
                </a:rPr>
                <a:t>地域住民への波及</a:t>
              </a:r>
            </a:p>
          </p:txBody>
        </p:sp>
      </p:grpSp>
    </p:spTree>
    <p:extLst>
      <p:ext uri="{BB962C8B-B14F-4D97-AF65-F5344CB8AC3E}">
        <p14:creationId xmlns:p14="http://schemas.microsoft.com/office/powerpoint/2010/main" val="671600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69E1E-F3EF-F162-7D2C-18DDE6219699}"/>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8DC5A82-641F-9FAC-31D6-786588E873F3}"/>
              </a:ext>
            </a:extLst>
          </p:cNvPr>
          <p:cNvSpPr>
            <a:spLocks noGrp="1"/>
          </p:cNvSpPr>
          <p:nvPr>
            <p:ph type="title"/>
          </p:nvPr>
        </p:nvSpPr>
        <p:spPr/>
        <p:txBody>
          <a:bodyPr>
            <a:normAutofit/>
          </a:bodyPr>
          <a:lstStyle/>
          <a:p>
            <a:r>
              <a:rPr lang="ja-JP" altLang="en-US" dirty="0"/>
              <a:t>７－１．戦略の実行期間・目標設定</a:t>
            </a:r>
          </a:p>
        </p:txBody>
      </p:sp>
      <p:sp>
        <p:nvSpPr>
          <p:cNvPr id="8" name="スライド番号プレースホルダー 7">
            <a:extLst>
              <a:ext uri="{FF2B5EF4-FFF2-40B4-BE49-F238E27FC236}">
                <a16:creationId xmlns:a16="http://schemas.microsoft.com/office/drawing/2014/main" id="{A880579F-6E37-41ED-60C6-867E7A00C8FE}"/>
              </a:ext>
            </a:extLst>
          </p:cNvPr>
          <p:cNvSpPr>
            <a:spLocks noGrp="1"/>
          </p:cNvSpPr>
          <p:nvPr>
            <p:ph type="sldNum" sz="quarter" idx="12"/>
          </p:nvPr>
        </p:nvSpPr>
        <p:spPr/>
        <p:txBody>
          <a:bodyPr/>
          <a:lstStyle/>
          <a:p>
            <a:fld id="{E6FEF39B-B593-4A6E-A535-B6F576D5169E}" type="slidenum">
              <a:rPr kumimoji="1" lang="ja-JP" altLang="en-US" smtClean="0"/>
              <a:pPr/>
              <a:t>22</a:t>
            </a:fld>
            <a:endParaRPr kumimoji="1" lang="ja-JP" altLang="en-US" dirty="0"/>
          </a:p>
        </p:txBody>
      </p:sp>
      <p:sp>
        <p:nvSpPr>
          <p:cNvPr id="3" name="テキスト ボックス 2">
            <a:extLst>
              <a:ext uri="{FF2B5EF4-FFF2-40B4-BE49-F238E27FC236}">
                <a16:creationId xmlns:a16="http://schemas.microsoft.com/office/drawing/2014/main" id="{F1DB9105-5D7D-529F-D8E0-D96938881960}"/>
              </a:ext>
            </a:extLst>
          </p:cNvPr>
          <p:cNvSpPr txBox="1"/>
          <p:nvPr/>
        </p:nvSpPr>
        <p:spPr>
          <a:xfrm>
            <a:off x="428897" y="6265603"/>
            <a:ext cx="8286206" cy="600164"/>
          </a:xfrm>
          <a:prstGeom prst="rect">
            <a:avLst/>
          </a:prstGeom>
          <a:noFill/>
        </p:spPr>
        <p:txBody>
          <a:bodyPr wrap="square" rtlCol="0">
            <a:spAutoFit/>
          </a:bodyPr>
          <a:lstStyle/>
          <a:p>
            <a:r>
              <a:rPr lang="ja-JP" altLang="ja-JP" sz="1100" dirty="0"/>
              <a:t>※</a:t>
            </a:r>
            <a:r>
              <a:rPr lang="en-US" altLang="ja-JP" sz="1100" dirty="0"/>
              <a:t>KGI</a:t>
            </a:r>
            <a:r>
              <a:rPr lang="ja-JP" altLang="ja-JP" sz="1100" dirty="0"/>
              <a:t>：最終的な数値目標（⇔自治体・</a:t>
            </a:r>
            <a:r>
              <a:rPr lang="en-US" altLang="ja-JP" sz="1100" dirty="0"/>
              <a:t>DMO</a:t>
            </a:r>
            <a:r>
              <a:rPr lang="ja-JP" altLang="ja-JP" sz="1100" dirty="0"/>
              <a:t>が策定する観光計画と連動）</a:t>
            </a:r>
          </a:p>
          <a:p>
            <a:r>
              <a:rPr lang="ja-JP" altLang="ja-JP" sz="1100" dirty="0"/>
              <a:t>※</a:t>
            </a:r>
            <a:r>
              <a:rPr lang="en-US" altLang="ja-JP" sz="1100" dirty="0"/>
              <a:t>KSF</a:t>
            </a:r>
            <a:r>
              <a:rPr lang="ja-JP" altLang="ja-JP" sz="1100" dirty="0"/>
              <a:t>：</a:t>
            </a:r>
            <a:r>
              <a:rPr lang="en-US" altLang="ja-JP" sz="1100" dirty="0"/>
              <a:t>KGI</a:t>
            </a:r>
            <a:r>
              <a:rPr lang="ja-JP" altLang="ja-JP" sz="1100" dirty="0"/>
              <a:t>達成のために鍵となる要因（⇔観光地域マーケティング戦略と連動）</a:t>
            </a:r>
          </a:p>
          <a:p>
            <a:r>
              <a:rPr lang="ja-JP" altLang="ja-JP" sz="1100" dirty="0"/>
              <a:t>※</a:t>
            </a:r>
            <a:r>
              <a:rPr lang="en-US" altLang="ja-JP" sz="1100" dirty="0"/>
              <a:t>KPI</a:t>
            </a:r>
            <a:r>
              <a:rPr lang="ja-JP" altLang="ja-JP" sz="1100" dirty="0"/>
              <a:t>：</a:t>
            </a:r>
            <a:r>
              <a:rPr lang="en-US" altLang="ja-JP" sz="1100" dirty="0"/>
              <a:t>KSF</a:t>
            </a:r>
            <a:r>
              <a:rPr lang="ja-JP" altLang="ja-JP" sz="1100" dirty="0"/>
              <a:t>を定量化した数値目標（⇔観光地域マーケティング戦略に基づく個別施策と連動）</a:t>
            </a:r>
            <a:endParaRPr kumimoji="1" lang="ja-JP" altLang="en-US" sz="1400" dirty="0"/>
          </a:p>
        </p:txBody>
      </p:sp>
      <p:sp>
        <p:nvSpPr>
          <p:cNvPr id="2" name="正方形/長方形 1">
            <a:extLst>
              <a:ext uri="{FF2B5EF4-FFF2-40B4-BE49-F238E27FC236}">
                <a16:creationId xmlns:a16="http://schemas.microsoft.com/office/drawing/2014/main" id="{DB8203D4-C27A-44E7-248F-2B961DD14B86}"/>
              </a:ext>
            </a:extLst>
          </p:cNvPr>
          <p:cNvSpPr/>
          <p:nvPr/>
        </p:nvSpPr>
        <p:spPr>
          <a:xfrm>
            <a:off x="2462008" y="1229715"/>
            <a:ext cx="2073600" cy="648000"/>
          </a:xfrm>
          <a:prstGeom prst="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200" b="1" dirty="0"/>
              <a:t>KGI</a:t>
            </a:r>
            <a:r>
              <a:rPr kumimoji="1" lang="ja-JP" altLang="en-US" sz="1200" b="1" dirty="0"/>
              <a:t>①</a:t>
            </a:r>
            <a:endParaRPr kumimoji="1" lang="en-US" altLang="ja-JP" sz="1200" b="1" dirty="0"/>
          </a:p>
          <a:p>
            <a:pPr algn="ctr"/>
            <a:r>
              <a:rPr kumimoji="1" lang="ja-JP" altLang="en-US" sz="1200" b="1" dirty="0"/>
              <a:t>観光消費額</a:t>
            </a:r>
            <a:endParaRPr kumimoji="1" lang="en-US" altLang="ja-JP" sz="1200" b="1" dirty="0"/>
          </a:p>
          <a:p>
            <a:pPr algn="ctr"/>
            <a:r>
              <a:rPr kumimoji="1" lang="en-US" altLang="ja-JP" sz="1200" b="1" dirty="0"/>
              <a:t>2024</a:t>
            </a:r>
            <a:r>
              <a:rPr kumimoji="1" lang="ja-JP" altLang="en-US" sz="1200" b="1" dirty="0"/>
              <a:t>年度比</a:t>
            </a:r>
            <a:r>
              <a:rPr kumimoji="1" lang="en-US" altLang="ja-JP" sz="1200" b="1" dirty="0"/>
              <a:t>10%</a:t>
            </a:r>
            <a:r>
              <a:rPr kumimoji="1" lang="ja-JP" altLang="en-US" sz="1200" b="1" dirty="0"/>
              <a:t>増加</a:t>
            </a:r>
            <a:endParaRPr kumimoji="1" lang="en-US" altLang="ja-JP" sz="1200" b="1" dirty="0"/>
          </a:p>
        </p:txBody>
      </p:sp>
      <p:sp>
        <p:nvSpPr>
          <p:cNvPr id="4" name="正方形/長方形 3">
            <a:extLst>
              <a:ext uri="{FF2B5EF4-FFF2-40B4-BE49-F238E27FC236}">
                <a16:creationId xmlns:a16="http://schemas.microsoft.com/office/drawing/2014/main" id="{590359FA-F1B0-7E77-DAB0-DF43B9EF39A5}"/>
              </a:ext>
            </a:extLst>
          </p:cNvPr>
          <p:cNvSpPr/>
          <p:nvPr/>
        </p:nvSpPr>
        <p:spPr>
          <a:xfrm>
            <a:off x="284865" y="2164233"/>
            <a:ext cx="2072640" cy="540000"/>
          </a:xfrm>
          <a:prstGeom prst="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200" b="1" dirty="0"/>
              <a:t>KSF</a:t>
            </a:r>
            <a:r>
              <a:rPr kumimoji="1" lang="ja-JP" altLang="en-US" sz="1200" b="1" dirty="0"/>
              <a:t>①</a:t>
            </a:r>
            <a:endParaRPr kumimoji="1" lang="en-US" altLang="ja-JP" sz="1200" b="1" dirty="0"/>
          </a:p>
          <a:p>
            <a:pPr algn="ctr"/>
            <a:r>
              <a:rPr kumimoji="1" lang="ja-JP" altLang="en-US" sz="1200" b="1" dirty="0"/>
              <a:t>地域経済・雇用への貢献</a:t>
            </a:r>
          </a:p>
        </p:txBody>
      </p:sp>
      <p:sp>
        <p:nvSpPr>
          <p:cNvPr id="7" name="正方形/長方形 6">
            <a:extLst>
              <a:ext uri="{FF2B5EF4-FFF2-40B4-BE49-F238E27FC236}">
                <a16:creationId xmlns:a16="http://schemas.microsoft.com/office/drawing/2014/main" id="{F0F60671-EC38-72C8-932B-981EB04F6071}"/>
              </a:ext>
            </a:extLst>
          </p:cNvPr>
          <p:cNvSpPr/>
          <p:nvPr/>
        </p:nvSpPr>
        <p:spPr>
          <a:xfrm>
            <a:off x="2462008" y="2164233"/>
            <a:ext cx="2072640" cy="540000"/>
          </a:xfrm>
          <a:prstGeom prst="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200" b="1" dirty="0"/>
              <a:t>KSF</a:t>
            </a:r>
            <a:r>
              <a:rPr kumimoji="1" lang="ja-JP" altLang="en-US" sz="1200" b="1" dirty="0"/>
              <a:t>②</a:t>
            </a:r>
            <a:endParaRPr kumimoji="1" lang="en-US" altLang="ja-JP" sz="1200" b="1" dirty="0"/>
          </a:p>
          <a:p>
            <a:pPr algn="ctr"/>
            <a:r>
              <a:rPr kumimoji="1" lang="ja-JP" altLang="en-US" sz="1200" b="1" dirty="0"/>
              <a:t>満足度の高い地域づくり</a:t>
            </a:r>
          </a:p>
        </p:txBody>
      </p:sp>
      <p:sp>
        <p:nvSpPr>
          <p:cNvPr id="9" name="正方形/長方形 8">
            <a:extLst>
              <a:ext uri="{FF2B5EF4-FFF2-40B4-BE49-F238E27FC236}">
                <a16:creationId xmlns:a16="http://schemas.microsoft.com/office/drawing/2014/main" id="{47D4B146-5AFF-97F1-7529-B8031DBDF4E6}"/>
              </a:ext>
            </a:extLst>
          </p:cNvPr>
          <p:cNvSpPr/>
          <p:nvPr/>
        </p:nvSpPr>
        <p:spPr>
          <a:xfrm>
            <a:off x="4639151" y="2164233"/>
            <a:ext cx="2072640" cy="540000"/>
          </a:xfrm>
          <a:prstGeom prst="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200" b="1" dirty="0"/>
              <a:t>KSF</a:t>
            </a:r>
            <a:r>
              <a:rPr kumimoji="1" lang="ja-JP" altLang="en-US" sz="1200" b="1" dirty="0"/>
              <a:t>③</a:t>
            </a:r>
            <a:endParaRPr kumimoji="1" lang="en-US" altLang="ja-JP" sz="1200" b="1" dirty="0"/>
          </a:p>
          <a:p>
            <a:pPr algn="ctr"/>
            <a:r>
              <a:rPr kumimoji="1" lang="ja-JP" altLang="en-US" sz="1200" b="1" dirty="0"/>
              <a:t>旅行消費額単価の増加</a:t>
            </a:r>
          </a:p>
        </p:txBody>
      </p:sp>
      <p:sp>
        <p:nvSpPr>
          <p:cNvPr id="10" name="正方形/長方形 9">
            <a:extLst>
              <a:ext uri="{FF2B5EF4-FFF2-40B4-BE49-F238E27FC236}">
                <a16:creationId xmlns:a16="http://schemas.microsoft.com/office/drawing/2014/main" id="{FABEA3DC-1C68-57EF-72A2-505B4F8A30F5}"/>
              </a:ext>
            </a:extLst>
          </p:cNvPr>
          <p:cNvSpPr/>
          <p:nvPr/>
        </p:nvSpPr>
        <p:spPr>
          <a:xfrm>
            <a:off x="6816294" y="2164233"/>
            <a:ext cx="2072640" cy="540000"/>
          </a:xfrm>
          <a:prstGeom prst="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200" b="1" dirty="0"/>
              <a:t>KSF</a:t>
            </a:r>
            <a:r>
              <a:rPr kumimoji="1" lang="ja-JP" altLang="en-US" sz="1200" b="1" dirty="0"/>
              <a:t>④</a:t>
            </a:r>
            <a:endParaRPr kumimoji="1" lang="en-US" altLang="ja-JP" sz="1200" b="1" dirty="0"/>
          </a:p>
          <a:p>
            <a:pPr algn="ctr"/>
            <a:r>
              <a:rPr kumimoji="1" lang="ja-JP" altLang="en-US" sz="1200" b="1" dirty="0"/>
              <a:t>来訪者数の増加・平準化</a:t>
            </a:r>
          </a:p>
        </p:txBody>
      </p:sp>
      <p:cxnSp>
        <p:nvCxnSpPr>
          <p:cNvPr id="12" name="直線コネクタ 11">
            <a:extLst>
              <a:ext uri="{FF2B5EF4-FFF2-40B4-BE49-F238E27FC236}">
                <a16:creationId xmlns:a16="http://schemas.microsoft.com/office/drawing/2014/main" id="{E3AA0AA6-479F-6A57-26D1-AF7AB93E06E7}"/>
              </a:ext>
            </a:extLst>
          </p:cNvPr>
          <p:cNvCxnSpPr>
            <a:cxnSpLocks/>
          </p:cNvCxnSpPr>
          <p:nvPr/>
        </p:nvCxnSpPr>
        <p:spPr>
          <a:xfrm>
            <a:off x="3498328" y="1868826"/>
            <a:ext cx="0" cy="252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47590298-2842-B4A4-5A12-A809B8ADF266}"/>
              </a:ext>
            </a:extLst>
          </p:cNvPr>
          <p:cNvCxnSpPr>
            <a:cxnSpLocks/>
          </p:cNvCxnSpPr>
          <p:nvPr/>
        </p:nvCxnSpPr>
        <p:spPr>
          <a:xfrm flipH="1">
            <a:off x="1321185" y="2008254"/>
            <a:ext cx="1" cy="180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A6D40D3-CCCE-65E1-789E-09E7400ABF24}"/>
              </a:ext>
            </a:extLst>
          </p:cNvPr>
          <p:cNvCxnSpPr>
            <a:cxnSpLocks/>
          </p:cNvCxnSpPr>
          <p:nvPr/>
        </p:nvCxnSpPr>
        <p:spPr>
          <a:xfrm>
            <a:off x="3498328" y="2016963"/>
            <a:ext cx="0" cy="180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E75B4BB-F5DA-FB9C-D63C-6D7C47D11244}"/>
              </a:ext>
            </a:extLst>
          </p:cNvPr>
          <p:cNvCxnSpPr>
            <a:cxnSpLocks/>
          </p:cNvCxnSpPr>
          <p:nvPr/>
        </p:nvCxnSpPr>
        <p:spPr>
          <a:xfrm>
            <a:off x="5675471" y="2016964"/>
            <a:ext cx="0" cy="180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D86CFF6-2278-CAB3-E648-C6DAF78F1491}"/>
              </a:ext>
            </a:extLst>
          </p:cNvPr>
          <p:cNvCxnSpPr>
            <a:cxnSpLocks/>
          </p:cNvCxnSpPr>
          <p:nvPr/>
        </p:nvCxnSpPr>
        <p:spPr>
          <a:xfrm>
            <a:off x="7852614" y="2016964"/>
            <a:ext cx="0" cy="180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DE125DD-ADB3-AC3D-900D-399CE76DC8F1}"/>
              </a:ext>
            </a:extLst>
          </p:cNvPr>
          <p:cNvCxnSpPr>
            <a:cxnSpLocks/>
          </p:cNvCxnSpPr>
          <p:nvPr/>
        </p:nvCxnSpPr>
        <p:spPr>
          <a:xfrm>
            <a:off x="1312475" y="2016963"/>
            <a:ext cx="6552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EEE37E7A-B822-5DE3-BFB3-3B73723500A5}"/>
              </a:ext>
            </a:extLst>
          </p:cNvPr>
          <p:cNvSpPr/>
          <p:nvPr/>
        </p:nvSpPr>
        <p:spPr>
          <a:xfrm>
            <a:off x="567753" y="2782460"/>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①</a:t>
            </a:r>
            <a:endParaRPr kumimoji="1" lang="en-US" altLang="ja-JP" sz="1050" dirty="0">
              <a:solidFill>
                <a:sysClr val="windowText" lastClr="000000"/>
              </a:solidFill>
            </a:endParaRPr>
          </a:p>
          <a:p>
            <a:pPr algn="ctr"/>
            <a:r>
              <a:rPr kumimoji="1" lang="ja-JP" altLang="en-US" sz="1050" dirty="0">
                <a:solidFill>
                  <a:sysClr val="windowText" lastClr="000000"/>
                </a:solidFill>
              </a:rPr>
              <a:t>観光関連事業への支援件数</a:t>
            </a:r>
            <a:endParaRPr kumimoji="1" lang="en-US" altLang="ja-JP" sz="1050" dirty="0">
              <a:solidFill>
                <a:sysClr val="windowText" lastClr="000000"/>
              </a:solidFill>
            </a:endParaRPr>
          </a:p>
          <a:p>
            <a:pPr algn="ctr"/>
            <a:r>
              <a:rPr kumimoji="1" lang="en-US" altLang="ja-JP" sz="1050" dirty="0">
                <a:solidFill>
                  <a:sysClr val="windowText" lastClr="000000"/>
                </a:solidFill>
              </a:rPr>
              <a:t>3</a:t>
            </a:r>
            <a:r>
              <a:rPr kumimoji="1" lang="ja-JP" altLang="en-US" sz="1050" dirty="0">
                <a:solidFill>
                  <a:sysClr val="windowText" lastClr="000000"/>
                </a:solidFill>
              </a:rPr>
              <a:t>件</a:t>
            </a:r>
          </a:p>
        </p:txBody>
      </p:sp>
      <p:sp>
        <p:nvSpPr>
          <p:cNvPr id="35" name="正方形/長方形 34">
            <a:extLst>
              <a:ext uri="{FF2B5EF4-FFF2-40B4-BE49-F238E27FC236}">
                <a16:creationId xmlns:a16="http://schemas.microsoft.com/office/drawing/2014/main" id="{28BC55D0-68EA-BA86-635F-B39C5702460E}"/>
              </a:ext>
            </a:extLst>
          </p:cNvPr>
          <p:cNvSpPr/>
          <p:nvPr/>
        </p:nvSpPr>
        <p:spPr>
          <a:xfrm>
            <a:off x="558923" y="3480061"/>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②</a:t>
            </a:r>
            <a:endParaRPr kumimoji="1" lang="en-US" altLang="ja-JP" sz="1050" dirty="0">
              <a:solidFill>
                <a:sysClr val="windowText" lastClr="000000"/>
              </a:solidFill>
            </a:endParaRPr>
          </a:p>
          <a:p>
            <a:pPr algn="ctr"/>
            <a:r>
              <a:rPr kumimoji="1" lang="ja-JP" altLang="en-US" sz="1050" dirty="0">
                <a:solidFill>
                  <a:sysClr val="windowText" lastClr="000000"/>
                </a:solidFill>
              </a:rPr>
              <a:t>観光事業者の平均給与額</a:t>
            </a:r>
            <a:endParaRPr kumimoji="1" lang="en-US" altLang="ja-JP" sz="1050" dirty="0">
              <a:solidFill>
                <a:sysClr val="windowText" lastClr="000000"/>
              </a:solidFill>
            </a:endParaRPr>
          </a:p>
          <a:p>
            <a:pPr algn="ctr"/>
            <a:r>
              <a:rPr kumimoji="1" lang="en-US" altLang="ja-JP" sz="1050" dirty="0">
                <a:solidFill>
                  <a:sysClr val="windowText" lastClr="000000"/>
                </a:solidFill>
              </a:rPr>
              <a:t>2025</a:t>
            </a:r>
            <a:r>
              <a:rPr kumimoji="1" lang="ja-JP" altLang="en-US" sz="1050" dirty="0">
                <a:solidFill>
                  <a:sysClr val="windowText" lastClr="000000"/>
                </a:solidFill>
              </a:rPr>
              <a:t>年度比</a:t>
            </a:r>
            <a:r>
              <a:rPr kumimoji="1" lang="en-US" altLang="ja-JP" sz="1050" dirty="0">
                <a:solidFill>
                  <a:sysClr val="windowText" lastClr="000000"/>
                </a:solidFill>
              </a:rPr>
              <a:t>25%</a:t>
            </a:r>
            <a:r>
              <a:rPr kumimoji="1" lang="ja-JP" altLang="en-US" sz="1050" dirty="0">
                <a:solidFill>
                  <a:sysClr val="windowText" lastClr="000000"/>
                </a:solidFill>
              </a:rPr>
              <a:t>増加</a:t>
            </a:r>
          </a:p>
        </p:txBody>
      </p:sp>
      <p:sp>
        <p:nvSpPr>
          <p:cNvPr id="37" name="正方形/長方形 36">
            <a:extLst>
              <a:ext uri="{FF2B5EF4-FFF2-40B4-BE49-F238E27FC236}">
                <a16:creationId xmlns:a16="http://schemas.microsoft.com/office/drawing/2014/main" id="{B4A7FA14-4A89-BF9C-B9A0-508068B3C62F}"/>
              </a:ext>
            </a:extLst>
          </p:cNvPr>
          <p:cNvSpPr/>
          <p:nvPr/>
        </p:nvSpPr>
        <p:spPr>
          <a:xfrm>
            <a:off x="2716168" y="2782460"/>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③</a:t>
            </a:r>
            <a:endParaRPr kumimoji="1" lang="en-US" altLang="ja-JP" sz="1050" dirty="0">
              <a:solidFill>
                <a:sysClr val="windowText" lastClr="000000"/>
              </a:solidFill>
            </a:endParaRPr>
          </a:p>
          <a:p>
            <a:pPr algn="ctr"/>
            <a:r>
              <a:rPr kumimoji="1" lang="ja-JP" altLang="en-US" sz="1050" dirty="0">
                <a:solidFill>
                  <a:sysClr val="windowText" lastClr="000000"/>
                </a:solidFill>
              </a:rPr>
              <a:t>アクティブ観光ガイド人数</a:t>
            </a:r>
            <a:endParaRPr kumimoji="1" lang="en-US" altLang="ja-JP" sz="1050" dirty="0">
              <a:solidFill>
                <a:sysClr val="windowText" lastClr="000000"/>
              </a:solidFill>
            </a:endParaRPr>
          </a:p>
          <a:p>
            <a:pPr algn="ctr"/>
            <a:r>
              <a:rPr kumimoji="1" lang="ja-JP" altLang="en-US" sz="1050" dirty="0">
                <a:solidFill>
                  <a:sysClr val="windowText" lastClr="000000"/>
                </a:solidFill>
              </a:rPr>
              <a:t>対</a:t>
            </a:r>
            <a:r>
              <a:rPr kumimoji="1" lang="en-US" altLang="ja-JP" sz="1050" dirty="0">
                <a:solidFill>
                  <a:sysClr val="windowText" lastClr="000000"/>
                </a:solidFill>
              </a:rPr>
              <a:t>2025</a:t>
            </a:r>
            <a:r>
              <a:rPr kumimoji="1" lang="ja-JP" altLang="en-US" sz="1050" dirty="0">
                <a:solidFill>
                  <a:sysClr val="windowText" lastClr="000000"/>
                </a:solidFill>
              </a:rPr>
              <a:t>年度＋</a:t>
            </a:r>
            <a:r>
              <a:rPr kumimoji="1" lang="en-US" altLang="ja-JP" sz="1050" dirty="0">
                <a:solidFill>
                  <a:sysClr val="windowText" lastClr="000000"/>
                </a:solidFill>
              </a:rPr>
              <a:t>53</a:t>
            </a:r>
            <a:r>
              <a:rPr kumimoji="1" lang="ja-JP" altLang="en-US" sz="1050" dirty="0">
                <a:solidFill>
                  <a:sysClr val="windowText" lastClr="000000"/>
                </a:solidFill>
              </a:rPr>
              <a:t>人</a:t>
            </a:r>
          </a:p>
        </p:txBody>
      </p:sp>
      <p:sp>
        <p:nvSpPr>
          <p:cNvPr id="38" name="正方形/長方形 37">
            <a:extLst>
              <a:ext uri="{FF2B5EF4-FFF2-40B4-BE49-F238E27FC236}">
                <a16:creationId xmlns:a16="http://schemas.microsoft.com/office/drawing/2014/main" id="{8340E24D-D5D4-B6A5-1334-454950CD0787}"/>
              </a:ext>
            </a:extLst>
          </p:cNvPr>
          <p:cNvSpPr/>
          <p:nvPr/>
        </p:nvSpPr>
        <p:spPr>
          <a:xfrm>
            <a:off x="7097492" y="2788646"/>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⑪</a:t>
            </a:r>
            <a:endParaRPr kumimoji="1" lang="en-US" altLang="ja-JP" sz="1050" dirty="0">
              <a:solidFill>
                <a:sysClr val="windowText" lastClr="000000"/>
              </a:solidFill>
            </a:endParaRPr>
          </a:p>
          <a:p>
            <a:pPr algn="ctr"/>
            <a:r>
              <a:rPr kumimoji="1" lang="ja-JP" altLang="en-US" sz="1050" dirty="0">
                <a:solidFill>
                  <a:sysClr val="windowText" lastClr="000000"/>
                </a:solidFill>
              </a:rPr>
              <a:t>観光モデルルート整備</a:t>
            </a:r>
            <a:endParaRPr kumimoji="1" lang="en-US" altLang="ja-JP" sz="1050" dirty="0">
              <a:solidFill>
                <a:sysClr val="windowText" lastClr="000000"/>
              </a:solidFill>
            </a:endParaRPr>
          </a:p>
          <a:p>
            <a:pPr algn="ctr"/>
            <a:r>
              <a:rPr kumimoji="1" lang="en-US" altLang="ja-JP" sz="1050" dirty="0">
                <a:solidFill>
                  <a:sysClr val="windowText" lastClr="000000"/>
                </a:solidFill>
              </a:rPr>
              <a:t>15</a:t>
            </a:r>
            <a:r>
              <a:rPr kumimoji="1" lang="ja-JP" altLang="en-US" sz="1050" dirty="0">
                <a:solidFill>
                  <a:sysClr val="windowText" lastClr="000000"/>
                </a:solidFill>
              </a:rPr>
              <a:t>件</a:t>
            </a:r>
          </a:p>
        </p:txBody>
      </p:sp>
      <p:sp>
        <p:nvSpPr>
          <p:cNvPr id="39" name="正方形/長方形 38">
            <a:extLst>
              <a:ext uri="{FF2B5EF4-FFF2-40B4-BE49-F238E27FC236}">
                <a16:creationId xmlns:a16="http://schemas.microsoft.com/office/drawing/2014/main" id="{9F46A798-A954-D948-E80E-3CD4714F93E1}"/>
              </a:ext>
            </a:extLst>
          </p:cNvPr>
          <p:cNvSpPr/>
          <p:nvPr/>
        </p:nvSpPr>
        <p:spPr>
          <a:xfrm>
            <a:off x="2716168" y="4906477"/>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⑥</a:t>
            </a:r>
            <a:endParaRPr kumimoji="1" lang="en-US" altLang="ja-JP" sz="1050" dirty="0">
              <a:solidFill>
                <a:sysClr val="windowText" lastClr="000000"/>
              </a:solidFill>
            </a:endParaRPr>
          </a:p>
          <a:p>
            <a:pPr algn="ctr"/>
            <a:r>
              <a:rPr kumimoji="1" lang="ja-JP" altLang="en-US" sz="1050" dirty="0">
                <a:solidFill>
                  <a:sysClr val="windowText" lastClr="000000"/>
                </a:solidFill>
              </a:rPr>
              <a:t>観光客</a:t>
            </a:r>
            <a:r>
              <a:rPr kumimoji="1" lang="en-US" altLang="ja-JP" sz="1050" dirty="0">
                <a:solidFill>
                  <a:sysClr val="windowText" lastClr="000000"/>
                </a:solidFill>
              </a:rPr>
              <a:t>3</a:t>
            </a:r>
            <a:r>
              <a:rPr kumimoji="1" lang="ja-JP" altLang="en-US" sz="1050" dirty="0">
                <a:solidFill>
                  <a:sysClr val="windowText" lastClr="000000"/>
                </a:solidFill>
              </a:rPr>
              <a:t>年以内リピート率</a:t>
            </a:r>
            <a:endParaRPr kumimoji="1" lang="en-US" altLang="ja-JP" sz="1050" dirty="0">
              <a:solidFill>
                <a:sysClr val="windowText" lastClr="000000"/>
              </a:solidFill>
            </a:endParaRPr>
          </a:p>
          <a:p>
            <a:pPr algn="ctr"/>
            <a:r>
              <a:rPr kumimoji="1" lang="en-US" altLang="ja-JP" sz="1050" dirty="0">
                <a:solidFill>
                  <a:sysClr val="windowText" lastClr="000000"/>
                </a:solidFill>
              </a:rPr>
              <a:t>70%</a:t>
            </a:r>
            <a:r>
              <a:rPr kumimoji="1" lang="ja-JP" altLang="en-US" sz="1050" dirty="0">
                <a:solidFill>
                  <a:sysClr val="windowText" lastClr="000000"/>
                </a:solidFill>
              </a:rPr>
              <a:t>以上</a:t>
            </a:r>
          </a:p>
        </p:txBody>
      </p:sp>
      <p:sp>
        <p:nvSpPr>
          <p:cNvPr id="40" name="正方形/長方形 39">
            <a:extLst>
              <a:ext uri="{FF2B5EF4-FFF2-40B4-BE49-F238E27FC236}">
                <a16:creationId xmlns:a16="http://schemas.microsoft.com/office/drawing/2014/main" id="{D6A1F678-04DA-CBF4-AC61-BE2C4F469481}"/>
              </a:ext>
            </a:extLst>
          </p:cNvPr>
          <p:cNvSpPr/>
          <p:nvPr/>
        </p:nvSpPr>
        <p:spPr>
          <a:xfrm>
            <a:off x="7097492" y="4196917"/>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⑬</a:t>
            </a:r>
            <a:endParaRPr kumimoji="1" lang="en-US" altLang="ja-JP" sz="1050" dirty="0">
              <a:solidFill>
                <a:sysClr val="windowText" lastClr="000000"/>
              </a:solidFill>
            </a:endParaRPr>
          </a:p>
          <a:p>
            <a:pPr algn="ctr"/>
            <a:r>
              <a:rPr kumimoji="1" lang="ja-JP" altLang="en-US" sz="1050" dirty="0">
                <a:solidFill>
                  <a:sysClr val="windowText" lastClr="000000"/>
                </a:solidFill>
              </a:rPr>
              <a:t>域内主要観光地点来訪者数</a:t>
            </a:r>
            <a:endParaRPr kumimoji="1" lang="en-US" altLang="ja-JP" sz="1050" dirty="0">
              <a:solidFill>
                <a:sysClr val="windowText" lastClr="000000"/>
              </a:solidFill>
            </a:endParaRPr>
          </a:p>
          <a:p>
            <a:pPr algn="ctr"/>
            <a:r>
              <a:rPr kumimoji="1" lang="en-US" altLang="ja-JP" sz="1050" dirty="0">
                <a:solidFill>
                  <a:sysClr val="windowText" lastClr="000000"/>
                </a:solidFill>
              </a:rPr>
              <a:t>2025</a:t>
            </a:r>
            <a:r>
              <a:rPr kumimoji="1" lang="ja-JP" altLang="en-US" sz="1050" dirty="0">
                <a:solidFill>
                  <a:sysClr val="windowText" lastClr="000000"/>
                </a:solidFill>
              </a:rPr>
              <a:t>年比</a:t>
            </a:r>
            <a:r>
              <a:rPr kumimoji="1" lang="en-US" altLang="ja-JP" sz="1050" dirty="0">
                <a:solidFill>
                  <a:sysClr val="windowText" lastClr="000000"/>
                </a:solidFill>
              </a:rPr>
              <a:t>10%</a:t>
            </a:r>
            <a:r>
              <a:rPr kumimoji="1" lang="ja-JP" altLang="en-US" sz="1050" dirty="0">
                <a:solidFill>
                  <a:sysClr val="windowText" lastClr="000000"/>
                </a:solidFill>
              </a:rPr>
              <a:t>増加</a:t>
            </a:r>
          </a:p>
        </p:txBody>
      </p:sp>
      <p:sp>
        <p:nvSpPr>
          <p:cNvPr id="41" name="正方形/長方形 40">
            <a:extLst>
              <a:ext uri="{FF2B5EF4-FFF2-40B4-BE49-F238E27FC236}">
                <a16:creationId xmlns:a16="http://schemas.microsoft.com/office/drawing/2014/main" id="{A9BFEC58-B299-E228-48E3-8ED8C1EB0533}"/>
              </a:ext>
            </a:extLst>
          </p:cNvPr>
          <p:cNvSpPr/>
          <p:nvPr/>
        </p:nvSpPr>
        <p:spPr>
          <a:xfrm>
            <a:off x="4911791" y="3488589"/>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⑨</a:t>
            </a:r>
            <a:endParaRPr kumimoji="1" lang="en-US" altLang="ja-JP" sz="1050" dirty="0">
              <a:solidFill>
                <a:sysClr val="windowText" lastClr="000000"/>
              </a:solidFill>
            </a:endParaRPr>
          </a:p>
          <a:p>
            <a:pPr algn="ctr"/>
            <a:r>
              <a:rPr kumimoji="1" lang="ja-JP" altLang="en-US" sz="1050" dirty="0">
                <a:solidFill>
                  <a:sysClr val="windowText" lastClr="000000"/>
                </a:solidFill>
              </a:rPr>
              <a:t>ツガルツナガル体験売上額</a:t>
            </a:r>
            <a:endParaRPr kumimoji="1" lang="en-US" altLang="ja-JP" sz="1050" dirty="0">
              <a:solidFill>
                <a:sysClr val="windowText" lastClr="000000"/>
              </a:solidFill>
            </a:endParaRPr>
          </a:p>
          <a:p>
            <a:pPr algn="ctr"/>
            <a:r>
              <a:rPr kumimoji="1" lang="en-US" altLang="ja-JP" sz="1050" dirty="0">
                <a:solidFill>
                  <a:sysClr val="windowText" lastClr="000000"/>
                </a:solidFill>
              </a:rPr>
              <a:t>2025</a:t>
            </a:r>
            <a:r>
              <a:rPr kumimoji="1" lang="ja-JP" altLang="en-US" sz="1050" dirty="0">
                <a:solidFill>
                  <a:sysClr val="windowText" lastClr="000000"/>
                </a:solidFill>
              </a:rPr>
              <a:t>年度比</a:t>
            </a:r>
            <a:r>
              <a:rPr kumimoji="1" lang="en-US" altLang="ja-JP" sz="1050" dirty="0">
                <a:solidFill>
                  <a:sysClr val="windowText" lastClr="000000"/>
                </a:solidFill>
              </a:rPr>
              <a:t>65%</a:t>
            </a:r>
            <a:r>
              <a:rPr kumimoji="1" lang="ja-JP" altLang="en-US" sz="1050" dirty="0">
                <a:solidFill>
                  <a:sysClr val="windowText" lastClr="000000"/>
                </a:solidFill>
              </a:rPr>
              <a:t>増加</a:t>
            </a:r>
          </a:p>
        </p:txBody>
      </p:sp>
      <p:sp>
        <p:nvSpPr>
          <p:cNvPr id="42" name="正方形/長方形 41">
            <a:extLst>
              <a:ext uri="{FF2B5EF4-FFF2-40B4-BE49-F238E27FC236}">
                <a16:creationId xmlns:a16="http://schemas.microsoft.com/office/drawing/2014/main" id="{AEBFCCDD-8AAF-6072-25FA-7FEC240106E9}"/>
              </a:ext>
            </a:extLst>
          </p:cNvPr>
          <p:cNvSpPr/>
          <p:nvPr/>
        </p:nvSpPr>
        <p:spPr>
          <a:xfrm>
            <a:off x="2716168" y="5615420"/>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⑦</a:t>
            </a:r>
            <a:endParaRPr kumimoji="1" lang="en-US" altLang="ja-JP" sz="1050" dirty="0">
              <a:solidFill>
                <a:sysClr val="windowText" lastClr="000000"/>
              </a:solidFill>
            </a:endParaRPr>
          </a:p>
          <a:p>
            <a:pPr algn="ctr"/>
            <a:r>
              <a:rPr kumimoji="1" lang="ja-JP" altLang="en-US" sz="1050" dirty="0">
                <a:solidFill>
                  <a:sysClr val="windowText" lastClr="000000"/>
                </a:solidFill>
              </a:rPr>
              <a:t>持続的な観光地と思う住民</a:t>
            </a:r>
            <a:endParaRPr kumimoji="1" lang="en-US" altLang="ja-JP" sz="1050" dirty="0">
              <a:solidFill>
                <a:sysClr val="windowText" lastClr="000000"/>
              </a:solidFill>
            </a:endParaRPr>
          </a:p>
          <a:p>
            <a:pPr algn="ctr"/>
            <a:r>
              <a:rPr kumimoji="1" lang="en-US" altLang="ja-JP" sz="1050" dirty="0">
                <a:solidFill>
                  <a:sysClr val="windowText" lastClr="000000"/>
                </a:solidFill>
              </a:rPr>
              <a:t>60%</a:t>
            </a:r>
            <a:r>
              <a:rPr kumimoji="1" lang="ja-JP" altLang="en-US" sz="1050" dirty="0">
                <a:solidFill>
                  <a:sysClr val="windowText" lastClr="000000"/>
                </a:solidFill>
              </a:rPr>
              <a:t>以上</a:t>
            </a:r>
          </a:p>
        </p:txBody>
      </p:sp>
      <p:sp>
        <p:nvSpPr>
          <p:cNvPr id="43" name="正方形/長方形 42">
            <a:extLst>
              <a:ext uri="{FF2B5EF4-FFF2-40B4-BE49-F238E27FC236}">
                <a16:creationId xmlns:a16="http://schemas.microsoft.com/office/drawing/2014/main" id="{7E6F0BE3-CF4A-71E6-3EF3-C08C981965BD}"/>
              </a:ext>
            </a:extLst>
          </p:cNvPr>
          <p:cNvSpPr/>
          <p:nvPr/>
        </p:nvSpPr>
        <p:spPr>
          <a:xfrm>
            <a:off x="2716168" y="3488591"/>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④</a:t>
            </a:r>
            <a:endParaRPr kumimoji="1" lang="en-US" altLang="ja-JP" sz="1050" dirty="0">
              <a:solidFill>
                <a:sysClr val="windowText" lastClr="000000"/>
              </a:solidFill>
            </a:endParaRPr>
          </a:p>
          <a:p>
            <a:pPr algn="ctr"/>
            <a:r>
              <a:rPr kumimoji="1" lang="ja-JP" altLang="en-US" sz="1050" dirty="0">
                <a:solidFill>
                  <a:sysClr val="windowText" lastClr="000000"/>
                </a:solidFill>
              </a:rPr>
              <a:t>来訪者総合満足度</a:t>
            </a:r>
            <a:endParaRPr kumimoji="1" lang="en-US" altLang="ja-JP" sz="1050" dirty="0">
              <a:solidFill>
                <a:sysClr val="windowText" lastClr="000000"/>
              </a:solidFill>
            </a:endParaRPr>
          </a:p>
          <a:p>
            <a:pPr algn="ctr"/>
            <a:r>
              <a:rPr kumimoji="1" lang="en-US" altLang="ja-JP" sz="1050" dirty="0">
                <a:solidFill>
                  <a:sysClr val="windowText" lastClr="000000"/>
                </a:solidFill>
              </a:rPr>
              <a:t>90%</a:t>
            </a:r>
            <a:r>
              <a:rPr kumimoji="1" lang="ja-JP" altLang="en-US" sz="1050" dirty="0">
                <a:solidFill>
                  <a:sysClr val="windowText" lastClr="000000"/>
                </a:solidFill>
              </a:rPr>
              <a:t>以上</a:t>
            </a:r>
          </a:p>
        </p:txBody>
      </p:sp>
      <p:sp>
        <p:nvSpPr>
          <p:cNvPr id="44" name="正方形/長方形 43">
            <a:extLst>
              <a:ext uri="{FF2B5EF4-FFF2-40B4-BE49-F238E27FC236}">
                <a16:creationId xmlns:a16="http://schemas.microsoft.com/office/drawing/2014/main" id="{2188B8AB-56DE-B3F6-011E-5E301AD34ADF}"/>
              </a:ext>
            </a:extLst>
          </p:cNvPr>
          <p:cNvSpPr/>
          <p:nvPr/>
        </p:nvSpPr>
        <p:spPr>
          <a:xfrm>
            <a:off x="7097492" y="5584988"/>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⑮</a:t>
            </a:r>
            <a:endParaRPr kumimoji="1" lang="en-US" altLang="ja-JP" sz="1050" dirty="0">
              <a:solidFill>
                <a:sysClr val="windowText" lastClr="000000"/>
              </a:solidFill>
            </a:endParaRPr>
          </a:p>
          <a:p>
            <a:pPr algn="ctr"/>
            <a:r>
              <a:rPr kumimoji="1" lang="ja-JP" altLang="en-US" sz="1050" dirty="0">
                <a:solidFill>
                  <a:sysClr val="windowText" lastClr="000000"/>
                </a:solidFill>
              </a:rPr>
              <a:t>来訪・宿泊者数平準化</a:t>
            </a:r>
            <a:endParaRPr kumimoji="1" lang="en-US" altLang="ja-JP" sz="1050" dirty="0">
              <a:solidFill>
                <a:sysClr val="windowText" lastClr="000000"/>
              </a:solidFill>
            </a:endParaRPr>
          </a:p>
          <a:p>
            <a:pPr algn="ctr"/>
            <a:r>
              <a:rPr kumimoji="1" lang="en-US" altLang="ja-JP" sz="1050" dirty="0">
                <a:solidFill>
                  <a:sysClr val="windowText" lastClr="000000"/>
                </a:solidFill>
              </a:rPr>
              <a:t>2025</a:t>
            </a:r>
            <a:r>
              <a:rPr kumimoji="1" lang="ja-JP" altLang="en-US" sz="1050" dirty="0">
                <a:solidFill>
                  <a:sysClr val="windowText" lastClr="000000"/>
                </a:solidFill>
              </a:rPr>
              <a:t>年比</a:t>
            </a:r>
            <a:r>
              <a:rPr kumimoji="1" lang="en-US" altLang="ja-JP" sz="1050" dirty="0">
                <a:solidFill>
                  <a:sysClr val="windowText" lastClr="000000"/>
                </a:solidFill>
              </a:rPr>
              <a:t>2%</a:t>
            </a:r>
            <a:r>
              <a:rPr kumimoji="1" lang="ja-JP" altLang="en-US" sz="1050" dirty="0">
                <a:solidFill>
                  <a:sysClr val="windowText" lastClr="000000"/>
                </a:solidFill>
              </a:rPr>
              <a:t>増加</a:t>
            </a:r>
          </a:p>
        </p:txBody>
      </p:sp>
      <p:sp>
        <p:nvSpPr>
          <p:cNvPr id="45" name="正方形/長方形 44">
            <a:extLst>
              <a:ext uri="{FF2B5EF4-FFF2-40B4-BE49-F238E27FC236}">
                <a16:creationId xmlns:a16="http://schemas.microsoft.com/office/drawing/2014/main" id="{64BD7DA0-EBCF-C978-30FD-183D58A2E9A3}"/>
              </a:ext>
            </a:extLst>
          </p:cNvPr>
          <p:cNvSpPr/>
          <p:nvPr/>
        </p:nvSpPr>
        <p:spPr>
          <a:xfrm>
            <a:off x="4911791" y="2788646"/>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⑧</a:t>
            </a:r>
            <a:endParaRPr kumimoji="1" lang="en-US" altLang="ja-JP" sz="1050" dirty="0">
              <a:solidFill>
                <a:sysClr val="windowText" lastClr="000000"/>
              </a:solidFill>
            </a:endParaRPr>
          </a:p>
          <a:p>
            <a:pPr algn="ctr"/>
            <a:r>
              <a:rPr kumimoji="1" lang="ja-JP" altLang="en-US" sz="1050" dirty="0">
                <a:solidFill>
                  <a:sysClr val="windowText" lastClr="000000"/>
                </a:solidFill>
              </a:rPr>
              <a:t>一人当たり旅行消費額</a:t>
            </a:r>
            <a:endParaRPr kumimoji="1" lang="en-US" altLang="ja-JP" sz="1050" dirty="0">
              <a:solidFill>
                <a:sysClr val="windowText" lastClr="000000"/>
              </a:solidFill>
            </a:endParaRPr>
          </a:p>
          <a:p>
            <a:pPr algn="ctr"/>
            <a:r>
              <a:rPr kumimoji="1" lang="en-US" altLang="ja-JP" sz="1050" dirty="0">
                <a:solidFill>
                  <a:sysClr val="windowText" lastClr="000000"/>
                </a:solidFill>
              </a:rPr>
              <a:t>2024</a:t>
            </a:r>
            <a:r>
              <a:rPr kumimoji="1" lang="ja-JP" altLang="en-US" sz="1050" dirty="0">
                <a:solidFill>
                  <a:sysClr val="windowText" lastClr="000000"/>
                </a:solidFill>
              </a:rPr>
              <a:t>年度比</a:t>
            </a:r>
            <a:r>
              <a:rPr kumimoji="1" lang="en-US" altLang="ja-JP" sz="1050" dirty="0">
                <a:solidFill>
                  <a:sysClr val="windowText" lastClr="000000"/>
                </a:solidFill>
              </a:rPr>
              <a:t>20%</a:t>
            </a:r>
            <a:r>
              <a:rPr kumimoji="1" lang="ja-JP" altLang="en-US" sz="1050" dirty="0">
                <a:solidFill>
                  <a:sysClr val="windowText" lastClr="000000"/>
                </a:solidFill>
              </a:rPr>
              <a:t>増加</a:t>
            </a:r>
          </a:p>
        </p:txBody>
      </p:sp>
      <p:cxnSp>
        <p:nvCxnSpPr>
          <p:cNvPr id="53" name="直線コネクタ 52">
            <a:extLst>
              <a:ext uri="{FF2B5EF4-FFF2-40B4-BE49-F238E27FC236}">
                <a16:creationId xmlns:a16="http://schemas.microsoft.com/office/drawing/2014/main" id="{10248471-5832-C084-7F4B-A2A76ED41EB1}"/>
              </a:ext>
            </a:extLst>
          </p:cNvPr>
          <p:cNvCxnSpPr>
            <a:cxnSpLocks/>
          </p:cNvCxnSpPr>
          <p:nvPr/>
        </p:nvCxnSpPr>
        <p:spPr>
          <a:xfrm rot="5400000">
            <a:off x="908896" y="4306815"/>
            <a:ext cx="3240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6FF4B52C-7BD0-E64A-7233-6151A1FAB99F}"/>
              </a:ext>
            </a:extLst>
          </p:cNvPr>
          <p:cNvCxnSpPr>
            <a:cxnSpLocks/>
          </p:cNvCxnSpPr>
          <p:nvPr/>
        </p:nvCxnSpPr>
        <p:spPr>
          <a:xfrm rot="16200000">
            <a:off x="2628288" y="2986644"/>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DC891970-D075-EC8A-7D3F-CBE622787F69}"/>
              </a:ext>
            </a:extLst>
          </p:cNvPr>
          <p:cNvCxnSpPr>
            <a:cxnSpLocks/>
          </p:cNvCxnSpPr>
          <p:nvPr/>
        </p:nvCxnSpPr>
        <p:spPr>
          <a:xfrm rot="16200000">
            <a:off x="2621275" y="3705997"/>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BBC1129F-27AD-2997-2665-1FBA48E1633B}"/>
              </a:ext>
            </a:extLst>
          </p:cNvPr>
          <p:cNvCxnSpPr>
            <a:cxnSpLocks/>
          </p:cNvCxnSpPr>
          <p:nvPr/>
        </p:nvCxnSpPr>
        <p:spPr>
          <a:xfrm rot="16200000">
            <a:off x="2621275" y="5149026"/>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262B0D8B-2AF2-9DD7-CED4-2E62C1181EB9}"/>
              </a:ext>
            </a:extLst>
          </p:cNvPr>
          <p:cNvCxnSpPr>
            <a:cxnSpLocks/>
          </p:cNvCxnSpPr>
          <p:nvPr/>
        </p:nvCxnSpPr>
        <p:spPr>
          <a:xfrm rot="16200000">
            <a:off x="2621276" y="4414836"/>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80BDC50F-9478-BFDC-86B3-82DE42351920}"/>
              </a:ext>
            </a:extLst>
          </p:cNvPr>
          <p:cNvCxnSpPr>
            <a:cxnSpLocks/>
          </p:cNvCxnSpPr>
          <p:nvPr/>
        </p:nvCxnSpPr>
        <p:spPr>
          <a:xfrm rot="16200000">
            <a:off x="452369" y="3001619"/>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4FD202ED-F5D6-CF46-BF71-0E1B3BE2EA2B}"/>
              </a:ext>
            </a:extLst>
          </p:cNvPr>
          <p:cNvCxnSpPr>
            <a:cxnSpLocks/>
          </p:cNvCxnSpPr>
          <p:nvPr/>
        </p:nvCxnSpPr>
        <p:spPr>
          <a:xfrm rot="16200000">
            <a:off x="452369" y="3711414"/>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71277A0E-96F9-BEE5-D802-C21AEA3A1F4C}"/>
              </a:ext>
            </a:extLst>
          </p:cNvPr>
          <p:cNvCxnSpPr>
            <a:cxnSpLocks/>
          </p:cNvCxnSpPr>
          <p:nvPr/>
        </p:nvCxnSpPr>
        <p:spPr>
          <a:xfrm rot="16200000">
            <a:off x="4813270" y="3001619"/>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9BCBDF62-15EC-A4DB-3561-A1C07900AB3E}"/>
              </a:ext>
            </a:extLst>
          </p:cNvPr>
          <p:cNvCxnSpPr>
            <a:cxnSpLocks/>
          </p:cNvCxnSpPr>
          <p:nvPr/>
        </p:nvCxnSpPr>
        <p:spPr>
          <a:xfrm rot="16200000">
            <a:off x="4813271" y="3710163"/>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63CB15EF-F02B-6407-FED9-9B6AE5E389E1}"/>
              </a:ext>
            </a:extLst>
          </p:cNvPr>
          <p:cNvCxnSpPr>
            <a:cxnSpLocks/>
          </p:cNvCxnSpPr>
          <p:nvPr/>
        </p:nvCxnSpPr>
        <p:spPr>
          <a:xfrm rot="16200000">
            <a:off x="6980934" y="3001619"/>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7F0C317-C1D9-745D-91B9-A6A353C2800F}"/>
              </a:ext>
            </a:extLst>
          </p:cNvPr>
          <p:cNvCxnSpPr>
            <a:cxnSpLocks/>
          </p:cNvCxnSpPr>
          <p:nvPr/>
        </p:nvCxnSpPr>
        <p:spPr>
          <a:xfrm rot="16200000">
            <a:off x="6980935" y="3696062"/>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0C4DDA36-67B7-3930-56D9-894FE4C39E4E}"/>
              </a:ext>
            </a:extLst>
          </p:cNvPr>
          <p:cNvCxnSpPr>
            <a:cxnSpLocks/>
          </p:cNvCxnSpPr>
          <p:nvPr/>
        </p:nvCxnSpPr>
        <p:spPr>
          <a:xfrm rot="16200000">
            <a:off x="6980935" y="4395876"/>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B4C4C2F2-BB92-65CA-F822-4240CAD36E48}"/>
              </a:ext>
            </a:extLst>
          </p:cNvPr>
          <p:cNvCxnSpPr>
            <a:cxnSpLocks/>
          </p:cNvCxnSpPr>
          <p:nvPr/>
        </p:nvCxnSpPr>
        <p:spPr>
          <a:xfrm rot="5400000">
            <a:off x="-198481" y="3250670"/>
            <a:ext cx="1116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5E04B4E4-24BC-FD09-53DC-B2737C731E4E}"/>
              </a:ext>
            </a:extLst>
          </p:cNvPr>
          <p:cNvCxnSpPr>
            <a:cxnSpLocks/>
          </p:cNvCxnSpPr>
          <p:nvPr/>
        </p:nvCxnSpPr>
        <p:spPr>
          <a:xfrm rot="5400000">
            <a:off x="5261764" y="4298106"/>
            <a:ext cx="3240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E1EAF8A0-7982-D798-1D5D-A5B44FD70E7F}"/>
              </a:ext>
            </a:extLst>
          </p:cNvPr>
          <p:cNvCxnSpPr>
            <a:cxnSpLocks/>
          </p:cNvCxnSpPr>
          <p:nvPr/>
        </p:nvCxnSpPr>
        <p:spPr>
          <a:xfrm rot="5400000">
            <a:off x="3813979" y="3586815"/>
            <a:ext cx="1800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FC85200B-19F5-CB55-8D44-FA654F6590DF}"/>
              </a:ext>
            </a:extLst>
          </p:cNvPr>
          <p:cNvSpPr/>
          <p:nvPr/>
        </p:nvSpPr>
        <p:spPr>
          <a:xfrm>
            <a:off x="4911791" y="4186352"/>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⑩</a:t>
            </a:r>
            <a:endParaRPr kumimoji="1" lang="en-US" altLang="ja-JP" sz="1050" dirty="0">
              <a:solidFill>
                <a:sysClr val="windowText" lastClr="000000"/>
              </a:solidFill>
            </a:endParaRPr>
          </a:p>
          <a:p>
            <a:pPr algn="ctr"/>
            <a:r>
              <a:rPr kumimoji="1" lang="ja-JP" altLang="en-US" sz="1050" dirty="0">
                <a:solidFill>
                  <a:sysClr val="windowText" lastClr="000000"/>
                </a:solidFill>
              </a:rPr>
              <a:t>デジタル周遊パス売上額</a:t>
            </a:r>
            <a:endParaRPr kumimoji="1" lang="en-US" altLang="ja-JP" sz="1050" dirty="0">
              <a:solidFill>
                <a:sysClr val="windowText" lastClr="000000"/>
              </a:solidFill>
            </a:endParaRPr>
          </a:p>
          <a:p>
            <a:pPr algn="ctr"/>
            <a:r>
              <a:rPr kumimoji="1" lang="en-US" altLang="ja-JP" sz="1050" dirty="0">
                <a:solidFill>
                  <a:sysClr val="windowText" lastClr="000000"/>
                </a:solidFill>
              </a:rPr>
              <a:t>2025</a:t>
            </a:r>
            <a:r>
              <a:rPr kumimoji="1" lang="ja-JP" altLang="en-US" sz="1050" dirty="0">
                <a:solidFill>
                  <a:sysClr val="windowText" lastClr="000000"/>
                </a:solidFill>
              </a:rPr>
              <a:t>年度の</a:t>
            </a:r>
            <a:r>
              <a:rPr kumimoji="1" lang="en-US" altLang="ja-JP" sz="1050" dirty="0">
                <a:solidFill>
                  <a:sysClr val="windowText" lastClr="000000"/>
                </a:solidFill>
              </a:rPr>
              <a:t>10</a:t>
            </a:r>
            <a:r>
              <a:rPr kumimoji="1" lang="ja-JP" altLang="en-US" sz="1050" dirty="0">
                <a:solidFill>
                  <a:sysClr val="windowText" lastClr="000000"/>
                </a:solidFill>
              </a:rPr>
              <a:t>倍</a:t>
            </a:r>
          </a:p>
        </p:txBody>
      </p:sp>
      <p:cxnSp>
        <p:nvCxnSpPr>
          <p:cNvPr id="70" name="直線コネクタ 69">
            <a:extLst>
              <a:ext uri="{FF2B5EF4-FFF2-40B4-BE49-F238E27FC236}">
                <a16:creationId xmlns:a16="http://schemas.microsoft.com/office/drawing/2014/main" id="{F7D3D7F8-D75F-D21D-1916-6605DCA09978}"/>
              </a:ext>
            </a:extLst>
          </p:cNvPr>
          <p:cNvCxnSpPr>
            <a:cxnSpLocks/>
          </p:cNvCxnSpPr>
          <p:nvPr/>
        </p:nvCxnSpPr>
        <p:spPr>
          <a:xfrm rot="16200000">
            <a:off x="4814980" y="4397708"/>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 name="正方形/長方形 70">
            <a:extLst>
              <a:ext uri="{FF2B5EF4-FFF2-40B4-BE49-F238E27FC236}">
                <a16:creationId xmlns:a16="http://schemas.microsoft.com/office/drawing/2014/main" id="{F4F62609-78EF-8BDA-80E9-D5AFB425443D}"/>
              </a:ext>
            </a:extLst>
          </p:cNvPr>
          <p:cNvSpPr/>
          <p:nvPr/>
        </p:nvSpPr>
        <p:spPr>
          <a:xfrm>
            <a:off x="4638671" y="1229535"/>
            <a:ext cx="2073600" cy="648000"/>
          </a:xfrm>
          <a:prstGeom prst="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200" b="1" dirty="0"/>
              <a:t>KGI</a:t>
            </a:r>
            <a:r>
              <a:rPr kumimoji="1" lang="ja-JP" altLang="en-US" sz="1200" b="1" dirty="0"/>
              <a:t>②</a:t>
            </a:r>
            <a:endParaRPr kumimoji="1" lang="en-US" altLang="ja-JP" sz="1200" b="1" dirty="0"/>
          </a:p>
          <a:p>
            <a:pPr algn="ctr"/>
            <a:r>
              <a:rPr kumimoji="1" lang="ja-JP" altLang="en-US" sz="1200" b="1" dirty="0"/>
              <a:t>経済波及効果</a:t>
            </a:r>
            <a:endParaRPr kumimoji="1" lang="en-US" altLang="ja-JP" sz="1200" b="1" dirty="0"/>
          </a:p>
          <a:p>
            <a:pPr algn="ctr"/>
            <a:r>
              <a:rPr kumimoji="1" lang="en-US" altLang="ja-JP" sz="900" b="1" dirty="0"/>
              <a:t>※</a:t>
            </a:r>
            <a:r>
              <a:rPr kumimoji="1" lang="ja-JP" altLang="en-US" sz="900" b="1" dirty="0"/>
              <a:t>算出ツールが公開され次第決定</a:t>
            </a:r>
            <a:endParaRPr kumimoji="1" lang="en-US" altLang="ja-JP" sz="900" b="1" dirty="0"/>
          </a:p>
        </p:txBody>
      </p:sp>
      <p:cxnSp>
        <p:nvCxnSpPr>
          <p:cNvPr id="72" name="直線コネクタ 71">
            <a:extLst>
              <a:ext uri="{FF2B5EF4-FFF2-40B4-BE49-F238E27FC236}">
                <a16:creationId xmlns:a16="http://schemas.microsoft.com/office/drawing/2014/main" id="{951C24C1-6104-B5BA-7E19-F251752E638B}"/>
              </a:ext>
            </a:extLst>
          </p:cNvPr>
          <p:cNvCxnSpPr>
            <a:cxnSpLocks/>
          </p:cNvCxnSpPr>
          <p:nvPr/>
        </p:nvCxnSpPr>
        <p:spPr>
          <a:xfrm>
            <a:off x="5675471" y="1869471"/>
            <a:ext cx="0" cy="252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正方形/長方形 72">
            <a:extLst>
              <a:ext uri="{FF2B5EF4-FFF2-40B4-BE49-F238E27FC236}">
                <a16:creationId xmlns:a16="http://schemas.microsoft.com/office/drawing/2014/main" id="{14021E4F-3D29-EC61-8FD6-755C8A65AF4A}"/>
              </a:ext>
            </a:extLst>
          </p:cNvPr>
          <p:cNvSpPr/>
          <p:nvPr/>
        </p:nvSpPr>
        <p:spPr>
          <a:xfrm>
            <a:off x="2716168" y="4197534"/>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⑤</a:t>
            </a:r>
            <a:endParaRPr kumimoji="1" lang="en-US" altLang="ja-JP" sz="1050" dirty="0">
              <a:solidFill>
                <a:sysClr val="windowText" lastClr="000000"/>
              </a:solidFill>
            </a:endParaRPr>
          </a:p>
          <a:p>
            <a:pPr algn="ctr"/>
            <a:r>
              <a:rPr kumimoji="1" lang="ja-JP" altLang="en-US" sz="1050" dirty="0">
                <a:solidFill>
                  <a:sysClr val="windowText" lastClr="000000"/>
                </a:solidFill>
              </a:rPr>
              <a:t>交通・情報提供満足度</a:t>
            </a:r>
            <a:endParaRPr kumimoji="1" lang="en-US" altLang="ja-JP" sz="1050" dirty="0">
              <a:solidFill>
                <a:sysClr val="windowText" lastClr="000000"/>
              </a:solidFill>
            </a:endParaRPr>
          </a:p>
          <a:p>
            <a:pPr algn="ctr"/>
            <a:r>
              <a:rPr kumimoji="1" lang="en-US" altLang="ja-JP" sz="1050" dirty="0">
                <a:solidFill>
                  <a:sysClr val="windowText" lastClr="000000"/>
                </a:solidFill>
              </a:rPr>
              <a:t>80%</a:t>
            </a:r>
            <a:r>
              <a:rPr kumimoji="1" lang="ja-JP" altLang="en-US" sz="1050" dirty="0">
                <a:solidFill>
                  <a:sysClr val="windowText" lastClr="000000"/>
                </a:solidFill>
              </a:rPr>
              <a:t>以上</a:t>
            </a:r>
          </a:p>
        </p:txBody>
      </p:sp>
      <p:cxnSp>
        <p:nvCxnSpPr>
          <p:cNvPr id="74" name="直線コネクタ 73">
            <a:extLst>
              <a:ext uri="{FF2B5EF4-FFF2-40B4-BE49-F238E27FC236}">
                <a16:creationId xmlns:a16="http://schemas.microsoft.com/office/drawing/2014/main" id="{4C37FA58-5449-C1E1-3C0B-A72DAA143784}"/>
              </a:ext>
            </a:extLst>
          </p:cNvPr>
          <p:cNvCxnSpPr>
            <a:cxnSpLocks/>
          </p:cNvCxnSpPr>
          <p:nvPr/>
        </p:nvCxnSpPr>
        <p:spPr>
          <a:xfrm rot="16200000">
            <a:off x="6980935" y="5099450"/>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7E975A03-58BA-1DDE-202B-6AA2B00C2BF4}"/>
              </a:ext>
            </a:extLst>
          </p:cNvPr>
          <p:cNvCxnSpPr>
            <a:cxnSpLocks/>
          </p:cNvCxnSpPr>
          <p:nvPr/>
        </p:nvCxnSpPr>
        <p:spPr>
          <a:xfrm rot="16200000">
            <a:off x="6980935" y="5800988"/>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6" name="正方形/長方形 75">
            <a:extLst>
              <a:ext uri="{FF2B5EF4-FFF2-40B4-BE49-F238E27FC236}">
                <a16:creationId xmlns:a16="http://schemas.microsoft.com/office/drawing/2014/main" id="{CED6DF4F-9956-F88C-D70F-560F9241BD74}"/>
              </a:ext>
            </a:extLst>
          </p:cNvPr>
          <p:cNvSpPr/>
          <p:nvPr/>
        </p:nvSpPr>
        <p:spPr>
          <a:xfrm>
            <a:off x="7097492" y="3488011"/>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⑫</a:t>
            </a:r>
            <a:endParaRPr kumimoji="1" lang="en-US" altLang="ja-JP" sz="1050" dirty="0">
              <a:solidFill>
                <a:sysClr val="windowText" lastClr="000000"/>
              </a:solidFill>
            </a:endParaRPr>
          </a:p>
          <a:p>
            <a:pPr algn="ctr"/>
            <a:r>
              <a:rPr kumimoji="1" lang="en-US" altLang="ja-JP" sz="1050" dirty="0">
                <a:solidFill>
                  <a:sysClr val="windowText" lastClr="000000"/>
                </a:solidFill>
              </a:rPr>
              <a:t>DMO</a:t>
            </a:r>
            <a:r>
              <a:rPr kumimoji="1" lang="ja-JP" altLang="en-US" sz="1050" dirty="0">
                <a:solidFill>
                  <a:sysClr val="windowText" lastClr="000000"/>
                </a:solidFill>
              </a:rPr>
              <a:t>公式サイト</a:t>
            </a:r>
            <a:r>
              <a:rPr kumimoji="1" lang="en-US" altLang="ja-JP" sz="1050" dirty="0">
                <a:solidFill>
                  <a:sysClr val="windowText" lastClr="000000"/>
                </a:solidFill>
              </a:rPr>
              <a:t>PV</a:t>
            </a:r>
            <a:r>
              <a:rPr kumimoji="1" lang="ja-JP" altLang="en-US" sz="1050" dirty="0">
                <a:solidFill>
                  <a:sysClr val="windowText" lastClr="000000"/>
                </a:solidFill>
              </a:rPr>
              <a:t>数</a:t>
            </a:r>
            <a:endParaRPr kumimoji="1" lang="en-US" altLang="ja-JP" sz="1050" dirty="0">
              <a:solidFill>
                <a:sysClr val="windowText" lastClr="000000"/>
              </a:solidFill>
            </a:endParaRPr>
          </a:p>
          <a:p>
            <a:pPr algn="ctr"/>
            <a:r>
              <a:rPr kumimoji="1" lang="en-US" altLang="ja-JP" sz="1050" dirty="0">
                <a:solidFill>
                  <a:sysClr val="windowText" lastClr="000000"/>
                </a:solidFill>
              </a:rPr>
              <a:t>2024</a:t>
            </a:r>
            <a:r>
              <a:rPr kumimoji="1" lang="ja-JP" altLang="en-US" sz="1050" dirty="0">
                <a:solidFill>
                  <a:sysClr val="windowText" lastClr="000000"/>
                </a:solidFill>
              </a:rPr>
              <a:t>年度比</a:t>
            </a:r>
            <a:r>
              <a:rPr kumimoji="1" lang="en-US" altLang="ja-JP" sz="1050" dirty="0">
                <a:solidFill>
                  <a:sysClr val="windowText" lastClr="000000"/>
                </a:solidFill>
              </a:rPr>
              <a:t>100%</a:t>
            </a:r>
            <a:r>
              <a:rPr kumimoji="1" lang="ja-JP" altLang="en-US" sz="1050" dirty="0">
                <a:solidFill>
                  <a:sysClr val="windowText" lastClr="000000"/>
                </a:solidFill>
              </a:rPr>
              <a:t>増加</a:t>
            </a:r>
          </a:p>
        </p:txBody>
      </p:sp>
      <p:sp>
        <p:nvSpPr>
          <p:cNvPr id="11" name="四角形: 角を丸くする 10">
            <a:extLst>
              <a:ext uri="{FF2B5EF4-FFF2-40B4-BE49-F238E27FC236}">
                <a16:creationId xmlns:a16="http://schemas.microsoft.com/office/drawing/2014/main" id="{7AC7DC87-0518-EDB4-29AD-2004D885C462}"/>
              </a:ext>
            </a:extLst>
          </p:cNvPr>
          <p:cNvSpPr/>
          <p:nvPr/>
        </p:nvSpPr>
        <p:spPr>
          <a:xfrm>
            <a:off x="539496" y="736745"/>
            <a:ext cx="8065008" cy="444536"/>
          </a:xfrm>
          <a:prstGeom prst="round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b="1" dirty="0">
                <a:solidFill>
                  <a:schemeClr val="tx1"/>
                </a:solidFill>
              </a:rPr>
              <a:t>戦略の実行期間：</a:t>
            </a:r>
            <a:r>
              <a:rPr kumimoji="1" lang="en-US" altLang="ja-JP" b="1" dirty="0">
                <a:solidFill>
                  <a:schemeClr val="tx1"/>
                </a:solidFill>
              </a:rPr>
              <a:t>2026</a:t>
            </a:r>
            <a:r>
              <a:rPr kumimoji="1" lang="ja-JP" altLang="en-US" b="1" dirty="0">
                <a:solidFill>
                  <a:schemeClr val="tx1"/>
                </a:solidFill>
              </a:rPr>
              <a:t>（令和</a:t>
            </a:r>
            <a:r>
              <a:rPr kumimoji="1" lang="en-US" altLang="ja-JP" b="1" dirty="0">
                <a:solidFill>
                  <a:schemeClr val="tx1"/>
                </a:solidFill>
              </a:rPr>
              <a:t>8</a:t>
            </a:r>
            <a:r>
              <a:rPr kumimoji="1" lang="ja-JP" altLang="en-US" b="1" dirty="0">
                <a:solidFill>
                  <a:schemeClr val="tx1"/>
                </a:solidFill>
              </a:rPr>
              <a:t>）年度～</a:t>
            </a:r>
            <a:r>
              <a:rPr kumimoji="1" lang="en-US" altLang="ja-JP" b="1" dirty="0">
                <a:solidFill>
                  <a:schemeClr val="tx1"/>
                </a:solidFill>
              </a:rPr>
              <a:t>2029</a:t>
            </a:r>
            <a:r>
              <a:rPr kumimoji="1" lang="ja-JP" altLang="en-US" b="1" dirty="0">
                <a:solidFill>
                  <a:schemeClr val="tx1"/>
                </a:solidFill>
              </a:rPr>
              <a:t>（令和</a:t>
            </a:r>
            <a:r>
              <a:rPr kumimoji="1" lang="en-US" altLang="ja-JP" b="1" dirty="0">
                <a:solidFill>
                  <a:schemeClr val="tx1"/>
                </a:solidFill>
              </a:rPr>
              <a:t>11</a:t>
            </a:r>
            <a:r>
              <a:rPr kumimoji="1" lang="ja-JP" altLang="en-US" b="1" dirty="0">
                <a:solidFill>
                  <a:schemeClr val="tx1"/>
                </a:solidFill>
              </a:rPr>
              <a:t>）年度の４年間</a:t>
            </a:r>
          </a:p>
        </p:txBody>
      </p:sp>
      <p:sp>
        <p:nvSpPr>
          <p:cNvPr id="6" name="正方形/長方形 5">
            <a:extLst>
              <a:ext uri="{FF2B5EF4-FFF2-40B4-BE49-F238E27FC236}">
                <a16:creationId xmlns:a16="http://schemas.microsoft.com/office/drawing/2014/main" id="{8F6E2A21-9420-9A08-9964-912D37129462}"/>
              </a:ext>
            </a:extLst>
          </p:cNvPr>
          <p:cNvSpPr/>
          <p:nvPr/>
        </p:nvSpPr>
        <p:spPr>
          <a:xfrm>
            <a:off x="7088935" y="4885190"/>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⑭</a:t>
            </a:r>
            <a:endParaRPr kumimoji="1" lang="en-US" altLang="ja-JP" sz="1050" dirty="0">
              <a:solidFill>
                <a:sysClr val="windowText" lastClr="000000"/>
              </a:solidFill>
            </a:endParaRPr>
          </a:p>
          <a:p>
            <a:pPr algn="ctr"/>
            <a:r>
              <a:rPr kumimoji="1" lang="ja-JP" altLang="en-US" sz="1050" dirty="0">
                <a:solidFill>
                  <a:sysClr val="windowText" lastClr="000000"/>
                </a:solidFill>
              </a:rPr>
              <a:t>延べ宿泊者数</a:t>
            </a:r>
            <a:endParaRPr kumimoji="1" lang="en-US" altLang="ja-JP" sz="1050" dirty="0">
              <a:solidFill>
                <a:sysClr val="windowText" lastClr="000000"/>
              </a:solidFill>
            </a:endParaRPr>
          </a:p>
          <a:p>
            <a:pPr algn="ctr"/>
            <a:r>
              <a:rPr kumimoji="1" lang="ja-JP" altLang="en-US" sz="1050" dirty="0">
                <a:solidFill>
                  <a:sysClr val="windowText" lastClr="000000"/>
                </a:solidFill>
              </a:rPr>
              <a:t>対</a:t>
            </a:r>
            <a:r>
              <a:rPr kumimoji="1" lang="en-US" altLang="ja-JP" sz="1050" dirty="0">
                <a:solidFill>
                  <a:sysClr val="windowText" lastClr="000000"/>
                </a:solidFill>
              </a:rPr>
              <a:t>2025</a:t>
            </a:r>
            <a:r>
              <a:rPr kumimoji="1" lang="ja-JP" altLang="en-US" sz="1050" dirty="0">
                <a:solidFill>
                  <a:sysClr val="windowText" lastClr="000000"/>
                </a:solidFill>
              </a:rPr>
              <a:t>年＋</a:t>
            </a:r>
            <a:r>
              <a:rPr kumimoji="1" lang="en-US" altLang="ja-JP" sz="1050" dirty="0">
                <a:solidFill>
                  <a:sysClr val="windowText" lastClr="000000"/>
                </a:solidFill>
              </a:rPr>
              <a:t>10</a:t>
            </a:r>
            <a:r>
              <a:rPr kumimoji="1" lang="ja-JP" altLang="en-US" sz="1050" dirty="0">
                <a:solidFill>
                  <a:sysClr val="windowText" lastClr="000000"/>
                </a:solidFill>
              </a:rPr>
              <a:t>万人増加</a:t>
            </a:r>
          </a:p>
        </p:txBody>
      </p:sp>
      <p:cxnSp>
        <p:nvCxnSpPr>
          <p:cNvPr id="17" name="直線コネクタ 16">
            <a:extLst>
              <a:ext uri="{FF2B5EF4-FFF2-40B4-BE49-F238E27FC236}">
                <a16:creationId xmlns:a16="http://schemas.microsoft.com/office/drawing/2014/main" id="{8883AF5E-9F80-166F-5D97-B52B78892102}"/>
              </a:ext>
            </a:extLst>
          </p:cNvPr>
          <p:cNvCxnSpPr>
            <a:cxnSpLocks/>
          </p:cNvCxnSpPr>
          <p:nvPr/>
        </p:nvCxnSpPr>
        <p:spPr>
          <a:xfrm rot="16200000">
            <a:off x="2628288" y="5809695"/>
            <a:ext cx="1" cy="216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18993A6E-7462-CD3D-5411-756A4255BE9C}"/>
              </a:ext>
            </a:extLst>
          </p:cNvPr>
          <p:cNvSpPr/>
          <p:nvPr/>
        </p:nvSpPr>
        <p:spPr>
          <a:xfrm>
            <a:off x="478757" y="4850784"/>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⑯</a:t>
            </a:r>
            <a:endParaRPr kumimoji="1" lang="en-US" altLang="ja-JP" sz="1050" dirty="0">
              <a:solidFill>
                <a:sysClr val="windowText" lastClr="000000"/>
              </a:solidFill>
            </a:endParaRPr>
          </a:p>
          <a:p>
            <a:pPr algn="ctr"/>
            <a:r>
              <a:rPr kumimoji="1" lang="en-US" altLang="ja-JP" sz="1050" dirty="0">
                <a:solidFill>
                  <a:sysClr val="windowText" lastClr="000000"/>
                </a:solidFill>
              </a:rPr>
              <a:t>DMO</a:t>
            </a:r>
            <a:r>
              <a:rPr kumimoji="1" lang="ja-JP" altLang="en-US" sz="1050" dirty="0">
                <a:solidFill>
                  <a:sysClr val="windowText" lastClr="000000"/>
                </a:solidFill>
              </a:rPr>
              <a:t>職員の満足度</a:t>
            </a:r>
            <a:endParaRPr kumimoji="1" lang="en-US" altLang="ja-JP" sz="1050" dirty="0">
              <a:solidFill>
                <a:sysClr val="windowText" lastClr="000000"/>
              </a:solidFill>
            </a:endParaRPr>
          </a:p>
          <a:p>
            <a:pPr algn="ctr"/>
            <a:r>
              <a:rPr kumimoji="1" lang="en-US" altLang="ja-JP" sz="1050" dirty="0">
                <a:solidFill>
                  <a:sysClr val="windowText" lastClr="000000"/>
                </a:solidFill>
              </a:rPr>
              <a:t>80%</a:t>
            </a:r>
            <a:r>
              <a:rPr kumimoji="1" lang="ja-JP" altLang="en-US" sz="1050" dirty="0">
                <a:solidFill>
                  <a:sysClr val="windowText" lastClr="000000"/>
                </a:solidFill>
              </a:rPr>
              <a:t>以上</a:t>
            </a:r>
          </a:p>
        </p:txBody>
      </p:sp>
      <p:sp>
        <p:nvSpPr>
          <p:cNvPr id="19" name="正方形/長方形 18">
            <a:extLst>
              <a:ext uri="{FF2B5EF4-FFF2-40B4-BE49-F238E27FC236}">
                <a16:creationId xmlns:a16="http://schemas.microsoft.com/office/drawing/2014/main" id="{AA3527EB-4420-E217-3272-E423712252BF}"/>
              </a:ext>
            </a:extLst>
          </p:cNvPr>
          <p:cNvSpPr/>
          <p:nvPr/>
        </p:nvSpPr>
        <p:spPr>
          <a:xfrm>
            <a:off x="469927" y="5548385"/>
            <a:ext cx="1800000" cy="648000"/>
          </a:xfrm>
          <a:prstGeom prst="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50" dirty="0">
                <a:solidFill>
                  <a:sysClr val="windowText" lastClr="000000"/>
                </a:solidFill>
              </a:rPr>
              <a:t>KPI</a:t>
            </a:r>
            <a:r>
              <a:rPr kumimoji="1" lang="ja-JP" altLang="en-US" sz="1050" dirty="0">
                <a:solidFill>
                  <a:sysClr val="windowText" lastClr="000000"/>
                </a:solidFill>
              </a:rPr>
              <a:t>⑰</a:t>
            </a:r>
            <a:endParaRPr kumimoji="1" lang="en-US" altLang="ja-JP" sz="1050" dirty="0">
              <a:solidFill>
                <a:sysClr val="windowText" lastClr="000000"/>
              </a:solidFill>
            </a:endParaRPr>
          </a:p>
          <a:p>
            <a:pPr algn="ctr"/>
            <a:r>
              <a:rPr kumimoji="1" lang="ja-JP" altLang="en-US" sz="1050" dirty="0">
                <a:solidFill>
                  <a:sysClr val="windowText" lastClr="000000"/>
                </a:solidFill>
              </a:rPr>
              <a:t>安定財源確保率</a:t>
            </a:r>
            <a:endParaRPr kumimoji="1" lang="en-US" altLang="ja-JP" sz="1050" dirty="0">
              <a:solidFill>
                <a:sysClr val="windowText" lastClr="000000"/>
              </a:solidFill>
            </a:endParaRPr>
          </a:p>
          <a:p>
            <a:pPr algn="ctr"/>
            <a:r>
              <a:rPr kumimoji="1" lang="en-US" altLang="ja-JP" sz="1050" dirty="0">
                <a:solidFill>
                  <a:sysClr val="windowText" lastClr="000000"/>
                </a:solidFill>
              </a:rPr>
              <a:t>2025</a:t>
            </a:r>
            <a:r>
              <a:rPr kumimoji="1" lang="ja-JP" altLang="en-US" sz="1050" dirty="0">
                <a:solidFill>
                  <a:sysClr val="windowText" lastClr="000000"/>
                </a:solidFill>
              </a:rPr>
              <a:t>年度比</a:t>
            </a:r>
            <a:r>
              <a:rPr kumimoji="1" lang="en-US" altLang="ja-JP" sz="1050" dirty="0">
                <a:solidFill>
                  <a:sysClr val="windowText" lastClr="000000"/>
                </a:solidFill>
              </a:rPr>
              <a:t>5%</a:t>
            </a:r>
            <a:r>
              <a:rPr kumimoji="1" lang="ja-JP" altLang="en-US" sz="1050" dirty="0">
                <a:solidFill>
                  <a:sysClr val="windowText" lastClr="000000"/>
                </a:solidFill>
              </a:rPr>
              <a:t>増加</a:t>
            </a:r>
          </a:p>
        </p:txBody>
      </p:sp>
      <p:sp>
        <p:nvSpPr>
          <p:cNvPr id="20" name="正方形/長方形 19">
            <a:extLst>
              <a:ext uri="{FF2B5EF4-FFF2-40B4-BE49-F238E27FC236}">
                <a16:creationId xmlns:a16="http://schemas.microsoft.com/office/drawing/2014/main" id="{D964F3D0-4BA0-98A1-62AD-FEF7EEF02AF8}"/>
              </a:ext>
            </a:extLst>
          </p:cNvPr>
          <p:cNvSpPr/>
          <p:nvPr/>
        </p:nvSpPr>
        <p:spPr>
          <a:xfrm>
            <a:off x="332742" y="4224590"/>
            <a:ext cx="2072640" cy="540000"/>
          </a:xfrm>
          <a:prstGeom prst="rect">
            <a:avLst/>
          </a:prstGeom>
          <a:solidFill>
            <a:schemeClr val="accent4">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200" b="1" dirty="0"/>
              <a:t>DMO</a:t>
            </a:r>
            <a:r>
              <a:rPr kumimoji="1" lang="ja-JP" altLang="en-US" sz="1200" b="1" dirty="0"/>
              <a:t>組織マネジメントの強化</a:t>
            </a:r>
          </a:p>
        </p:txBody>
      </p:sp>
      <p:sp>
        <p:nvSpPr>
          <p:cNvPr id="21" name="正方形/長方形 20">
            <a:extLst>
              <a:ext uri="{FF2B5EF4-FFF2-40B4-BE49-F238E27FC236}">
                <a16:creationId xmlns:a16="http://schemas.microsoft.com/office/drawing/2014/main" id="{6F09E982-39BA-1C23-E019-DB65722CDBE8}"/>
              </a:ext>
            </a:extLst>
          </p:cNvPr>
          <p:cNvSpPr/>
          <p:nvPr/>
        </p:nvSpPr>
        <p:spPr>
          <a:xfrm>
            <a:off x="360334" y="4219010"/>
            <a:ext cx="2045047" cy="204663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194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DED4-4075-A018-2A30-C492D647964C}"/>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84449CF-C2D6-04C2-340B-FA5448C290C3}"/>
              </a:ext>
            </a:extLst>
          </p:cNvPr>
          <p:cNvSpPr>
            <a:spLocks noGrp="1"/>
          </p:cNvSpPr>
          <p:nvPr>
            <p:ph type="title"/>
          </p:nvPr>
        </p:nvSpPr>
        <p:spPr/>
        <p:txBody>
          <a:bodyPr>
            <a:normAutofit/>
          </a:bodyPr>
          <a:lstStyle/>
          <a:p>
            <a:r>
              <a:rPr lang="ja-JP" altLang="en-US" dirty="0"/>
              <a:t>７－２．目標達成に向けて取り組む施策</a:t>
            </a:r>
          </a:p>
        </p:txBody>
      </p:sp>
      <p:sp>
        <p:nvSpPr>
          <p:cNvPr id="6" name="テキスト ボックス 5">
            <a:extLst>
              <a:ext uri="{FF2B5EF4-FFF2-40B4-BE49-F238E27FC236}">
                <a16:creationId xmlns:a16="http://schemas.microsoft.com/office/drawing/2014/main" id="{491887FF-08BB-5DFD-E4E4-F8FB980ECB68}"/>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E2644B51-49DD-752F-8488-B1194778B4B4}"/>
              </a:ext>
            </a:extLst>
          </p:cNvPr>
          <p:cNvSpPr>
            <a:spLocks noGrp="1"/>
          </p:cNvSpPr>
          <p:nvPr>
            <p:ph type="sldNum" sz="quarter" idx="12"/>
          </p:nvPr>
        </p:nvSpPr>
        <p:spPr/>
        <p:txBody>
          <a:bodyPr/>
          <a:lstStyle/>
          <a:p>
            <a:fld id="{E6FEF39B-B593-4A6E-A535-B6F576D5169E}" type="slidenum">
              <a:rPr kumimoji="1" lang="ja-JP" altLang="en-US" smtClean="0"/>
              <a:pPr/>
              <a:t>23</a:t>
            </a:fld>
            <a:endParaRPr kumimoji="1" lang="ja-JP" altLang="en-US" dirty="0"/>
          </a:p>
        </p:txBody>
      </p:sp>
      <p:sp>
        <p:nvSpPr>
          <p:cNvPr id="7" name="四角形: 角を丸くする 6">
            <a:extLst>
              <a:ext uri="{FF2B5EF4-FFF2-40B4-BE49-F238E27FC236}">
                <a16:creationId xmlns:a16="http://schemas.microsoft.com/office/drawing/2014/main" id="{F87C5D53-ED1B-D66F-FAE5-7946C20F09FB}"/>
              </a:ext>
            </a:extLst>
          </p:cNvPr>
          <p:cNvSpPr/>
          <p:nvPr/>
        </p:nvSpPr>
        <p:spPr>
          <a:xfrm>
            <a:off x="261096" y="992384"/>
            <a:ext cx="8621808" cy="1141215"/>
          </a:xfrm>
          <a:prstGeom prst="roundRect">
            <a:avLst>
              <a:gd name="adj" fmla="val 354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ja-JP" altLang="en-US" sz="1600" dirty="0">
                <a:solidFill>
                  <a:schemeClr val="tx1"/>
                </a:solidFill>
              </a:rPr>
              <a:t>津軽</a:t>
            </a:r>
            <a:r>
              <a:rPr lang="ja-JP" altLang="ja-JP" sz="1600" dirty="0">
                <a:solidFill>
                  <a:schemeClr val="tx1"/>
                </a:solidFill>
              </a:rPr>
              <a:t>地域の経済にとって観光産業がどれくらい貢献しているかを可視化し、その貢献度合いをさらに高めるべく、地域の観光産業へのさらなる投資を促すため、行政や金融機関</a:t>
            </a:r>
            <a:r>
              <a:rPr lang="ja-JP" altLang="en-US" sz="1600" dirty="0">
                <a:solidFill>
                  <a:schemeClr val="tx1"/>
                </a:solidFill>
              </a:rPr>
              <a:t>と連携して</a:t>
            </a:r>
            <a:r>
              <a:rPr lang="ja-JP" altLang="ja-JP" sz="1600" dirty="0">
                <a:solidFill>
                  <a:schemeClr val="tx1"/>
                </a:solidFill>
              </a:rPr>
              <a:t>地域事業者の観光産業への新規参入や事業拡大の支援を行います。</a:t>
            </a:r>
          </a:p>
        </p:txBody>
      </p:sp>
      <p:sp>
        <p:nvSpPr>
          <p:cNvPr id="4" name="矢印: 山形 3">
            <a:extLst>
              <a:ext uri="{FF2B5EF4-FFF2-40B4-BE49-F238E27FC236}">
                <a16:creationId xmlns:a16="http://schemas.microsoft.com/office/drawing/2014/main" id="{0ECC6491-E5FD-D847-7CB5-C81469635626}"/>
              </a:ext>
            </a:extLst>
          </p:cNvPr>
          <p:cNvSpPr/>
          <p:nvPr/>
        </p:nvSpPr>
        <p:spPr>
          <a:xfrm>
            <a:off x="126286" y="750687"/>
            <a:ext cx="5751185" cy="483394"/>
          </a:xfrm>
          <a:prstGeom prst="chevron">
            <a:avLst>
              <a:gd name="adj" fmla="val 30183"/>
            </a:avLst>
          </a:prstGeom>
          <a:solidFill>
            <a:schemeClr val="accent1">
              <a:lumMod val="60000"/>
              <a:lumOff val="40000"/>
            </a:schemeClr>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b="1" dirty="0">
                <a:solidFill>
                  <a:schemeClr val="tx1"/>
                </a:solidFill>
              </a:rPr>
              <a:t>施策１．観光産業の地域経済への貢献の強化</a:t>
            </a:r>
          </a:p>
        </p:txBody>
      </p:sp>
      <p:sp>
        <p:nvSpPr>
          <p:cNvPr id="9" name="四角形: 角を丸くする 8">
            <a:extLst>
              <a:ext uri="{FF2B5EF4-FFF2-40B4-BE49-F238E27FC236}">
                <a16:creationId xmlns:a16="http://schemas.microsoft.com/office/drawing/2014/main" id="{62A0B9AD-D76E-4500-A7BA-C478C8EE9C48}"/>
              </a:ext>
            </a:extLst>
          </p:cNvPr>
          <p:cNvSpPr/>
          <p:nvPr/>
        </p:nvSpPr>
        <p:spPr>
          <a:xfrm>
            <a:off x="261096" y="2128619"/>
            <a:ext cx="8621808" cy="77839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a:t>
            </a:r>
            <a:r>
              <a:rPr lang="en-US" altLang="ja-JP" sz="1600" dirty="0">
                <a:solidFill>
                  <a:schemeClr val="tx1"/>
                </a:solidFill>
              </a:rPr>
              <a:t>KPI</a:t>
            </a:r>
            <a:r>
              <a:rPr lang="ja-JP" altLang="en-US" sz="1600" dirty="0">
                <a:solidFill>
                  <a:schemeClr val="tx1"/>
                </a:solidFill>
              </a:rPr>
              <a:t>＞</a:t>
            </a:r>
            <a:endParaRPr lang="en-US" altLang="ja-JP" sz="1600" dirty="0">
              <a:solidFill>
                <a:schemeClr val="tx1"/>
              </a:solidFill>
            </a:endParaRPr>
          </a:p>
          <a:p>
            <a:r>
              <a:rPr lang="ja-JP" altLang="en-US" sz="1600" dirty="0">
                <a:solidFill>
                  <a:schemeClr val="tx1"/>
                </a:solidFill>
              </a:rPr>
              <a:t>①観光関連事業への支援件数：</a:t>
            </a:r>
            <a:r>
              <a:rPr lang="en-US" altLang="ja-JP" sz="1600" dirty="0">
                <a:solidFill>
                  <a:schemeClr val="tx1"/>
                </a:solidFill>
              </a:rPr>
              <a:t>3</a:t>
            </a:r>
            <a:r>
              <a:rPr lang="ja-JP" altLang="en-US" sz="1600" dirty="0">
                <a:solidFill>
                  <a:schemeClr val="tx1"/>
                </a:solidFill>
              </a:rPr>
              <a:t>件</a:t>
            </a:r>
            <a:endParaRPr lang="ja-JP" altLang="ja-JP" sz="1600" dirty="0">
              <a:solidFill>
                <a:schemeClr val="tx1"/>
              </a:solidFill>
            </a:endParaRPr>
          </a:p>
          <a:p>
            <a:r>
              <a:rPr lang="ja-JP" altLang="en-US" sz="1600" dirty="0">
                <a:solidFill>
                  <a:schemeClr val="tx1"/>
                </a:solidFill>
              </a:rPr>
              <a:t>②観光事業者の平均給与額：</a:t>
            </a:r>
            <a:r>
              <a:rPr lang="en-US" altLang="ja-JP" sz="1600" dirty="0">
                <a:solidFill>
                  <a:schemeClr val="tx1"/>
                </a:solidFill>
              </a:rPr>
              <a:t>2025</a:t>
            </a:r>
            <a:r>
              <a:rPr lang="ja-JP" altLang="en-US" sz="1600" dirty="0">
                <a:solidFill>
                  <a:schemeClr val="tx1"/>
                </a:solidFill>
              </a:rPr>
              <a:t>年度比</a:t>
            </a:r>
            <a:r>
              <a:rPr lang="en-US" altLang="ja-JP" sz="1600" dirty="0">
                <a:solidFill>
                  <a:schemeClr val="tx1"/>
                </a:solidFill>
              </a:rPr>
              <a:t>25%</a:t>
            </a:r>
            <a:r>
              <a:rPr lang="ja-JP" altLang="en-US" sz="1600" dirty="0">
                <a:solidFill>
                  <a:schemeClr val="tx1"/>
                </a:solidFill>
              </a:rPr>
              <a:t>増加</a:t>
            </a:r>
            <a:endParaRPr lang="en-US" altLang="ja-JP" sz="1600" dirty="0">
              <a:solidFill>
                <a:schemeClr val="tx1"/>
              </a:solidFill>
            </a:endParaRPr>
          </a:p>
        </p:txBody>
      </p:sp>
      <p:sp>
        <p:nvSpPr>
          <p:cNvPr id="10" name="正方形/長方形 9">
            <a:extLst>
              <a:ext uri="{FF2B5EF4-FFF2-40B4-BE49-F238E27FC236}">
                <a16:creationId xmlns:a16="http://schemas.microsoft.com/office/drawing/2014/main" id="{0EC4F83A-DC36-80FD-35E6-682735C46438}"/>
              </a:ext>
            </a:extLst>
          </p:cNvPr>
          <p:cNvSpPr/>
          <p:nvPr/>
        </p:nvSpPr>
        <p:spPr>
          <a:xfrm>
            <a:off x="261096" y="2907015"/>
            <a:ext cx="6867291" cy="37463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rPr>
              <a:t>＜主な事業＞</a:t>
            </a:r>
            <a:endParaRPr lang="en-US" altLang="ja-JP" sz="1600" dirty="0">
              <a:solidFill>
                <a:schemeClr val="tx1"/>
              </a:solidFill>
            </a:endParaRPr>
          </a:p>
          <a:p>
            <a:pPr marL="400050" indent="-400050">
              <a:buFont typeface="+mj-ea"/>
              <a:buAutoNum type="ea1JpnChsDbPeriod"/>
            </a:pPr>
            <a:r>
              <a:rPr lang="ja-JP" altLang="en-US" sz="1600" b="1" dirty="0">
                <a:solidFill>
                  <a:schemeClr val="tx1"/>
                </a:solidFill>
              </a:rPr>
              <a:t>観光関連事業チャレンジへのサポート</a:t>
            </a:r>
          </a:p>
          <a:p>
            <a:r>
              <a:rPr lang="en-US" altLang="ja-JP" sz="1600" dirty="0">
                <a:solidFill>
                  <a:schemeClr val="tx1"/>
                </a:solidFill>
              </a:rPr>
              <a:t>	</a:t>
            </a:r>
            <a:r>
              <a:rPr lang="ja-JP" altLang="en-US" sz="1600" dirty="0">
                <a:solidFill>
                  <a:schemeClr val="tx1"/>
                </a:solidFill>
              </a:rPr>
              <a:t>観光関連事業にチャレンジする地域事業者を募り、</a:t>
            </a:r>
            <a:r>
              <a:rPr lang="en-US" altLang="ja-JP" sz="1600" dirty="0">
                <a:solidFill>
                  <a:schemeClr val="tx1"/>
                </a:solidFill>
              </a:rPr>
              <a:t>Clan PEONY </a:t>
            </a:r>
            <a:r>
              <a:rPr lang="ja-JP" altLang="en-US" sz="1600" dirty="0">
                <a:solidFill>
                  <a:schemeClr val="tx1"/>
                </a:solidFill>
              </a:rPr>
              <a:t>津</a:t>
            </a:r>
            <a:r>
              <a:rPr lang="en-US" altLang="ja-JP" sz="1600" dirty="0">
                <a:solidFill>
                  <a:schemeClr val="tx1"/>
                </a:solidFill>
              </a:rPr>
              <a:t>	</a:t>
            </a:r>
            <a:r>
              <a:rPr lang="ja-JP" altLang="en-US" sz="1600" dirty="0">
                <a:solidFill>
                  <a:schemeClr val="tx1"/>
                </a:solidFill>
              </a:rPr>
              <a:t>軽が保有するマーケティングデータを活用して、行政・金融機関と</a:t>
            </a:r>
            <a:r>
              <a:rPr lang="en-US" altLang="ja-JP" sz="1600" dirty="0">
                <a:solidFill>
                  <a:schemeClr val="tx1"/>
                </a:solidFill>
              </a:rPr>
              <a:t>	</a:t>
            </a:r>
            <a:r>
              <a:rPr lang="ja-JP" altLang="en-US" sz="1600" dirty="0">
                <a:solidFill>
                  <a:schemeClr val="tx1"/>
                </a:solidFill>
              </a:rPr>
              <a:t>連携して、観光関連事業の立ち上げや金融機関からの融資獲得など</a:t>
            </a:r>
            <a:r>
              <a:rPr lang="en-US" altLang="ja-JP" sz="1600" dirty="0">
                <a:solidFill>
                  <a:schemeClr val="tx1"/>
                </a:solidFill>
              </a:rPr>
              <a:t>	</a:t>
            </a:r>
            <a:r>
              <a:rPr lang="ja-JP" altLang="en-US" sz="1600" dirty="0">
                <a:solidFill>
                  <a:schemeClr val="tx1"/>
                </a:solidFill>
              </a:rPr>
              <a:t>をサポートします。</a:t>
            </a:r>
          </a:p>
          <a:p>
            <a:pPr marL="400050" indent="-400050">
              <a:buFont typeface="+mj-ea"/>
              <a:buAutoNum type="ea1JpnChsDbPeriod" startAt="2"/>
            </a:pPr>
            <a:r>
              <a:rPr lang="ja-JP" altLang="en-US" sz="1600" b="1" dirty="0">
                <a:solidFill>
                  <a:schemeClr val="tx1"/>
                </a:solidFill>
              </a:rPr>
              <a:t>域内連携、域内調達の推進</a:t>
            </a:r>
          </a:p>
          <a:p>
            <a:r>
              <a:rPr lang="en-US" altLang="ja-JP" sz="1600" dirty="0">
                <a:solidFill>
                  <a:schemeClr val="tx1"/>
                </a:solidFill>
              </a:rPr>
              <a:t>	</a:t>
            </a:r>
            <a:r>
              <a:rPr lang="ja-JP" altLang="en-US" sz="1600" dirty="0">
                <a:solidFill>
                  <a:schemeClr val="tx1"/>
                </a:solidFill>
              </a:rPr>
              <a:t>津軽地域の観光産業の経済波及効果を、総務省が発表する産業連関</a:t>
            </a:r>
            <a:r>
              <a:rPr lang="en-US" altLang="ja-JP" sz="1600" dirty="0">
                <a:solidFill>
                  <a:schemeClr val="tx1"/>
                </a:solidFill>
              </a:rPr>
              <a:t>	</a:t>
            </a:r>
            <a:r>
              <a:rPr lang="ja-JP" altLang="en-US" sz="1600" dirty="0">
                <a:solidFill>
                  <a:schemeClr val="tx1"/>
                </a:solidFill>
              </a:rPr>
              <a:t>表を用いて算出し、地域に流れる利益の全体像を確認します。</a:t>
            </a:r>
            <a:endParaRPr lang="en-US" altLang="ja-JP" sz="1600" dirty="0">
              <a:solidFill>
                <a:schemeClr val="tx1"/>
              </a:solidFill>
            </a:endParaRPr>
          </a:p>
          <a:p>
            <a:pPr marL="400050" indent="-400050">
              <a:buFont typeface="+mj-ea"/>
              <a:buAutoNum type="ea1JpnChsDbPeriod" startAt="3"/>
            </a:pPr>
            <a:r>
              <a:rPr lang="ja-JP" altLang="en-US" sz="1600" b="1" dirty="0">
                <a:solidFill>
                  <a:schemeClr val="tx1"/>
                </a:solidFill>
              </a:rPr>
              <a:t>観光産業による地域への経済波及効果及び観光事業者の平均給与額の可視化</a:t>
            </a:r>
          </a:p>
          <a:p>
            <a:r>
              <a:rPr lang="en-US" altLang="ja-JP" sz="1600" dirty="0">
                <a:solidFill>
                  <a:schemeClr val="tx1"/>
                </a:solidFill>
              </a:rPr>
              <a:t>	</a:t>
            </a:r>
            <a:r>
              <a:rPr lang="ja-JP" altLang="en-US" sz="1600" dirty="0">
                <a:solidFill>
                  <a:schemeClr val="tx1"/>
                </a:solidFill>
              </a:rPr>
              <a:t>津軽地域の観光産業の経済波及効果を、国・都道府県が発表する産</a:t>
            </a:r>
            <a:r>
              <a:rPr lang="en-US" altLang="ja-JP" sz="1600" dirty="0">
                <a:solidFill>
                  <a:schemeClr val="tx1"/>
                </a:solidFill>
              </a:rPr>
              <a:t>	</a:t>
            </a:r>
            <a:r>
              <a:rPr lang="ja-JP" altLang="en-US" sz="1600" dirty="0">
                <a:solidFill>
                  <a:schemeClr val="tx1"/>
                </a:solidFill>
              </a:rPr>
              <a:t>業連関表を用いて算出し、地域に流れる利益の全体像を確認します。</a:t>
            </a:r>
            <a:endParaRPr lang="en-US" altLang="ja-JP" sz="1600" dirty="0">
              <a:solidFill>
                <a:schemeClr val="tx1"/>
              </a:solidFill>
            </a:endParaRPr>
          </a:p>
          <a:p>
            <a:r>
              <a:rPr lang="en-US" altLang="ja-JP" sz="1600" dirty="0">
                <a:solidFill>
                  <a:schemeClr val="tx1"/>
                </a:solidFill>
              </a:rPr>
              <a:t>	</a:t>
            </a:r>
            <a:r>
              <a:rPr lang="ja-JP" altLang="en-US" sz="1600" dirty="0">
                <a:solidFill>
                  <a:schemeClr val="tx1"/>
                </a:solidFill>
              </a:rPr>
              <a:t>また、観光事業者の平均給与額を把握し、当該戦略に基づく事業が</a:t>
            </a:r>
            <a:r>
              <a:rPr lang="en-US" altLang="ja-JP" sz="1600" dirty="0">
                <a:solidFill>
                  <a:schemeClr val="tx1"/>
                </a:solidFill>
              </a:rPr>
              <a:t>	</a:t>
            </a:r>
            <a:r>
              <a:rPr lang="ja-JP" altLang="en-US" sz="1600" dirty="0">
                <a:solidFill>
                  <a:schemeClr val="tx1"/>
                </a:solidFill>
              </a:rPr>
              <a:t>平均給与額の増加にどれくらいの影響を与えるか確認します。</a:t>
            </a:r>
            <a:endParaRPr lang="en-US" altLang="ja-JP" sz="1600" dirty="0">
              <a:solidFill>
                <a:schemeClr val="tx1"/>
              </a:solidFill>
            </a:endParaRPr>
          </a:p>
        </p:txBody>
      </p:sp>
      <p:pic>
        <p:nvPicPr>
          <p:cNvPr id="12" name="図 11" descr="挿絵 が含まれている画像&#10;&#10;AI 生成コンテンツは誤りを含む可能性があります。">
            <a:extLst>
              <a:ext uri="{FF2B5EF4-FFF2-40B4-BE49-F238E27FC236}">
                <a16:creationId xmlns:a16="http://schemas.microsoft.com/office/drawing/2014/main" id="{A4284C59-B375-D4B7-88D4-8E3964D29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586" y="4992077"/>
            <a:ext cx="2011414" cy="1206848"/>
          </a:xfrm>
          <a:prstGeom prst="rect">
            <a:avLst/>
          </a:prstGeom>
        </p:spPr>
      </p:pic>
      <p:pic>
        <p:nvPicPr>
          <p:cNvPr id="14" name="図 13" descr="ロゴ&#10;&#10;AI 生成コンテンツは誤りを含む可能性があります。">
            <a:extLst>
              <a:ext uri="{FF2B5EF4-FFF2-40B4-BE49-F238E27FC236}">
                <a16:creationId xmlns:a16="http://schemas.microsoft.com/office/drawing/2014/main" id="{C207A071-C46D-4E10-A8A6-4932C729E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387" y="3213563"/>
            <a:ext cx="2015612" cy="1425064"/>
          </a:xfrm>
          <a:prstGeom prst="rect">
            <a:avLst/>
          </a:prstGeom>
        </p:spPr>
      </p:pic>
      <p:sp>
        <p:nvSpPr>
          <p:cNvPr id="3" name="四角形: 角を丸くする 2">
            <a:extLst>
              <a:ext uri="{FF2B5EF4-FFF2-40B4-BE49-F238E27FC236}">
                <a16:creationId xmlns:a16="http://schemas.microsoft.com/office/drawing/2014/main" id="{3DCA78D7-C4FE-A85D-ADAB-05CF8BCC46E6}"/>
              </a:ext>
            </a:extLst>
          </p:cNvPr>
          <p:cNvSpPr/>
          <p:nvPr/>
        </p:nvSpPr>
        <p:spPr>
          <a:xfrm>
            <a:off x="6660187" y="1007310"/>
            <a:ext cx="1440000" cy="2520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1400" b="1" dirty="0"/>
              <a:t>対地域</a:t>
            </a:r>
          </a:p>
        </p:txBody>
      </p:sp>
    </p:spTree>
    <p:extLst>
      <p:ext uri="{BB962C8B-B14F-4D97-AF65-F5344CB8AC3E}">
        <p14:creationId xmlns:p14="http://schemas.microsoft.com/office/powerpoint/2010/main" val="225528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B0DF8-8A4C-1BC0-532C-B3FED1D76B8C}"/>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240F85B1-CB19-4736-2B40-360ADD9EAA4C}"/>
              </a:ext>
            </a:extLst>
          </p:cNvPr>
          <p:cNvSpPr>
            <a:spLocks noGrp="1"/>
          </p:cNvSpPr>
          <p:nvPr>
            <p:ph type="title"/>
          </p:nvPr>
        </p:nvSpPr>
        <p:spPr/>
        <p:txBody>
          <a:bodyPr>
            <a:normAutofit/>
          </a:bodyPr>
          <a:lstStyle/>
          <a:p>
            <a:r>
              <a:rPr lang="ja-JP" altLang="en-US" dirty="0"/>
              <a:t>７－２ ．目標達成に向けて取り組む施策</a:t>
            </a:r>
          </a:p>
        </p:txBody>
      </p:sp>
      <p:sp>
        <p:nvSpPr>
          <p:cNvPr id="6" name="テキスト ボックス 5">
            <a:extLst>
              <a:ext uri="{FF2B5EF4-FFF2-40B4-BE49-F238E27FC236}">
                <a16:creationId xmlns:a16="http://schemas.microsoft.com/office/drawing/2014/main" id="{A4AE61F1-3FC3-4260-C024-7299FACD2A1A}"/>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92AC4B93-0EE4-1A16-118D-5880F1C8DDB6}"/>
              </a:ext>
            </a:extLst>
          </p:cNvPr>
          <p:cNvSpPr>
            <a:spLocks noGrp="1"/>
          </p:cNvSpPr>
          <p:nvPr>
            <p:ph type="sldNum" sz="quarter" idx="12"/>
          </p:nvPr>
        </p:nvSpPr>
        <p:spPr/>
        <p:txBody>
          <a:bodyPr/>
          <a:lstStyle/>
          <a:p>
            <a:fld id="{E6FEF39B-B593-4A6E-A535-B6F576D5169E}" type="slidenum">
              <a:rPr kumimoji="1" lang="ja-JP" altLang="en-US" smtClean="0"/>
              <a:pPr/>
              <a:t>24</a:t>
            </a:fld>
            <a:endParaRPr kumimoji="1" lang="ja-JP" altLang="en-US" dirty="0"/>
          </a:p>
        </p:txBody>
      </p:sp>
      <p:sp>
        <p:nvSpPr>
          <p:cNvPr id="7" name="四角形: 角を丸くする 6">
            <a:extLst>
              <a:ext uri="{FF2B5EF4-FFF2-40B4-BE49-F238E27FC236}">
                <a16:creationId xmlns:a16="http://schemas.microsoft.com/office/drawing/2014/main" id="{704B7CD0-84EE-056D-B18B-4B46B2DCFE2A}"/>
              </a:ext>
            </a:extLst>
          </p:cNvPr>
          <p:cNvSpPr/>
          <p:nvPr/>
        </p:nvSpPr>
        <p:spPr>
          <a:xfrm>
            <a:off x="261096" y="992385"/>
            <a:ext cx="8621808" cy="1120016"/>
          </a:xfrm>
          <a:prstGeom prst="roundRect">
            <a:avLst>
              <a:gd name="adj" fmla="val 354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ja-JP" altLang="en-US" sz="1600" dirty="0">
                <a:solidFill>
                  <a:schemeClr val="tx1"/>
                </a:solidFill>
              </a:rPr>
              <a:t>観光客から不満の多い点の改善策として、行政や事業者の情報提供体制整備や交通拠点から観光スポットへのアクセス性向上、地域のガイド人材の育成やガイド利用の増加を目指した施策を実施します。</a:t>
            </a:r>
          </a:p>
        </p:txBody>
      </p:sp>
      <p:sp>
        <p:nvSpPr>
          <p:cNvPr id="4" name="矢印: 山形 3">
            <a:extLst>
              <a:ext uri="{FF2B5EF4-FFF2-40B4-BE49-F238E27FC236}">
                <a16:creationId xmlns:a16="http://schemas.microsoft.com/office/drawing/2014/main" id="{CFD19A1E-E0C1-8485-3D7F-9DD1C492EC26}"/>
              </a:ext>
            </a:extLst>
          </p:cNvPr>
          <p:cNvSpPr/>
          <p:nvPr/>
        </p:nvSpPr>
        <p:spPr>
          <a:xfrm>
            <a:off x="126286" y="750687"/>
            <a:ext cx="5751185" cy="483394"/>
          </a:xfrm>
          <a:prstGeom prst="chevron">
            <a:avLst>
              <a:gd name="adj" fmla="val 30183"/>
            </a:avLst>
          </a:prstGeom>
          <a:solidFill>
            <a:schemeClr val="accent1">
              <a:lumMod val="60000"/>
              <a:lumOff val="40000"/>
            </a:schemeClr>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b="1" dirty="0">
                <a:solidFill>
                  <a:schemeClr val="tx1"/>
                </a:solidFill>
              </a:rPr>
              <a:t>施策２．観光客受入体制の整備</a:t>
            </a:r>
          </a:p>
        </p:txBody>
      </p:sp>
      <p:sp>
        <p:nvSpPr>
          <p:cNvPr id="9" name="四角形: 角を丸くする 8">
            <a:extLst>
              <a:ext uri="{FF2B5EF4-FFF2-40B4-BE49-F238E27FC236}">
                <a16:creationId xmlns:a16="http://schemas.microsoft.com/office/drawing/2014/main" id="{2EC3DDE7-E0B0-5FF5-6ABF-39A3F7C1D484}"/>
              </a:ext>
            </a:extLst>
          </p:cNvPr>
          <p:cNvSpPr/>
          <p:nvPr/>
        </p:nvSpPr>
        <p:spPr>
          <a:xfrm>
            <a:off x="261096" y="2053826"/>
            <a:ext cx="8621808" cy="85975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a:t>
            </a:r>
            <a:r>
              <a:rPr lang="en-US" altLang="ja-JP" sz="1600" dirty="0">
                <a:solidFill>
                  <a:schemeClr val="tx1"/>
                </a:solidFill>
              </a:rPr>
              <a:t>KPI</a:t>
            </a:r>
            <a:r>
              <a:rPr lang="ja-JP" altLang="en-US" sz="1600" dirty="0">
                <a:solidFill>
                  <a:schemeClr val="tx1"/>
                </a:solidFill>
              </a:rPr>
              <a:t>＞</a:t>
            </a:r>
            <a:endParaRPr lang="en-US" altLang="ja-JP" sz="1600" dirty="0">
              <a:solidFill>
                <a:schemeClr val="tx1"/>
              </a:solidFill>
            </a:endParaRPr>
          </a:p>
          <a:p>
            <a:r>
              <a:rPr lang="ja-JP" altLang="en-US" sz="1600" dirty="0">
                <a:solidFill>
                  <a:schemeClr val="tx1"/>
                </a:solidFill>
              </a:rPr>
              <a:t>③アクティブな観光ガイド人数：対</a:t>
            </a:r>
            <a:r>
              <a:rPr lang="en-US" altLang="ja-JP" sz="1600" dirty="0">
                <a:solidFill>
                  <a:schemeClr val="tx1"/>
                </a:solidFill>
              </a:rPr>
              <a:t>2025</a:t>
            </a:r>
            <a:r>
              <a:rPr lang="ja-JP" altLang="en-US" sz="1600" dirty="0">
                <a:solidFill>
                  <a:schemeClr val="tx1"/>
                </a:solidFill>
              </a:rPr>
              <a:t>年度＋</a:t>
            </a:r>
            <a:r>
              <a:rPr lang="en-US" altLang="ja-JP" sz="1600" dirty="0">
                <a:solidFill>
                  <a:schemeClr val="tx1"/>
                </a:solidFill>
              </a:rPr>
              <a:t>53</a:t>
            </a:r>
            <a:r>
              <a:rPr lang="ja-JP" altLang="en-US" sz="1600" dirty="0">
                <a:solidFill>
                  <a:schemeClr val="tx1"/>
                </a:solidFill>
              </a:rPr>
              <a:t>人</a:t>
            </a:r>
            <a:endParaRPr lang="en-US" altLang="ja-JP" sz="1600" dirty="0">
              <a:solidFill>
                <a:schemeClr val="tx1"/>
              </a:solidFill>
            </a:endParaRPr>
          </a:p>
          <a:p>
            <a:r>
              <a:rPr lang="ja-JP" altLang="en-US" sz="1600" dirty="0">
                <a:solidFill>
                  <a:schemeClr val="tx1"/>
                </a:solidFill>
              </a:rPr>
              <a:t>⑤来訪者「交通」「情報提供」満足度：</a:t>
            </a:r>
            <a:r>
              <a:rPr lang="en-US" altLang="ja-JP" sz="1600" dirty="0">
                <a:solidFill>
                  <a:schemeClr val="tx1"/>
                </a:solidFill>
              </a:rPr>
              <a:t>80%</a:t>
            </a:r>
            <a:r>
              <a:rPr lang="ja-JP" altLang="en-US" sz="1600" dirty="0">
                <a:solidFill>
                  <a:schemeClr val="tx1"/>
                </a:solidFill>
              </a:rPr>
              <a:t>以上の維持</a:t>
            </a:r>
            <a:endParaRPr lang="ja-JP" altLang="ja-JP" sz="1600" dirty="0">
              <a:solidFill>
                <a:schemeClr val="tx1"/>
              </a:solidFill>
            </a:endParaRPr>
          </a:p>
        </p:txBody>
      </p:sp>
      <p:sp>
        <p:nvSpPr>
          <p:cNvPr id="11" name="正方形/長方形 10">
            <a:extLst>
              <a:ext uri="{FF2B5EF4-FFF2-40B4-BE49-F238E27FC236}">
                <a16:creationId xmlns:a16="http://schemas.microsoft.com/office/drawing/2014/main" id="{0689ECB5-C42B-460C-093C-EF49B5A49829}"/>
              </a:ext>
            </a:extLst>
          </p:cNvPr>
          <p:cNvSpPr/>
          <p:nvPr/>
        </p:nvSpPr>
        <p:spPr>
          <a:xfrm>
            <a:off x="261096" y="2913580"/>
            <a:ext cx="6867291" cy="29520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rPr>
              <a:t>＜主な事業＞</a:t>
            </a:r>
            <a:endParaRPr lang="en-US" altLang="ja-JP" sz="1600" dirty="0">
              <a:solidFill>
                <a:schemeClr val="tx1"/>
              </a:solidFill>
            </a:endParaRPr>
          </a:p>
          <a:p>
            <a:pPr marL="400050" indent="-400050">
              <a:buFont typeface="+mj-ea"/>
              <a:buAutoNum type="ea1JpnChsDbPeriod"/>
            </a:pPr>
            <a:r>
              <a:rPr lang="ja-JP" altLang="en-US" sz="1600" b="1" dirty="0">
                <a:solidFill>
                  <a:schemeClr val="tx1"/>
                </a:solidFill>
              </a:rPr>
              <a:t>受入環境整備を目的とした現地調査</a:t>
            </a:r>
            <a:endParaRPr lang="en-US" altLang="ja-JP" sz="1600" b="1" dirty="0">
              <a:solidFill>
                <a:schemeClr val="tx1"/>
              </a:solidFill>
            </a:endParaRPr>
          </a:p>
          <a:p>
            <a:r>
              <a:rPr lang="en-US" altLang="ja-JP" sz="1600" dirty="0">
                <a:solidFill>
                  <a:schemeClr val="tx1"/>
                </a:solidFill>
              </a:rPr>
              <a:t>	</a:t>
            </a:r>
            <a:r>
              <a:rPr lang="ja-JP" altLang="en-US" sz="1600" dirty="0">
                <a:solidFill>
                  <a:schemeClr val="tx1"/>
                </a:solidFill>
              </a:rPr>
              <a:t>専門家を招聘して行政や地域事業者の観光客受入環境の現状評価を</a:t>
            </a:r>
            <a:r>
              <a:rPr lang="en-US" altLang="ja-JP" sz="1600" dirty="0">
                <a:solidFill>
                  <a:schemeClr val="tx1"/>
                </a:solidFill>
              </a:rPr>
              <a:t>	</a:t>
            </a:r>
            <a:r>
              <a:rPr lang="ja-JP" altLang="en-US" sz="1600" dirty="0">
                <a:solidFill>
                  <a:schemeClr val="tx1"/>
                </a:solidFill>
              </a:rPr>
              <a:t>受けることで、改善の方策を決定します。</a:t>
            </a:r>
            <a:endParaRPr lang="en-US" altLang="ja-JP" sz="1600" dirty="0">
              <a:solidFill>
                <a:schemeClr val="tx1"/>
              </a:solidFill>
            </a:endParaRPr>
          </a:p>
          <a:p>
            <a:pPr marL="400050" indent="-400050">
              <a:buFont typeface="+mj-ea"/>
              <a:buAutoNum type="ea1JpnChsDbPeriod" startAt="2"/>
            </a:pPr>
            <a:r>
              <a:rPr lang="ja-JP" altLang="en-US" sz="1600" b="1" dirty="0">
                <a:solidFill>
                  <a:schemeClr val="tx1"/>
                </a:solidFill>
              </a:rPr>
              <a:t>観光ホスピタリティを備えた多様なガイド人材の育成</a:t>
            </a:r>
          </a:p>
          <a:p>
            <a:r>
              <a:rPr lang="en-US" altLang="ja-JP" sz="1600" dirty="0">
                <a:solidFill>
                  <a:schemeClr val="tx1"/>
                </a:solidFill>
              </a:rPr>
              <a:t>	</a:t>
            </a:r>
            <a:r>
              <a:rPr lang="ja-JP" altLang="en-US" sz="1600" dirty="0">
                <a:solidFill>
                  <a:schemeClr val="tx1"/>
                </a:solidFill>
              </a:rPr>
              <a:t>質の高い観光ガイドの提供を目指して、地域で活動する観光ガイド</a:t>
            </a:r>
            <a:r>
              <a:rPr lang="en-US" altLang="ja-JP" sz="1600" dirty="0">
                <a:solidFill>
                  <a:schemeClr val="tx1"/>
                </a:solidFill>
              </a:rPr>
              <a:t>	</a:t>
            </a:r>
            <a:r>
              <a:rPr lang="ja-JP" altLang="en-US" sz="1600" dirty="0">
                <a:solidFill>
                  <a:schemeClr val="tx1"/>
                </a:solidFill>
              </a:rPr>
              <a:t>の育成を行うほか、観光客と観光ガイドのマッチング強化やデジタ</a:t>
            </a:r>
            <a:r>
              <a:rPr lang="en-US" altLang="ja-JP" sz="1600" dirty="0">
                <a:solidFill>
                  <a:schemeClr val="tx1"/>
                </a:solidFill>
              </a:rPr>
              <a:t>	</a:t>
            </a:r>
            <a:r>
              <a:rPr lang="ja-JP" altLang="en-US" sz="1600" dirty="0">
                <a:solidFill>
                  <a:schemeClr val="tx1"/>
                </a:solidFill>
              </a:rPr>
              <a:t>ルガイドとの連携を図ることで、観光ガイドの利便性を高めます。</a:t>
            </a:r>
            <a:endParaRPr lang="en-US" altLang="ja-JP" sz="1600" dirty="0">
              <a:solidFill>
                <a:schemeClr val="tx1"/>
              </a:solidFill>
            </a:endParaRPr>
          </a:p>
          <a:p>
            <a:pPr marL="400050" indent="-400050">
              <a:buFont typeface="+mj-ea"/>
              <a:buAutoNum type="ea1JpnChsDbPeriod" startAt="3"/>
            </a:pPr>
            <a:r>
              <a:rPr lang="ja-JP" altLang="en-US" sz="1600" b="1" dirty="0">
                <a:solidFill>
                  <a:schemeClr val="tx1"/>
                </a:solidFill>
              </a:rPr>
              <a:t>地域交通事業者と連携した二次交通・情報提供の強化</a:t>
            </a:r>
            <a:endParaRPr lang="en-US" altLang="ja-JP" sz="1600" b="1" dirty="0">
              <a:solidFill>
                <a:schemeClr val="tx1"/>
              </a:solidFill>
            </a:endParaRPr>
          </a:p>
          <a:p>
            <a:r>
              <a:rPr lang="en-US" altLang="ja-JP" sz="1600" dirty="0">
                <a:solidFill>
                  <a:schemeClr val="tx1"/>
                </a:solidFill>
              </a:rPr>
              <a:t>	</a:t>
            </a:r>
            <a:r>
              <a:rPr lang="ja-JP" altLang="en-US" sz="1600" dirty="0">
                <a:solidFill>
                  <a:schemeClr val="tx1"/>
                </a:solidFill>
              </a:rPr>
              <a:t>交通案内の利便性向上や、交通事業者と連携した域内周遊観光ツ</a:t>
            </a:r>
            <a:r>
              <a:rPr lang="en-US" altLang="ja-JP" sz="1600" dirty="0">
                <a:solidFill>
                  <a:schemeClr val="tx1"/>
                </a:solidFill>
              </a:rPr>
              <a:t>	</a:t>
            </a:r>
            <a:r>
              <a:rPr lang="ja-JP" altLang="en-US" sz="1600" dirty="0">
                <a:solidFill>
                  <a:schemeClr val="tx1"/>
                </a:solidFill>
              </a:rPr>
              <a:t>アーの造成など、二次交通の課題解決に向けた取り組みを行います。</a:t>
            </a:r>
            <a:endParaRPr lang="en-US" altLang="ja-JP" sz="1600" dirty="0">
              <a:solidFill>
                <a:schemeClr val="tx1"/>
              </a:solidFill>
            </a:endParaRPr>
          </a:p>
        </p:txBody>
      </p:sp>
      <p:pic>
        <p:nvPicPr>
          <p:cNvPr id="14" name="図 13" descr="アイコン&#10;&#10;AI 生成コンテンツは誤りを含む可能性があります。">
            <a:extLst>
              <a:ext uri="{FF2B5EF4-FFF2-40B4-BE49-F238E27FC236}">
                <a16:creationId xmlns:a16="http://schemas.microsoft.com/office/drawing/2014/main" id="{BE639B60-44A4-3649-E263-277070ABF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387" y="3161659"/>
            <a:ext cx="2015613" cy="1511710"/>
          </a:xfrm>
          <a:prstGeom prst="rect">
            <a:avLst/>
          </a:prstGeom>
        </p:spPr>
      </p:pic>
      <p:pic>
        <p:nvPicPr>
          <p:cNvPr id="20" name="図 19" descr="部屋 が含まれている画像&#10;&#10;AI 生成コンテンツは誤りを含む可能性があります。">
            <a:extLst>
              <a:ext uri="{FF2B5EF4-FFF2-40B4-BE49-F238E27FC236}">
                <a16:creationId xmlns:a16="http://schemas.microsoft.com/office/drawing/2014/main" id="{B630B983-B20F-63D7-4262-70169903FCAA}"/>
              </a:ext>
            </a:extLst>
          </p:cNvPr>
          <p:cNvPicPr>
            <a:picLocks noChangeAspect="1"/>
          </p:cNvPicPr>
          <p:nvPr/>
        </p:nvPicPr>
        <p:blipFill>
          <a:blip r:embed="rId4">
            <a:extLst>
              <a:ext uri="{28A0092B-C50C-407E-A947-70E740481C1C}">
                <a14:useLocalDpi xmlns:a14="http://schemas.microsoft.com/office/drawing/2010/main" val="0"/>
              </a:ext>
            </a:extLst>
          </a:blip>
          <a:srcRect t="17380" b="19585"/>
          <a:stretch>
            <a:fillRect/>
          </a:stretch>
        </p:blipFill>
        <p:spPr>
          <a:xfrm>
            <a:off x="7118243" y="4850717"/>
            <a:ext cx="2015614" cy="1270538"/>
          </a:xfrm>
          <a:prstGeom prst="rect">
            <a:avLst/>
          </a:prstGeom>
        </p:spPr>
      </p:pic>
      <p:sp>
        <p:nvSpPr>
          <p:cNvPr id="2" name="四角形: 角を丸くする 1">
            <a:extLst>
              <a:ext uri="{FF2B5EF4-FFF2-40B4-BE49-F238E27FC236}">
                <a16:creationId xmlns:a16="http://schemas.microsoft.com/office/drawing/2014/main" id="{E54EA82A-89B3-0F9C-1465-412C2AE6014B}"/>
              </a:ext>
            </a:extLst>
          </p:cNvPr>
          <p:cNvSpPr/>
          <p:nvPr/>
        </p:nvSpPr>
        <p:spPr>
          <a:xfrm>
            <a:off x="6660187" y="728036"/>
            <a:ext cx="1440000" cy="2520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1400" b="1" dirty="0"/>
              <a:t>対旅行者</a:t>
            </a:r>
          </a:p>
        </p:txBody>
      </p:sp>
      <p:sp>
        <p:nvSpPr>
          <p:cNvPr id="3" name="四角形: 角を丸くする 2">
            <a:extLst>
              <a:ext uri="{FF2B5EF4-FFF2-40B4-BE49-F238E27FC236}">
                <a16:creationId xmlns:a16="http://schemas.microsoft.com/office/drawing/2014/main" id="{EB9FBB92-2557-331B-CE43-67272C05F2D9}"/>
              </a:ext>
            </a:extLst>
          </p:cNvPr>
          <p:cNvSpPr/>
          <p:nvPr/>
        </p:nvSpPr>
        <p:spPr>
          <a:xfrm>
            <a:off x="6660187" y="1007310"/>
            <a:ext cx="1440000" cy="2520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1400" b="1" dirty="0"/>
              <a:t>対地域</a:t>
            </a:r>
          </a:p>
        </p:txBody>
      </p:sp>
    </p:spTree>
    <p:extLst>
      <p:ext uri="{BB962C8B-B14F-4D97-AF65-F5344CB8AC3E}">
        <p14:creationId xmlns:p14="http://schemas.microsoft.com/office/powerpoint/2010/main" val="816386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56A46-E72F-C632-34A1-7A7F91A6C3A9}"/>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059394E8-4EAA-CACF-D045-5DAFD8F2BA9F}"/>
              </a:ext>
            </a:extLst>
          </p:cNvPr>
          <p:cNvSpPr>
            <a:spLocks noGrp="1"/>
          </p:cNvSpPr>
          <p:nvPr>
            <p:ph type="title"/>
          </p:nvPr>
        </p:nvSpPr>
        <p:spPr/>
        <p:txBody>
          <a:bodyPr>
            <a:normAutofit/>
          </a:bodyPr>
          <a:lstStyle/>
          <a:p>
            <a:r>
              <a:rPr lang="ja-JP" altLang="en-US" dirty="0"/>
              <a:t>７－２ ．目標達成に向けて取り組む施策</a:t>
            </a:r>
          </a:p>
        </p:txBody>
      </p:sp>
      <p:sp>
        <p:nvSpPr>
          <p:cNvPr id="6" name="テキスト ボックス 5">
            <a:extLst>
              <a:ext uri="{FF2B5EF4-FFF2-40B4-BE49-F238E27FC236}">
                <a16:creationId xmlns:a16="http://schemas.microsoft.com/office/drawing/2014/main" id="{411A365B-D6CA-F2AE-F577-2D4AFEF4B1B7}"/>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45A5CD3F-DB34-F119-FB71-45B894CC0E0A}"/>
              </a:ext>
            </a:extLst>
          </p:cNvPr>
          <p:cNvSpPr>
            <a:spLocks noGrp="1"/>
          </p:cNvSpPr>
          <p:nvPr>
            <p:ph type="sldNum" sz="quarter" idx="12"/>
          </p:nvPr>
        </p:nvSpPr>
        <p:spPr/>
        <p:txBody>
          <a:bodyPr/>
          <a:lstStyle/>
          <a:p>
            <a:fld id="{E6FEF39B-B593-4A6E-A535-B6F576D5169E}" type="slidenum">
              <a:rPr kumimoji="1" lang="ja-JP" altLang="en-US" smtClean="0"/>
              <a:pPr/>
              <a:t>25</a:t>
            </a:fld>
            <a:endParaRPr kumimoji="1" lang="ja-JP" altLang="en-US" dirty="0"/>
          </a:p>
        </p:txBody>
      </p:sp>
      <p:sp>
        <p:nvSpPr>
          <p:cNvPr id="7" name="四角形: 角を丸くする 6">
            <a:extLst>
              <a:ext uri="{FF2B5EF4-FFF2-40B4-BE49-F238E27FC236}">
                <a16:creationId xmlns:a16="http://schemas.microsoft.com/office/drawing/2014/main" id="{952F0900-DEA4-40FA-B7B2-4749DACBFCDD}"/>
              </a:ext>
            </a:extLst>
          </p:cNvPr>
          <p:cNvSpPr/>
          <p:nvPr/>
        </p:nvSpPr>
        <p:spPr>
          <a:xfrm>
            <a:off x="261096" y="992386"/>
            <a:ext cx="8621808" cy="884091"/>
          </a:xfrm>
          <a:prstGeom prst="roundRect">
            <a:avLst>
              <a:gd name="adj" fmla="val 354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ja-JP" altLang="en-US" sz="1600" dirty="0">
                <a:solidFill>
                  <a:schemeClr val="tx1"/>
                </a:solidFill>
              </a:rPr>
              <a:t>津軽地域に来訪する観光客の域内消費額を増加させるため、域内宿泊や旅アト消費の促進を目指すほか、体験型商品等の造成・販売も強化します。</a:t>
            </a:r>
            <a:endParaRPr lang="ja-JP" altLang="ja-JP" sz="1600" dirty="0">
              <a:solidFill>
                <a:schemeClr val="tx1"/>
              </a:solidFill>
            </a:endParaRPr>
          </a:p>
        </p:txBody>
      </p:sp>
      <p:sp>
        <p:nvSpPr>
          <p:cNvPr id="4" name="矢印: 山形 3">
            <a:extLst>
              <a:ext uri="{FF2B5EF4-FFF2-40B4-BE49-F238E27FC236}">
                <a16:creationId xmlns:a16="http://schemas.microsoft.com/office/drawing/2014/main" id="{89CDF849-346E-C8AC-AFD4-A3306D9D5356}"/>
              </a:ext>
            </a:extLst>
          </p:cNvPr>
          <p:cNvSpPr/>
          <p:nvPr/>
        </p:nvSpPr>
        <p:spPr>
          <a:xfrm>
            <a:off x="126286" y="750687"/>
            <a:ext cx="5751185" cy="483394"/>
          </a:xfrm>
          <a:prstGeom prst="chevron">
            <a:avLst>
              <a:gd name="adj" fmla="val 30183"/>
            </a:avLst>
          </a:prstGeom>
          <a:solidFill>
            <a:schemeClr val="accent1">
              <a:lumMod val="60000"/>
              <a:lumOff val="40000"/>
            </a:schemeClr>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b="1" dirty="0">
                <a:solidFill>
                  <a:schemeClr val="tx1"/>
                </a:solidFill>
              </a:rPr>
              <a:t>施策３．旅行消費額単価の増加</a:t>
            </a:r>
          </a:p>
        </p:txBody>
      </p:sp>
      <p:sp>
        <p:nvSpPr>
          <p:cNvPr id="9" name="四角形: 角を丸くする 8">
            <a:extLst>
              <a:ext uri="{FF2B5EF4-FFF2-40B4-BE49-F238E27FC236}">
                <a16:creationId xmlns:a16="http://schemas.microsoft.com/office/drawing/2014/main" id="{45AF1D75-1564-34FF-2229-D108143AA52E}"/>
              </a:ext>
            </a:extLst>
          </p:cNvPr>
          <p:cNvSpPr/>
          <p:nvPr/>
        </p:nvSpPr>
        <p:spPr>
          <a:xfrm>
            <a:off x="261096" y="1876477"/>
            <a:ext cx="8621808" cy="117152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a:t>
            </a:r>
            <a:r>
              <a:rPr lang="en-US" altLang="ja-JP" sz="1600" dirty="0">
                <a:solidFill>
                  <a:schemeClr val="tx1"/>
                </a:solidFill>
              </a:rPr>
              <a:t>KPI</a:t>
            </a:r>
            <a:r>
              <a:rPr lang="ja-JP" altLang="en-US" sz="1600" dirty="0">
                <a:solidFill>
                  <a:schemeClr val="tx1"/>
                </a:solidFill>
              </a:rPr>
              <a:t>＞</a:t>
            </a:r>
            <a:endParaRPr lang="en-US" altLang="ja-JP" sz="1600" dirty="0">
              <a:solidFill>
                <a:schemeClr val="tx1"/>
              </a:solidFill>
            </a:endParaRPr>
          </a:p>
          <a:p>
            <a:r>
              <a:rPr lang="ja-JP" altLang="en-US" sz="1600" dirty="0">
                <a:solidFill>
                  <a:schemeClr val="tx1"/>
                </a:solidFill>
              </a:rPr>
              <a:t>⑧一人当たり旅行消費額：</a:t>
            </a:r>
            <a:r>
              <a:rPr lang="en-US" altLang="ja-JP" sz="1600" dirty="0">
                <a:solidFill>
                  <a:schemeClr val="tx1"/>
                </a:solidFill>
              </a:rPr>
              <a:t>2024</a:t>
            </a:r>
            <a:r>
              <a:rPr lang="ja-JP" altLang="en-US" sz="1600" dirty="0">
                <a:solidFill>
                  <a:schemeClr val="tx1"/>
                </a:solidFill>
              </a:rPr>
              <a:t>年度比</a:t>
            </a:r>
            <a:r>
              <a:rPr lang="en-US" altLang="ja-JP" sz="1600" dirty="0">
                <a:solidFill>
                  <a:schemeClr val="tx1"/>
                </a:solidFill>
              </a:rPr>
              <a:t>20%</a:t>
            </a:r>
            <a:r>
              <a:rPr lang="ja-JP" altLang="en-US" sz="1600" dirty="0">
                <a:solidFill>
                  <a:schemeClr val="tx1"/>
                </a:solidFill>
              </a:rPr>
              <a:t>増加</a:t>
            </a:r>
            <a:endParaRPr lang="en-US" altLang="ja-JP" sz="1600" dirty="0">
              <a:solidFill>
                <a:schemeClr val="tx1"/>
              </a:solidFill>
            </a:endParaRPr>
          </a:p>
          <a:p>
            <a:r>
              <a:rPr lang="ja-JP" altLang="en-US" sz="1600" dirty="0">
                <a:solidFill>
                  <a:schemeClr val="tx1"/>
                </a:solidFill>
              </a:rPr>
              <a:t>⑨ツガルツナガル体験売上：</a:t>
            </a:r>
            <a:r>
              <a:rPr lang="en-US" altLang="ja-JP" sz="1600" dirty="0">
                <a:solidFill>
                  <a:schemeClr val="tx1"/>
                </a:solidFill>
              </a:rPr>
              <a:t>2024</a:t>
            </a:r>
            <a:r>
              <a:rPr lang="ja-JP" altLang="en-US" sz="1600" dirty="0">
                <a:solidFill>
                  <a:schemeClr val="tx1"/>
                </a:solidFill>
              </a:rPr>
              <a:t>年度比</a:t>
            </a:r>
            <a:r>
              <a:rPr lang="en-US" altLang="ja-JP" sz="1600" dirty="0">
                <a:solidFill>
                  <a:schemeClr val="tx1"/>
                </a:solidFill>
              </a:rPr>
              <a:t>65%</a:t>
            </a:r>
            <a:r>
              <a:rPr lang="ja-JP" altLang="en-US" sz="1600" dirty="0">
                <a:solidFill>
                  <a:schemeClr val="tx1"/>
                </a:solidFill>
              </a:rPr>
              <a:t>増加</a:t>
            </a:r>
            <a:endParaRPr lang="en-US" altLang="ja-JP" sz="1600" dirty="0">
              <a:solidFill>
                <a:schemeClr val="tx1"/>
              </a:solidFill>
            </a:endParaRPr>
          </a:p>
          <a:p>
            <a:r>
              <a:rPr lang="ja-JP" altLang="en-US" sz="1600" dirty="0">
                <a:solidFill>
                  <a:schemeClr val="tx1"/>
                </a:solidFill>
              </a:rPr>
              <a:t>⑩デジタル周遊パス売上：</a:t>
            </a:r>
            <a:r>
              <a:rPr lang="en-US" altLang="ja-JP" sz="1600" dirty="0">
                <a:solidFill>
                  <a:schemeClr val="tx1"/>
                </a:solidFill>
              </a:rPr>
              <a:t>2025</a:t>
            </a:r>
            <a:r>
              <a:rPr lang="ja-JP" altLang="en-US" sz="1600" dirty="0">
                <a:solidFill>
                  <a:schemeClr val="tx1"/>
                </a:solidFill>
              </a:rPr>
              <a:t>年度の</a:t>
            </a:r>
            <a:r>
              <a:rPr lang="en-US" altLang="ja-JP" sz="1600" dirty="0">
                <a:solidFill>
                  <a:schemeClr val="tx1"/>
                </a:solidFill>
              </a:rPr>
              <a:t>10</a:t>
            </a:r>
            <a:r>
              <a:rPr lang="ja-JP" altLang="en-US" sz="1600" dirty="0">
                <a:solidFill>
                  <a:schemeClr val="tx1"/>
                </a:solidFill>
              </a:rPr>
              <a:t>倍</a:t>
            </a:r>
            <a:endParaRPr lang="en-US" altLang="ja-JP" sz="1600" dirty="0">
              <a:solidFill>
                <a:schemeClr val="tx1"/>
              </a:solidFill>
            </a:endParaRPr>
          </a:p>
        </p:txBody>
      </p:sp>
      <p:sp>
        <p:nvSpPr>
          <p:cNvPr id="11" name="正方形/長方形 10">
            <a:extLst>
              <a:ext uri="{FF2B5EF4-FFF2-40B4-BE49-F238E27FC236}">
                <a16:creationId xmlns:a16="http://schemas.microsoft.com/office/drawing/2014/main" id="{ABF5C5FF-661B-6C25-9548-F884FEA0CE5D}"/>
              </a:ext>
            </a:extLst>
          </p:cNvPr>
          <p:cNvSpPr/>
          <p:nvPr/>
        </p:nvSpPr>
        <p:spPr>
          <a:xfrm>
            <a:off x="261096" y="3048000"/>
            <a:ext cx="6867291" cy="34279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rPr>
              <a:t>＜主な事業＞</a:t>
            </a:r>
            <a:endParaRPr lang="en-US" altLang="ja-JP" sz="1600" dirty="0">
              <a:solidFill>
                <a:schemeClr val="tx1"/>
              </a:solidFill>
            </a:endParaRPr>
          </a:p>
          <a:p>
            <a:pPr marL="400050" indent="-400050">
              <a:buFont typeface="+mj-ea"/>
              <a:buAutoNum type="ea1JpnChsDbPeriod"/>
            </a:pPr>
            <a:r>
              <a:rPr lang="ja-JP" altLang="en-US" sz="1600" b="1" dirty="0">
                <a:solidFill>
                  <a:schemeClr val="tx1"/>
                </a:solidFill>
              </a:rPr>
              <a:t>地域の強みを活かした旅行コンテンツの開発・販売</a:t>
            </a:r>
            <a:endParaRPr lang="en-US" altLang="ja-JP" sz="1600" b="1" dirty="0">
              <a:solidFill>
                <a:schemeClr val="tx1"/>
              </a:solidFill>
            </a:endParaRPr>
          </a:p>
          <a:p>
            <a:r>
              <a:rPr lang="en-US" altLang="ja-JP" sz="1600" dirty="0">
                <a:solidFill>
                  <a:schemeClr val="tx1"/>
                </a:solidFill>
              </a:rPr>
              <a:t>	</a:t>
            </a:r>
            <a:r>
              <a:rPr lang="ja-JP" altLang="en-US" sz="1600" dirty="0">
                <a:solidFill>
                  <a:schemeClr val="tx1"/>
                </a:solidFill>
              </a:rPr>
              <a:t>地域特有の文化である「ねぷた／ねぶた」「津軽三味線」等や、</a:t>
            </a:r>
            <a:r>
              <a:rPr lang="en-US" altLang="ja-JP" sz="1600" dirty="0">
                <a:solidFill>
                  <a:schemeClr val="tx1"/>
                </a:solidFill>
              </a:rPr>
              <a:t>	</a:t>
            </a:r>
            <a:r>
              <a:rPr lang="ja-JP" altLang="en-US" sz="1600" dirty="0">
                <a:solidFill>
                  <a:schemeClr val="tx1"/>
                </a:solidFill>
              </a:rPr>
              <a:t>「津軽塗」等の伝統工芸など、地域の強みを活かしたコンテンツ開</a:t>
            </a:r>
            <a:r>
              <a:rPr lang="en-US" altLang="ja-JP" sz="1600" dirty="0">
                <a:solidFill>
                  <a:schemeClr val="tx1"/>
                </a:solidFill>
              </a:rPr>
              <a:t>	</a:t>
            </a:r>
            <a:r>
              <a:rPr lang="ja-JP" altLang="en-US" sz="1600" dirty="0">
                <a:solidFill>
                  <a:schemeClr val="tx1"/>
                </a:solidFill>
              </a:rPr>
              <a:t>発・販売を通じて、地域での消費拡大を実施します。</a:t>
            </a:r>
            <a:endParaRPr lang="en-US" altLang="ja-JP" sz="1600" dirty="0">
              <a:solidFill>
                <a:schemeClr val="tx1"/>
              </a:solidFill>
            </a:endParaRPr>
          </a:p>
          <a:p>
            <a:pPr marL="400050" indent="-400050">
              <a:buFont typeface="+mj-ea"/>
              <a:buAutoNum type="ea1JpnChsDbPeriod" startAt="2"/>
            </a:pPr>
            <a:r>
              <a:rPr lang="ja-JP" altLang="en-US" sz="1600" b="1" dirty="0">
                <a:solidFill>
                  <a:schemeClr val="tx1"/>
                </a:solidFill>
              </a:rPr>
              <a:t>デジタル周遊パスシステムの運営・販売</a:t>
            </a:r>
            <a:endParaRPr lang="en-US" altLang="ja-JP" sz="1600" b="1" dirty="0">
              <a:solidFill>
                <a:schemeClr val="tx1"/>
              </a:solidFill>
            </a:endParaRPr>
          </a:p>
          <a:p>
            <a:r>
              <a:rPr lang="en-US" altLang="ja-JP" sz="1600" dirty="0">
                <a:solidFill>
                  <a:schemeClr val="tx1"/>
                </a:solidFill>
              </a:rPr>
              <a:t>	</a:t>
            </a:r>
            <a:r>
              <a:rPr lang="ja-JP" altLang="en-US" sz="1600" dirty="0">
                <a:solidFill>
                  <a:schemeClr val="tx1"/>
                </a:solidFill>
              </a:rPr>
              <a:t>観光施設や温泉施設を対象としたデジタル周遊パスシステムの運営</a:t>
            </a:r>
            <a:r>
              <a:rPr lang="en-US" altLang="ja-JP" sz="1600" dirty="0">
                <a:solidFill>
                  <a:schemeClr val="tx1"/>
                </a:solidFill>
              </a:rPr>
              <a:t>	</a:t>
            </a:r>
            <a:r>
              <a:rPr lang="ja-JP" altLang="en-US" sz="1600" dirty="0">
                <a:solidFill>
                  <a:schemeClr val="tx1"/>
                </a:solidFill>
              </a:rPr>
              <a:t>を継続して行うほか、対象施設の追加交渉を行い、チケットの利便</a:t>
            </a:r>
            <a:r>
              <a:rPr lang="en-US" altLang="ja-JP" sz="1600" dirty="0">
                <a:solidFill>
                  <a:schemeClr val="tx1"/>
                </a:solidFill>
              </a:rPr>
              <a:t>	</a:t>
            </a:r>
            <a:r>
              <a:rPr lang="ja-JP" altLang="en-US" sz="1600" dirty="0">
                <a:solidFill>
                  <a:schemeClr val="tx1"/>
                </a:solidFill>
              </a:rPr>
              <a:t>性をさらに向上します。</a:t>
            </a:r>
            <a:endParaRPr lang="en-US" altLang="ja-JP" sz="1600" dirty="0">
              <a:solidFill>
                <a:schemeClr val="tx1"/>
              </a:solidFill>
            </a:endParaRPr>
          </a:p>
          <a:p>
            <a:pPr marL="400050" indent="-400050">
              <a:buFont typeface="+mj-ea"/>
              <a:buAutoNum type="ea1JpnChsDbPeriod" startAt="3"/>
            </a:pPr>
            <a:r>
              <a:rPr lang="ja-JP" altLang="en-US" sz="1600" b="1" dirty="0">
                <a:solidFill>
                  <a:schemeClr val="tx1"/>
                </a:solidFill>
              </a:rPr>
              <a:t>観光施設の競争力向上による利用向上</a:t>
            </a:r>
            <a:endParaRPr lang="en-US" altLang="ja-JP" sz="1600" b="1" dirty="0">
              <a:solidFill>
                <a:schemeClr val="tx1"/>
              </a:solidFill>
            </a:endParaRPr>
          </a:p>
          <a:p>
            <a:r>
              <a:rPr lang="ja-JP" altLang="en-US" sz="1600" dirty="0">
                <a:solidFill>
                  <a:schemeClr val="tx1"/>
                </a:solidFill>
              </a:rPr>
              <a:t>　　現行の観光施設について、地域の強みを活かしたレイアウト変更や</a:t>
            </a:r>
            <a:r>
              <a:rPr lang="en-US" altLang="ja-JP" sz="1600" dirty="0">
                <a:solidFill>
                  <a:schemeClr val="tx1"/>
                </a:solidFill>
              </a:rPr>
              <a:t>	</a:t>
            </a:r>
            <a:r>
              <a:rPr lang="ja-JP" altLang="en-US" sz="1600" dirty="0">
                <a:solidFill>
                  <a:schemeClr val="tx1"/>
                </a:solidFill>
              </a:rPr>
              <a:t>情報発信体制の見直しを図ることで、観光施設の利用や土産品購入</a:t>
            </a:r>
            <a:r>
              <a:rPr lang="en-US" altLang="ja-JP" sz="1600" dirty="0">
                <a:solidFill>
                  <a:schemeClr val="tx1"/>
                </a:solidFill>
              </a:rPr>
              <a:t>	</a:t>
            </a:r>
            <a:r>
              <a:rPr lang="ja-JP" altLang="en-US" sz="1600" dirty="0">
                <a:solidFill>
                  <a:schemeClr val="tx1"/>
                </a:solidFill>
              </a:rPr>
              <a:t>を増やし、消費拡大を実施します。</a:t>
            </a:r>
            <a:endParaRPr lang="en-US" altLang="ja-JP" sz="1600" dirty="0">
              <a:solidFill>
                <a:schemeClr val="tx1"/>
              </a:solidFill>
            </a:endParaRPr>
          </a:p>
        </p:txBody>
      </p:sp>
      <p:sp>
        <p:nvSpPr>
          <p:cNvPr id="2" name="四角形: 角を丸くする 1">
            <a:extLst>
              <a:ext uri="{FF2B5EF4-FFF2-40B4-BE49-F238E27FC236}">
                <a16:creationId xmlns:a16="http://schemas.microsoft.com/office/drawing/2014/main" id="{CBDAF50E-2032-378B-6185-3B88B300EE2E}"/>
              </a:ext>
            </a:extLst>
          </p:cNvPr>
          <p:cNvSpPr/>
          <p:nvPr/>
        </p:nvSpPr>
        <p:spPr>
          <a:xfrm>
            <a:off x="6660187" y="728036"/>
            <a:ext cx="1440000" cy="2520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1400" b="1" dirty="0"/>
              <a:t>対旅行者</a:t>
            </a:r>
          </a:p>
        </p:txBody>
      </p:sp>
      <p:sp>
        <p:nvSpPr>
          <p:cNvPr id="3" name="四角形: 角を丸くする 2">
            <a:extLst>
              <a:ext uri="{FF2B5EF4-FFF2-40B4-BE49-F238E27FC236}">
                <a16:creationId xmlns:a16="http://schemas.microsoft.com/office/drawing/2014/main" id="{5213B488-5FEE-E130-29F7-E59DCD9741D9}"/>
              </a:ext>
            </a:extLst>
          </p:cNvPr>
          <p:cNvSpPr/>
          <p:nvPr/>
        </p:nvSpPr>
        <p:spPr>
          <a:xfrm>
            <a:off x="6660187" y="1007310"/>
            <a:ext cx="1440000" cy="2520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1400" b="1" dirty="0"/>
              <a:t>対地域</a:t>
            </a:r>
          </a:p>
        </p:txBody>
      </p:sp>
      <p:pic>
        <p:nvPicPr>
          <p:cNvPr id="12" name="図 11">
            <a:extLst>
              <a:ext uri="{FF2B5EF4-FFF2-40B4-BE49-F238E27FC236}">
                <a16:creationId xmlns:a16="http://schemas.microsoft.com/office/drawing/2014/main" id="{0E496437-5A04-3D38-5926-1D80B1C92618}"/>
              </a:ext>
            </a:extLst>
          </p:cNvPr>
          <p:cNvPicPr>
            <a:picLocks noChangeAspect="1"/>
          </p:cNvPicPr>
          <p:nvPr/>
        </p:nvPicPr>
        <p:blipFill>
          <a:blip r:embed="rId3">
            <a:extLst>
              <a:ext uri="{28A0092B-C50C-407E-A947-70E740481C1C}">
                <a14:useLocalDpi xmlns:a14="http://schemas.microsoft.com/office/drawing/2010/main" val="0"/>
              </a:ext>
            </a:extLst>
          </a:blip>
          <a:srcRect r="8796"/>
          <a:stretch>
            <a:fillRect/>
          </a:stretch>
        </p:blipFill>
        <p:spPr>
          <a:xfrm>
            <a:off x="7869777" y="3320519"/>
            <a:ext cx="1264080" cy="1512000"/>
          </a:xfrm>
          <a:prstGeom prst="rect">
            <a:avLst/>
          </a:prstGeom>
        </p:spPr>
      </p:pic>
      <p:pic>
        <p:nvPicPr>
          <p:cNvPr id="14" name="図 13" descr="ゲームの画面&#10;&#10;AI 生成コンテンツは誤りを含む可能性があります。">
            <a:extLst>
              <a:ext uri="{FF2B5EF4-FFF2-40B4-BE49-F238E27FC236}">
                <a16:creationId xmlns:a16="http://schemas.microsoft.com/office/drawing/2014/main" id="{5E48E62B-B0D1-5B25-6E59-B881238E6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904" y="3320519"/>
            <a:ext cx="1068518" cy="1512000"/>
          </a:xfrm>
          <a:prstGeom prst="rect">
            <a:avLst/>
          </a:prstGeom>
        </p:spPr>
      </p:pic>
      <p:pic>
        <p:nvPicPr>
          <p:cNvPr id="16" name="図 15" descr="おもちゃ, 人形 が含まれている画像&#10;&#10;AI 生成コンテンツは誤りを含む可能性があります。">
            <a:extLst>
              <a:ext uri="{FF2B5EF4-FFF2-40B4-BE49-F238E27FC236}">
                <a16:creationId xmlns:a16="http://schemas.microsoft.com/office/drawing/2014/main" id="{2F6D0684-2A03-83D8-42B9-188B43731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1694" y="4898235"/>
            <a:ext cx="1992306" cy="1512000"/>
          </a:xfrm>
          <a:prstGeom prst="rect">
            <a:avLst/>
          </a:prstGeom>
        </p:spPr>
      </p:pic>
    </p:spTree>
    <p:extLst>
      <p:ext uri="{BB962C8B-B14F-4D97-AF65-F5344CB8AC3E}">
        <p14:creationId xmlns:p14="http://schemas.microsoft.com/office/powerpoint/2010/main" val="2092992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5E60-9B3E-EF9D-F2B5-D3531709B1D6}"/>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EA3B9CA-2DE5-DA81-6A37-C5C0722C49AC}"/>
              </a:ext>
            </a:extLst>
          </p:cNvPr>
          <p:cNvSpPr>
            <a:spLocks noGrp="1"/>
          </p:cNvSpPr>
          <p:nvPr>
            <p:ph type="title"/>
          </p:nvPr>
        </p:nvSpPr>
        <p:spPr/>
        <p:txBody>
          <a:bodyPr>
            <a:normAutofit/>
          </a:bodyPr>
          <a:lstStyle/>
          <a:p>
            <a:r>
              <a:rPr lang="ja-JP" altLang="en-US" dirty="0"/>
              <a:t>７－２ ．目標達成に向けて取り組む施策</a:t>
            </a:r>
          </a:p>
        </p:txBody>
      </p:sp>
      <p:sp>
        <p:nvSpPr>
          <p:cNvPr id="6" name="テキスト ボックス 5">
            <a:extLst>
              <a:ext uri="{FF2B5EF4-FFF2-40B4-BE49-F238E27FC236}">
                <a16:creationId xmlns:a16="http://schemas.microsoft.com/office/drawing/2014/main" id="{F7CA164D-8716-FAD2-DBD1-E57D4F005157}"/>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9EEE65E1-F78F-738C-2A82-A2C93333FCC6}"/>
              </a:ext>
            </a:extLst>
          </p:cNvPr>
          <p:cNvSpPr>
            <a:spLocks noGrp="1"/>
          </p:cNvSpPr>
          <p:nvPr>
            <p:ph type="sldNum" sz="quarter" idx="12"/>
          </p:nvPr>
        </p:nvSpPr>
        <p:spPr/>
        <p:txBody>
          <a:bodyPr/>
          <a:lstStyle/>
          <a:p>
            <a:fld id="{E6FEF39B-B593-4A6E-A535-B6F576D5169E}" type="slidenum">
              <a:rPr kumimoji="1" lang="ja-JP" altLang="en-US" smtClean="0"/>
              <a:pPr/>
              <a:t>26</a:t>
            </a:fld>
            <a:endParaRPr kumimoji="1" lang="ja-JP" altLang="en-US" dirty="0"/>
          </a:p>
        </p:txBody>
      </p:sp>
      <p:sp>
        <p:nvSpPr>
          <p:cNvPr id="7" name="四角形: 角を丸くする 6">
            <a:extLst>
              <a:ext uri="{FF2B5EF4-FFF2-40B4-BE49-F238E27FC236}">
                <a16:creationId xmlns:a16="http://schemas.microsoft.com/office/drawing/2014/main" id="{30EB2331-5B1A-A607-154B-375EC85716BE}"/>
              </a:ext>
            </a:extLst>
          </p:cNvPr>
          <p:cNvSpPr/>
          <p:nvPr/>
        </p:nvSpPr>
        <p:spPr>
          <a:xfrm>
            <a:off x="261096" y="992386"/>
            <a:ext cx="8621808" cy="1103004"/>
          </a:xfrm>
          <a:prstGeom prst="roundRect">
            <a:avLst>
              <a:gd name="adj" fmla="val 354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ja-JP" altLang="en-US" sz="1600" dirty="0">
                <a:solidFill>
                  <a:schemeClr val="tx1"/>
                </a:solidFill>
              </a:rPr>
              <a:t>観光コンテンツごとに参加者アンケートなどを実施して観光客の詳細なデータを収集し、収集したデータをもとに提供サ－ビスの改善につなげ、より満足度の高いサービス提供によるリピーター増加を狙います。</a:t>
            </a:r>
          </a:p>
        </p:txBody>
      </p:sp>
      <p:sp>
        <p:nvSpPr>
          <p:cNvPr id="4" name="矢印: 山形 3">
            <a:extLst>
              <a:ext uri="{FF2B5EF4-FFF2-40B4-BE49-F238E27FC236}">
                <a16:creationId xmlns:a16="http://schemas.microsoft.com/office/drawing/2014/main" id="{B9D2188B-B0C4-81DC-8BD0-8F3071DD274B}"/>
              </a:ext>
            </a:extLst>
          </p:cNvPr>
          <p:cNvSpPr/>
          <p:nvPr/>
        </p:nvSpPr>
        <p:spPr>
          <a:xfrm>
            <a:off x="126286" y="750687"/>
            <a:ext cx="5751185" cy="483394"/>
          </a:xfrm>
          <a:prstGeom prst="chevron">
            <a:avLst>
              <a:gd name="adj" fmla="val 30183"/>
            </a:avLst>
          </a:prstGeom>
          <a:solidFill>
            <a:schemeClr val="accent1">
              <a:lumMod val="60000"/>
              <a:lumOff val="40000"/>
            </a:schemeClr>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b="1" dirty="0">
                <a:solidFill>
                  <a:schemeClr val="tx1"/>
                </a:solidFill>
              </a:rPr>
              <a:t>施策４．津軽観光リピーターの増加</a:t>
            </a:r>
          </a:p>
        </p:txBody>
      </p:sp>
      <p:sp>
        <p:nvSpPr>
          <p:cNvPr id="9" name="四角形: 角を丸くする 8">
            <a:extLst>
              <a:ext uri="{FF2B5EF4-FFF2-40B4-BE49-F238E27FC236}">
                <a16:creationId xmlns:a16="http://schemas.microsoft.com/office/drawing/2014/main" id="{892BACD4-30DB-BCA0-CBBC-CC6EFEBC3E68}"/>
              </a:ext>
            </a:extLst>
          </p:cNvPr>
          <p:cNvSpPr/>
          <p:nvPr/>
        </p:nvSpPr>
        <p:spPr>
          <a:xfrm>
            <a:off x="261096" y="2095391"/>
            <a:ext cx="8621808" cy="85681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a:t>
            </a:r>
            <a:r>
              <a:rPr lang="en-US" altLang="ja-JP" sz="1600" dirty="0">
                <a:solidFill>
                  <a:schemeClr val="tx1"/>
                </a:solidFill>
              </a:rPr>
              <a:t>KPI</a:t>
            </a:r>
            <a:r>
              <a:rPr lang="ja-JP" altLang="en-US" sz="1600" dirty="0">
                <a:solidFill>
                  <a:schemeClr val="tx1"/>
                </a:solidFill>
              </a:rPr>
              <a:t>＞</a:t>
            </a:r>
            <a:endParaRPr lang="en-US" altLang="ja-JP" sz="1600" dirty="0">
              <a:solidFill>
                <a:schemeClr val="tx1"/>
              </a:solidFill>
            </a:endParaRPr>
          </a:p>
          <a:p>
            <a:r>
              <a:rPr lang="ja-JP" altLang="en-US" sz="1600" dirty="0">
                <a:solidFill>
                  <a:schemeClr val="tx1"/>
                </a:solidFill>
              </a:rPr>
              <a:t>⑥観光客３年以内リピート率</a:t>
            </a:r>
            <a:r>
              <a:rPr lang="en-US" altLang="ja-JP" sz="1600" dirty="0">
                <a:solidFill>
                  <a:schemeClr val="tx1"/>
                </a:solidFill>
              </a:rPr>
              <a:t>70</a:t>
            </a:r>
            <a:r>
              <a:rPr lang="ja-JP" altLang="en-US" sz="1600" dirty="0">
                <a:solidFill>
                  <a:schemeClr val="tx1"/>
                </a:solidFill>
              </a:rPr>
              <a:t>％の維持</a:t>
            </a:r>
            <a:endParaRPr lang="en-US" altLang="ja-JP" sz="1600" dirty="0">
              <a:solidFill>
                <a:schemeClr val="tx1"/>
              </a:solidFill>
            </a:endParaRPr>
          </a:p>
          <a:p>
            <a:r>
              <a:rPr lang="ja-JP" altLang="en-US" sz="1600" dirty="0">
                <a:solidFill>
                  <a:schemeClr val="tx1"/>
                </a:solidFill>
              </a:rPr>
              <a:t>④来訪者総合満足度</a:t>
            </a:r>
            <a:r>
              <a:rPr lang="en-US" altLang="ja-JP" sz="1600" dirty="0">
                <a:solidFill>
                  <a:schemeClr val="tx1"/>
                </a:solidFill>
              </a:rPr>
              <a:t>90%</a:t>
            </a:r>
            <a:r>
              <a:rPr lang="ja-JP" altLang="en-US" sz="1600" dirty="0">
                <a:solidFill>
                  <a:schemeClr val="tx1"/>
                </a:solidFill>
              </a:rPr>
              <a:t>の維持</a:t>
            </a:r>
            <a:endParaRPr lang="en-US" altLang="ja-JP" sz="1600" dirty="0">
              <a:solidFill>
                <a:schemeClr val="tx1"/>
              </a:solidFill>
            </a:endParaRPr>
          </a:p>
        </p:txBody>
      </p:sp>
      <p:sp>
        <p:nvSpPr>
          <p:cNvPr id="11" name="正方形/長方形 10">
            <a:extLst>
              <a:ext uri="{FF2B5EF4-FFF2-40B4-BE49-F238E27FC236}">
                <a16:creationId xmlns:a16="http://schemas.microsoft.com/office/drawing/2014/main" id="{209B2424-2892-706A-BB52-67F5E813246F}"/>
              </a:ext>
            </a:extLst>
          </p:cNvPr>
          <p:cNvSpPr/>
          <p:nvPr/>
        </p:nvSpPr>
        <p:spPr>
          <a:xfrm>
            <a:off x="261096" y="2952207"/>
            <a:ext cx="6867291" cy="36227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rPr>
              <a:t>＜主な事業＞</a:t>
            </a:r>
            <a:endParaRPr lang="en-US" altLang="ja-JP" sz="1600" dirty="0">
              <a:solidFill>
                <a:schemeClr val="tx1"/>
              </a:solidFill>
            </a:endParaRPr>
          </a:p>
          <a:p>
            <a:pPr marL="400050" indent="-400050">
              <a:buFont typeface="+mj-ea"/>
              <a:buAutoNum type="ea1JpnChsDbPeriod"/>
            </a:pPr>
            <a:r>
              <a:rPr lang="ja-JP" altLang="en-US" sz="1600" b="1" dirty="0">
                <a:solidFill>
                  <a:schemeClr val="tx1"/>
                </a:solidFill>
              </a:rPr>
              <a:t>観光客満足度調査及び</a:t>
            </a:r>
            <a:r>
              <a:rPr lang="en-US" altLang="ja-JP" sz="1600" b="1" dirty="0">
                <a:solidFill>
                  <a:schemeClr val="tx1"/>
                </a:solidFill>
              </a:rPr>
              <a:t>DMO</a:t>
            </a:r>
            <a:r>
              <a:rPr lang="ja-JP" altLang="en-US" sz="1600" b="1" dirty="0">
                <a:solidFill>
                  <a:schemeClr val="tx1"/>
                </a:solidFill>
              </a:rPr>
              <a:t>販売商品利用者等アンケートの実施</a:t>
            </a:r>
            <a:endParaRPr lang="en-US" altLang="ja-JP" sz="1600" b="1" dirty="0">
              <a:solidFill>
                <a:schemeClr val="tx1"/>
              </a:solidFill>
            </a:endParaRPr>
          </a:p>
          <a:p>
            <a:r>
              <a:rPr lang="en-US" altLang="ja-JP" sz="1600" dirty="0">
                <a:solidFill>
                  <a:schemeClr val="tx1"/>
                </a:solidFill>
              </a:rPr>
              <a:t>	</a:t>
            </a:r>
            <a:r>
              <a:rPr lang="ja-JP" altLang="en-US" sz="1600" dirty="0">
                <a:solidFill>
                  <a:schemeClr val="tx1"/>
                </a:solidFill>
              </a:rPr>
              <a:t>域内観光施設等の来訪者に向けた満足度アンケートや、</a:t>
            </a:r>
            <a:r>
              <a:rPr lang="en-US" altLang="ja-JP" sz="1600" dirty="0">
                <a:solidFill>
                  <a:schemeClr val="tx1"/>
                </a:solidFill>
              </a:rPr>
              <a:t>DMO</a:t>
            </a:r>
            <a:r>
              <a:rPr lang="ja-JP" altLang="en-US" sz="1600" dirty="0">
                <a:solidFill>
                  <a:schemeClr val="tx1"/>
                </a:solidFill>
              </a:rPr>
              <a:t>が販売</a:t>
            </a:r>
            <a:r>
              <a:rPr lang="en-US" altLang="ja-JP" sz="1600" dirty="0">
                <a:solidFill>
                  <a:schemeClr val="tx1"/>
                </a:solidFill>
              </a:rPr>
              <a:t>	</a:t>
            </a:r>
            <a:r>
              <a:rPr lang="ja-JP" altLang="en-US" sz="1600" dirty="0">
                <a:solidFill>
                  <a:schemeClr val="tx1"/>
                </a:solidFill>
              </a:rPr>
              <a:t>する体験商品や周遊パスの購入者に対する商品アンケート、</a:t>
            </a:r>
            <a:r>
              <a:rPr lang="en-US" altLang="ja-JP" sz="1600" dirty="0">
                <a:solidFill>
                  <a:schemeClr val="tx1"/>
                </a:solidFill>
              </a:rPr>
              <a:t>SNS	</a:t>
            </a:r>
            <a:r>
              <a:rPr lang="ja-JP" altLang="en-US" sz="1600" dirty="0">
                <a:solidFill>
                  <a:schemeClr val="tx1"/>
                </a:solidFill>
              </a:rPr>
              <a:t>フォロワーアンケートを収集し、商品や情報提供等の改善を行うこ</a:t>
            </a:r>
            <a:r>
              <a:rPr lang="en-US" altLang="ja-JP" sz="1600" dirty="0">
                <a:solidFill>
                  <a:schemeClr val="tx1"/>
                </a:solidFill>
              </a:rPr>
              <a:t>	</a:t>
            </a:r>
            <a:r>
              <a:rPr lang="ja-JP" altLang="en-US" sz="1600" dirty="0">
                <a:solidFill>
                  <a:schemeClr val="tx1"/>
                </a:solidFill>
              </a:rPr>
              <a:t>とで、満足度の向上につなげます。</a:t>
            </a:r>
            <a:endParaRPr lang="en-US" altLang="ja-JP" sz="1600" dirty="0">
              <a:solidFill>
                <a:schemeClr val="tx1"/>
              </a:solidFill>
            </a:endParaRPr>
          </a:p>
          <a:p>
            <a:pPr marL="400050" indent="-400050">
              <a:buFont typeface="+mj-ea"/>
              <a:buAutoNum type="ea1JpnChsDbPeriod" startAt="2"/>
            </a:pPr>
            <a:r>
              <a:rPr lang="ja-JP" altLang="en-US" sz="1600" b="1" dirty="0">
                <a:solidFill>
                  <a:schemeClr val="tx1"/>
                </a:solidFill>
              </a:rPr>
              <a:t>旅アト消費アンケート及びリピートプロモーションの実施</a:t>
            </a:r>
            <a:endParaRPr lang="en-US" altLang="ja-JP" sz="1600" b="1" dirty="0">
              <a:solidFill>
                <a:schemeClr val="tx1"/>
              </a:solidFill>
            </a:endParaRPr>
          </a:p>
          <a:p>
            <a:r>
              <a:rPr lang="en-US" altLang="ja-JP" sz="1600" dirty="0">
                <a:solidFill>
                  <a:schemeClr val="tx1"/>
                </a:solidFill>
              </a:rPr>
              <a:t>	 DMO</a:t>
            </a:r>
            <a:r>
              <a:rPr lang="ja-JP" altLang="en-US" sz="1600" dirty="0">
                <a:solidFill>
                  <a:schemeClr val="tx1"/>
                </a:solidFill>
              </a:rPr>
              <a:t>が販売する体験商品や周遊パスの購入者に対して、来訪１年</a:t>
            </a:r>
            <a:r>
              <a:rPr lang="en-US" altLang="ja-JP" sz="1600" dirty="0">
                <a:solidFill>
                  <a:schemeClr val="tx1"/>
                </a:solidFill>
              </a:rPr>
              <a:t>	</a:t>
            </a:r>
            <a:r>
              <a:rPr lang="ja-JP" altLang="en-US" sz="1600" dirty="0">
                <a:solidFill>
                  <a:schemeClr val="tx1"/>
                </a:solidFill>
              </a:rPr>
              <a:t>後に津軽の商品購入や再来訪に関するアンケートを実施するほか、</a:t>
            </a:r>
            <a:r>
              <a:rPr lang="en-US" altLang="ja-JP" sz="1600" dirty="0">
                <a:solidFill>
                  <a:schemeClr val="tx1"/>
                </a:solidFill>
              </a:rPr>
              <a:t>	</a:t>
            </a:r>
            <a:r>
              <a:rPr lang="ja-JP" altLang="en-US" sz="1600" dirty="0">
                <a:solidFill>
                  <a:schemeClr val="tx1"/>
                </a:solidFill>
              </a:rPr>
              <a:t>津軽観光のおすすめ情報やお得なサービス等の情報を提供すること</a:t>
            </a:r>
            <a:r>
              <a:rPr lang="en-US" altLang="ja-JP" sz="1600" dirty="0">
                <a:solidFill>
                  <a:schemeClr val="tx1"/>
                </a:solidFill>
              </a:rPr>
              <a:t>	</a:t>
            </a:r>
            <a:r>
              <a:rPr lang="ja-JP" altLang="en-US" sz="1600" dirty="0">
                <a:solidFill>
                  <a:schemeClr val="tx1"/>
                </a:solidFill>
              </a:rPr>
              <a:t>で、再来訪につなげます。</a:t>
            </a:r>
            <a:endParaRPr lang="en-US" altLang="ja-JP" sz="1600" dirty="0">
              <a:solidFill>
                <a:schemeClr val="tx1"/>
              </a:solidFill>
            </a:endParaRPr>
          </a:p>
          <a:p>
            <a:endParaRPr lang="en-US" altLang="ja-JP" sz="1600" dirty="0">
              <a:solidFill>
                <a:schemeClr val="tx1"/>
              </a:solidFill>
            </a:endParaRPr>
          </a:p>
        </p:txBody>
      </p:sp>
      <p:sp>
        <p:nvSpPr>
          <p:cNvPr id="2" name="四角形: 角を丸くする 1">
            <a:extLst>
              <a:ext uri="{FF2B5EF4-FFF2-40B4-BE49-F238E27FC236}">
                <a16:creationId xmlns:a16="http://schemas.microsoft.com/office/drawing/2014/main" id="{BB27680B-5214-31C8-61F8-E481C56F8EAC}"/>
              </a:ext>
            </a:extLst>
          </p:cNvPr>
          <p:cNvSpPr/>
          <p:nvPr/>
        </p:nvSpPr>
        <p:spPr>
          <a:xfrm>
            <a:off x="6660187" y="728036"/>
            <a:ext cx="1440000" cy="2520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1400" b="1" dirty="0"/>
              <a:t>対旅行者</a:t>
            </a:r>
          </a:p>
        </p:txBody>
      </p:sp>
      <p:pic>
        <p:nvPicPr>
          <p:cNvPr id="3" name="図 2" descr="手紙 が含まれている画像&#10;&#10;AI 生成コンテンツは誤りを含む可能性があります。">
            <a:extLst>
              <a:ext uri="{FF2B5EF4-FFF2-40B4-BE49-F238E27FC236}">
                <a16:creationId xmlns:a16="http://schemas.microsoft.com/office/drawing/2014/main" id="{E5954298-C101-5553-69B9-730A41641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139" y="3150772"/>
            <a:ext cx="840365" cy="1512000"/>
          </a:xfrm>
          <a:prstGeom prst="rect">
            <a:avLst/>
          </a:prstGeom>
        </p:spPr>
      </p:pic>
      <p:pic>
        <p:nvPicPr>
          <p:cNvPr id="12" name="図 11" descr="アイコン&#10;&#10;AI 生成コンテンツは誤りを含む可能性があります。">
            <a:extLst>
              <a:ext uri="{FF2B5EF4-FFF2-40B4-BE49-F238E27FC236}">
                <a16:creationId xmlns:a16="http://schemas.microsoft.com/office/drawing/2014/main" id="{A2258B07-DA07-65EC-8D0B-7AA8BDDDFBF4}"/>
              </a:ext>
            </a:extLst>
          </p:cNvPr>
          <p:cNvPicPr>
            <a:picLocks noChangeAspect="1"/>
          </p:cNvPicPr>
          <p:nvPr/>
        </p:nvPicPr>
        <p:blipFill>
          <a:blip r:embed="rId4">
            <a:extLst>
              <a:ext uri="{28A0092B-C50C-407E-A947-70E740481C1C}">
                <a14:useLocalDpi xmlns:a14="http://schemas.microsoft.com/office/drawing/2010/main" val="0"/>
              </a:ext>
            </a:extLst>
          </a:blip>
          <a:srcRect l="19439" t="8406" r="21812" b="8467"/>
          <a:stretch>
            <a:fillRect/>
          </a:stretch>
        </p:blipFill>
        <p:spPr>
          <a:xfrm>
            <a:off x="7302999" y="4763589"/>
            <a:ext cx="1594374" cy="1692000"/>
          </a:xfrm>
          <a:prstGeom prst="rect">
            <a:avLst/>
          </a:prstGeom>
        </p:spPr>
      </p:pic>
      <p:sp>
        <p:nvSpPr>
          <p:cNvPr id="13" name="テキスト ボックス 12">
            <a:extLst>
              <a:ext uri="{FF2B5EF4-FFF2-40B4-BE49-F238E27FC236}">
                <a16:creationId xmlns:a16="http://schemas.microsoft.com/office/drawing/2014/main" id="{5C7728FE-553D-7612-DBE1-B535A48629B9}"/>
              </a:ext>
            </a:extLst>
          </p:cNvPr>
          <p:cNvSpPr txBox="1"/>
          <p:nvPr/>
        </p:nvSpPr>
        <p:spPr>
          <a:xfrm>
            <a:off x="7790266" y="5378756"/>
            <a:ext cx="697121" cy="461665"/>
          </a:xfrm>
          <a:prstGeom prst="rect">
            <a:avLst/>
          </a:prstGeom>
          <a:noFill/>
        </p:spPr>
        <p:txBody>
          <a:bodyPr wrap="square" rtlCol="0">
            <a:spAutoFit/>
          </a:bodyPr>
          <a:lstStyle/>
          <a:p>
            <a:pPr algn="ctr"/>
            <a:r>
              <a:rPr kumimoji="1" lang="ja-JP" altLang="en-US" sz="800" b="1" dirty="0"/>
              <a:t>あなたへの</a:t>
            </a:r>
            <a:endParaRPr kumimoji="1" lang="en-US" altLang="ja-JP" sz="800" b="1" dirty="0"/>
          </a:p>
          <a:p>
            <a:pPr algn="ctr"/>
            <a:r>
              <a:rPr kumimoji="1" lang="ja-JP" altLang="en-US" sz="800" b="1" dirty="0"/>
              <a:t>おすすめ</a:t>
            </a:r>
            <a:endParaRPr kumimoji="1" lang="en-US" altLang="ja-JP" sz="800" b="1" dirty="0"/>
          </a:p>
          <a:p>
            <a:pPr algn="ctr"/>
            <a:r>
              <a:rPr kumimoji="1" lang="ja-JP" altLang="en-US" sz="800" b="1" dirty="0"/>
              <a:t>スポット</a:t>
            </a:r>
          </a:p>
        </p:txBody>
      </p:sp>
    </p:spTree>
    <p:extLst>
      <p:ext uri="{BB962C8B-B14F-4D97-AF65-F5344CB8AC3E}">
        <p14:creationId xmlns:p14="http://schemas.microsoft.com/office/powerpoint/2010/main" val="850518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D550-A5D7-8AA6-611B-1DA27128105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12D7DCC7-49E6-0131-C1CF-A46B142C8141}"/>
              </a:ext>
            </a:extLst>
          </p:cNvPr>
          <p:cNvSpPr>
            <a:spLocks noGrp="1"/>
          </p:cNvSpPr>
          <p:nvPr>
            <p:ph type="title"/>
          </p:nvPr>
        </p:nvSpPr>
        <p:spPr/>
        <p:txBody>
          <a:bodyPr>
            <a:normAutofit/>
          </a:bodyPr>
          <a:lstStyle/>
          <a:p>
            <a:r>
              <a:rPr lang="ja-JP" altLang="en-US" dirty="0"/>
              <a:t>７－２ ．目標達成に向けて取り組む施策</a:t>
            </a:r>
          </a:p>
        </p:txBody>
      </p:sp>
      <p:sp>
        <p:nvSpPr>
          <p:cNvPr id="6" name="テキスト ボックス 5">
            <a:extLst>
              <a:ext uri="{FF2B5EF4-FFF2-40B4-BE49-F238E27FC236}">
                <a16:creationId xmlns:a16="http://schemas.microsoft.com/office/drawing/2014/main" id="{C260310F-C111-FFC7-23DE-309A6D53A950}"/>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464DE33D-C289-1E0F-FC6E-7AFD3869CDBF}"/>
              </a:ext>
            </a:extLst>
          </p:cNvPr>
          <p:cNvSpPr>
            <a:spLocks noGrp="1"/>
          </p:cNvSpPr>
          <p:nvPr>
            <p:ph type="sldNum" sz="quarter" idx="12"/>
          </p:nvPr>
        </p:nvSpPr>
        <p:spPr/>
        <p:txBody>
          <a:bodyPr/>
          <a:lstStyle/>
          <a:p>
            <a:fld id="{E6FEF39B-B593-4A6E-A535-B6F576D5169E}" type="slidenum">
              <a:rPr kumimoji="1" lang="ja-JP" altLang="en-US" smtClean="0"/>
              <a:pPr/>
              <a:t>27</a:t>
            </a:fld>
            <a:endParaRPr kumimoji="1" lang="ja-JP" altLang="en-US" dirty="0"/>
          </a:p>
        </p:txBody>
      </p:sp>
      <p:sp>
        <p:nvSpPr>
          <p:cNvPr id="7" name="四角形: 角を丸くする 6">
            <a:extLst>
              <a:ext uri="{FF2B5EF4-FFF2-40B4-BE49-F238E27FC236}">
                <a16:creationId xmlns:a16="http://schemas.microsoft.com/office/drawing/2014/main" id="{B368C04D-B378-C0D7-F9E1-2B0867DA0F6C}"/>
              </a:ext>
            </a:extLst>
          </p:cNvPr>
          <p:cNvSpPr/>
          <p:nvPr/>
        </p:nvSpPr>
        <p:spPr>
          <a:xfrm>
            <a:off x="261096" y="992386"/>
            <a:ext cx="8621808" cy="848959"/>
          </a:xfrm>
          <a:prstGeom prst="roundRect">
            <a:avLst>
              <a:gd name="adj" fmla="val 354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ja-JP" altLang="en-US" sz="1600" dirty="0">
                <a:solidFill>
                  <a:schemeClr val="tx1"/>
                </a:solidFill>
              </a:rPr>
              <a:t>誘客や周遊観光の促進により来訪者数の増加を目指すほか、閑散期（</a:t>
            </a:r>
            <a:r>
              <a:rPr lang="en-US" altLang="ja-JP" sz="1600" dirty="0">
                <a:solidFill>
                  <a:schemeClr val="tx1"/>
                </a:solidFill>
              </a:rPr>
              <a:t>6-7</a:t>
            </a:r>
            <a:r>
              <a:rPr lang="ja-JP" altLang="en-US" sz="1600" dirty="0">
                <a:solidFill>
                  <a:schemeClr val="tx1"/>
                </a:solidFill>
              </a:rPr>
              <a:t>月、</a:t>
            </a:r>
            <a:r>
              <a:rPr lang="en-US" altLang="ja-JP" sz="1600" dirty="0">
                <a:solidFill>
                  <a:schemeClr val="tx1"/>
                </a:solidFill>
              </a:rPr>
              <a:t>12-3</a:t>
            </a:r>
            <a:r>
              <a:rPr lang="ja-JP" altLang="en-US" sz="1600" dirty="0">
                <a:solidFill>
                  <a:schemeClr val="tx1"/>
                </a:solidFill>
              </a:rPr>
              <a:t>月）の誘客を促進することで、観光需要の安定化や地域の観光産業への投資拡大につなげます。</a:t>
            </a:r>
          </a:p>
        </p:txBody>
      </p:sp>
      <p:sp>
        <p:nvSpPr>
          <p:cNvPr id="4" name="矢印: 山形 3">
            <a:extLst>
              <a:ext uri="{FF2B5EF4-FFF2-40B4-BE49-F238E27FC236}">
                <a16:creationId xmlns:a16="http://schemas.microsoft.com/office/drawing/2014/main" id="{8F602BC8-F877-E22E-2EB6-CAF5C738D457}"/>
              </a:ext>
            </a:extLst>
          </p:cNvPr>
          <p:cNvSpPr/>
          <p:nvPr/>
        </p:nvSpPr>
        <p:spPr>
          <a:xfrm>
            <a:off x="126286" y="750687"/>
            <a:ext cx="5751185" cy="483394"/>
          </a:xfrm>
          <a:prstGeom prst="chevron">
            <a:avLst>
              <a:gd name="adj" fmla="val 30183"/>
            </a:avLst>
          </a:prstGeom>
          <a:solidFill>
            <a:schemeClr val="accent1">
              <a:lumMod val="60000"/>
              <a:lumOff val="40000"/>
            </a:schemeClr>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b="1" dirty="0">
                <a:solidFill>
                  <a:schemeClr val="tx1"/>
                </a:solidFill>
              </a:rPr>
              <a:t>施策５．来訪・宿泊者数の増加・平準化</a:t>
            </a:r>
          </a:p>
        </p:txBody>
      </p:sp>
      <p:sp>
        <p:nvSpPr>
          <p:cNvPr id="9" name="四角形: 角を丸くする 8">
            <a:extLst>
              <a:ext uri="{FF2B5EF4-FFF2-40B4-BE49-F238E27FC236}">
                <a16:creationId xmlns:a16="http://schemas.microsoft.com/office/drawing/2014/main" id="{4423606C-D287-E241-2E2E-F920A3491F6C}"/>
              </a:ext>
            </a:extLst>
          </p:cNvPr>
          <p:cNvSpPr/>
          <p:nvPr/>
        </p:nvSpPr>
        <p:spPr>
          <a:xfrm>
            <a:off x="261096" y="1795845"/>
            <a:ext cx="8621808" cy="1396780"/>
          </a:xfrm>
          <a:prstGeom prst="roundRect">
            <a:avLst>
              <a:gd name="adj" fmla="val 8361"/>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600" dirty="0">
                <a:solidFill>
                  <a:schemeClr val="tx1"/>
                </a:solidFill>
              </a:rPr>
              <a:t>＜</a:t>
            </a:r>
            <a:r>
              <a:rPr lang="en-US" altLang="ja-JP" sz="1600" dirty="0">
                <a:solidFill>
                  <a:schemeClr val="tx1"/>
                </a:solidFill>
              </a:rPr>
              <a:t>KPI</a:t>
            </a:r>
            <a:r>
              <a:rPr lang="ja-JP" altLang="en-US" sz="1600" dirty="0">
                <a:solidFill>
                  <a:schemeClr val="tx1"/>
                </a:solidFill>
              </a:rPr>
              <a:t>＞</a:t>
            </a:r>
            <a:endParaRPr lang="en-US" altLang="ja-JP" sz="1600" dirty="0">
              <a:solidFill>
                <a:schemeClr val="tx1"/>
              </a:solidFill>
            </a:endParaRPr>
          </a:p>
          <a:p>
            <a:pPr>
              <a:lnSpc>
                <a:spcPts val="1700"/>
              </a:lnSpc>
            </a:pPr>
            <a:r>
              <a:rPr lang="ja-JP" altLang="en-US" sz="1600" dirty="0">
                <a:solidFill>
                  <a:schemeClr val="tx1"/>
                </a:solidFill>
              </a:rPr>
              <a:t>⑫観光モデルルートの整備・情報掲載：</a:t>
            </a:r>
            <a:r>
              <a:rPr lang="en-US" altLang="ja-JP" sz="1600" dirty="0">
                <a:solidFill>
                  <a:schemeClr val="tx1"/>
                </a:solidFill>
              </a:rPr>
              <a:t>15</a:t>
            </a:r>
            <a:r>
              <a:rPr lang="ja-JP" altLang="en-US" sz="1600" dirty="0">
                <a:solidFill>
                  <a:schemeClr val="tx1"/>
                </a:solidFill>
              </a:rPr>
              <a:t>件</a:t>
            </a:r>
            <a:endParaRPr lang="en-US" altLang="ja-JP" sz="1600" dirty="0">
              <a:solidFill>
                <a:schemeClr val="tx1"/>
              </a:solidFill>
            </a:endParaRPr>
          </a:p>
          <a:p>
            <a:pPr>
              <a:lnSpc>
                <a:spcPts val="1700"/>
              </a:lnSpc>
            </a:pPr>
            <a:r>
              <a:rPr lang="ja-JP" altLang="en-US" sz="1600" dirty="0">
                <a:solidFill>
                  <a:schemeClr val="tx1"/>
                </a:solidFill>
              </a:rPr>
              <a:t>⑬</a:t>
            </a:r>
            <a:r>
              <a:rPr lang="en-US" altLang="ja-JP" sz="1600" dirty="0">
                <a:solidFill>
                  <a:schemeClr val="tx1"/>
                </a:solidFill>
              </a:rPr>
              <a:t>DMO</a:t>
            </a:r>
            <a:r>
              <a:rPr lang="ja-JP" altLang="en-US" sz="1600" dirty="0">
                <a:solidFill>
                  <a:schemeClr val="tx1"/>
                </a:solidFill>
              </a:rPr>
              <a:t>公式サイトプレビュー数：</a:t>
            </a:r>
            <a:r>
              <a:rPr lang="en-US" altLang="ja-JP" sz="1600" dirty="0">
                <a:solidFill>
                  <a:schemeClr val="tx1"/>
                </a:solidFill>
              </a:rPr>
              <a:t>2024</a:t>
            </a:r>
            <a:r>
              <a:rPr lang="ja-JP" altLang="en-US" sz="1600" dirty="0">
                <a:solidFill>
                  <a:schemeClr val="tx1"/>
                </a:solidFill>
              </a:rPr>
              <a:t>年度比＋</a:t>
            </a:r>
            <a:r>
              <a:rPr lang="en-US" altLang="ja-JP" sz="1600" dirty="0">
                <a:solidFill>
                  <a:schemeClr val="tx1"/>
                </a:solidFill>
              </a:rPr>
              <a:t>100</a:t>
            </a:r>
            <a:r>
              <a:rPr lang="ja-JP" altLang="en-US" sz="1600" dirty="0">
                <a:solidFill>
                  <a:schemeClr val="tx1"/>
                </a:solidFill>
              </a:rPr>
              <a:t>％</a:t>
            </a:r>
            <a:endParaRPr lang="en-US" altLang="ja-JP" sz="1600" dirty="0">
              <a:solidFill>
                <a:schemeClr val="tx1"/>
              </a:solidFill>
            </a:endParaRPr>
          </a:p>
          <a:p>
            <a:pPr>
              <a:lnSpc>
                <a:spcPts val="1700"/>
              </a:lnSpc>
            </a:pPr>
            <a:r>
              <a:rPr lang="ja-JP" altLang="en-US" sz="1600" dirty="0">
                <a:solidFill>
                  <a:schemeClr val="tx1"/>
                </a:solidFill>
              </a:rPr>
              <a:t>⑭域内主要観光スポットへの来訪者数：</a:t>
            </a:r>
            <a:r>
              <a:rPr lang="en-US" altLang="ja-JP" sz="1600" dirty="0">
                <a:solidFill>
                  <a:schemeClr val="tx1"/>
                </a:solidFill>
              </a:rPr>
              <a:t>2025</a:t>
            </a:r>
            <a:r>
              <a:rPr lang="ja-JP" altLang="en-US" sz="1600" dirty="0">
                <a:solidFill>
                  <a:schemeClr val="tx1"/>
                </a:solidFill>
              </a:rPr>
              <a:t>年比</a:t>
            </a:r>
            <a:r>
              <a:rPr lang="en-US" altLang="ja-JP" sz="1600" dirty="0">
                <a:solidFill>
                  <a:schemeClr val="tx1"/>
                </a:solidFill>
              </a:rPr>
              <a:t>10%</a:t>
            </a:r>
            <a:r>
              <a:rPr lang="ja-JP" altLang="en-US" sz="1600" dirty="0">
                <a:solidFill>
                  <a:schemeClr val="tx1"/>
                </a:solidFill>
              </a:rPr>
              <a:t>増加</a:t>
            </a:r>
            <a:endParaRPr lang="en-US" altLang="ja-JP" sz="1600" dirty="0">
              <a:solidFill>
                <a:schemeClr val="tx1"/>
              </a:solidFill>
            </a:endParaRPr>
          </a:p>
          <a:p>
            <a:pPr>
              <a:lnSpc>
                <a:spcPts val="1700"/>
              </a:lnSpc>
            </a:pPr>
            <a:r>
              <a:rPr lang="ja-JP" altLang="en-US" sz="1600" dirty="0">
                <a:solidFill>
                  <a:schemeClr val="tx1"/>
                </a:solidFill>
              </a:rPr>
              <a:t>⑮延べ宿泊者数：対</a:t>
            </a:r>
            <a:r>
              <a:rPr lang="en-US" altLang="ja-JP" sz="1600" dirty="0">
                <a:solidFill>
                  <a:schemeClr val="tx1"/>
                </a:solidFill>
              </a:rPr>
              <a:t>2025</a:t>
            </a:r>
            <a:r>
              <a:rPr lang="ja-JP" altLang="en-US" sz="1600" dirty="0">
                <a:solidFill>
                  <a:schemeClr val="tx1"/>
                </a:solidFill>
              </a:rPr>
              <a:t>年＋</a:t>
            </a:r>
            <a:r>
              <a:rPr lang="en-US" altLang="ja-JP" sz="1600" dirty="0">
                <a:solidFill>
                  <a:schemeClr val="tx1"/>
                </a:solidFill>
              </a:rPr>
              <a:t>10</a:t>
            </a:r>
            <a:r>
              <a:rPr lang="ja-JP" altLang="en-US" sz="1600" dirty="0">
                <a:solidFill>
                  <a:schemeClr val="tx1"/>
                </a:solidFill>
              </a:rPr>
              <a:t>万人</a:t>
            </a:r>
            <a:endParaRPr lang="en-US" altLang="ja-JP" sz="1600" dirty="0">
              <a:solidFill>
                <a:schemeClr val="tx1"/>
              </a:solidFill>
            </a:endParaRPr>
          </a:p>
          <a:p>
            <a:pPr>
              <a:lnSpc>
                <a:spcPts val="1700"/>
              </a:lnSpc>
            </a:pPr>
            <a:r>
              <a:rPr lang="ja-JP" altLang="en-US" sz="1600" dirty="0">
                <a:solidFill>
                  <a:schemeClr val="tx1"/>
                </a:solidFill>
              </a:rPr>
              <a:t>⑯</a:t>
            </a:r>
            <a:r>
              <a:rPr lang="zh-TW" altLang="en-US" sz="1600" dirty="0">
                <a:solidFill>
                  <a:schemeClr val="tx1"/>
                </a:solidFill>
              </a:rPr>
              <a:t>月別来訪</a:t>
            </a:r>
            <a:r>
              <a:rPr lang="ja-JP" altLang="en-US" sz="1600" dirty="0">
                <a:solidFill>
                  <a:schemeClr val="tx1"/>
                </a:solidFill>
              </a:rPr>
              <a:t>・宿泊</a:t>
            </a:r>
            <a:r>
              <a:rPr lang="zh-TW" altLang="en-US" sz="1600" dirty="0">
                <a:solidFill>
                  <a:schemeClr val="tx1"/>
                </a:solidFill>
              </a:rPr>
              <a:t>者数平準化</a:t>
            </a:r>
            <a:r>
              <a:rPr lang="ja-JP" altLang="en-US" sz="1600" dirty="0">
                <a:solidFill>
                  <a:schemeClr val="tx1"/>
                </a:solidFill>
              </a:rPr>
              <a:t>（</a:t>
            </a:r>
            <a:r>
              <a:rPr lang="en-US" altLang="ja-JP" sz="1600" dirty="0">
                <a:solidFill>
                  <a:schemeClr val="tx1"/>
                </a:solidFill>
              </a:rPr>
              <a:t>1-3</a:t>
            </a:r>
            <a:r>
              <a:rPr lang="ja-JP" altLang="en-US" sz="1600" dirty="0">
                <a:solidFill>
                  <a:schemeClr val="tx1"/>
                </a:solidFill>
              </a:rPr>
              <a:t>月の年間に占める割合）</a:t>
            </a:r>
            <a:r>
              <a:rPr lang="zh-TW" altLang="en-US" sz="1600" dirty="0">
                <a:solidFill>
                  <a:schemeClr val="tx1"/>
                </a:solidFill>
              </a:rPr>
              <a:t>：</a:t>
            </a:r>
            <a:r>
              <a:rPr kumimoji="1" lang="en-US" altLang="ja-JP" sz="1600" dirty="0">
                <a:solidFill>
                  <a:sysClr val="windowText" lastClr="000000"/>
                </a:solidFill>
              </a:rPr>
              <a:t>2025</a:t>
            </a:r>
            <a:r>
              <a:rPr kumimoji="1" lang="ja-JP" altLang="en-US" sz="1600" dirty="0">
                <a:solidFill>
                  <a:sysClr val="windowText" lastClr="000000"/>
                </a:solidFill>
              </a:rPr>
              <a:t>年比</a:t>
            </a:r>
            <a:r>
              <a:rPr kumimoji="1" lang="en-US" altLang="ja-JP" sz="1600" dirty="0">
                <a:solidFill>
                  <a:sysClr val="windowText" lastClr="000000"/>
                </a:solidFill>
              </a:rPr>
              <a:t>2%</a:t>
            </a:r>
            <a:r>
              <a:rPr kumimoji="1" lang="ja-JP" altLang="en-US" sz="1600" dirty="0">
                <a:solidFill>
                  <a:sysClr val="windowText" lastClr="000000"/>
                </a:solidFill>
              </a:rPr>
              <a:t>増加</a:t>
            </a:r>
          </a:p>
        </p:txBody>
      </p:sp>
      <p:sp>
        <p:nvSpPr>
          <p:cNvPr id="11" name="正方形/長方形 10">
            <a:extLst>
              <a:ext uri="{FF2B5EF4-FFF2-40B4-BE49-F238E27FC236}">
                <a16:creationId xmlns:a16="http://schemas.microsoft.com/office/drawing/2014/main" id="{2EB74D67-4BA5-B324-2D29-56859914111D}"/>
              </a:ext>
            </a:extLst>
          </p:cNvPr>
          <p:cNvSpPr/>
          <p:nvPr/>
        </p:nvSpPr>
        <p:spPr>
          <a:xfrm>
            <a:off x="261096" y="3237899"/>
            <a:ext cx="6867291" cy="37616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600" dirty="0">
                <a:solidFill>
                  <a:schemeClr val="tx1"/>
                </a:solidFill>
              </a:rPr>
              <a:t>＜主な事業＞</a:t>
            </a:r>
            <a:endParaRPr lang="en-US" altLang="ja-JP" sz="1600" dirty="0">
              <a:solidFill>
                <a:schemeClr val="tx1"/>
              </a:solidFill>
            </a:endParaRPr>
          </a:p>
          <a:p>
            <a:pPr marL="400050" indent="-400050">
              <a:lnSpc>
                <a:spcPts val="1800"/>
              </a:lnSpc>
              <a:buFont typeface="+mj-ea"/>
              <a:buAutoNum type="ea1JpnChsDbPeriod"/>
            </a:pPr>
            <a:r>
              <a:rPr lang="ja-JP" altLang="en-US" sz="1600" b="1" dirty="0">
                <a:solidFill>
                  <a:schemeClr val="tx1"/>
                </a:solidFill>
              </a:rPr>
              <a:t>日本一のりんご名産地のブランディング強化による誘客</a:t>
            </a:r>
            <a:endParaRPr lang="en-US" altLang="ja-JP" sz="1600" b="1" dirty="0">
              <a:solidFill>
                <a:schemeClr val="tx1"/>
              </a:solidFill>
            </a:endParaRPr>
          </a:p>
          <a:p>
            <a:pPr>
              <a:lnSpc>
                <a:spcPts val="1800"/>
              </a:lnSpc>
            </a:pPr>
            <a:r>
              <a:rPr lang="en-US" altLang="ja-JP" sz="1600" dirty="0">
                <a:solidFill>
                  <a:schemeClr val="tx1"/>
                </a:solidFill>
              </a:rPr>
              <a:t>	</a:t>
            </a:r>
            <a:r>
              <a:rPr lang="ja-JP" altLang="en-US" sz="1600" dirty="0">
                <a:solidFill>
                  <a:schemeClr val="tx1"/>
                </a:solidFill>
              </a:rPr>
              <a:t>地域に共通する資源「りんご」を活かしたイベント・コンテンツ開</a:t>
            </a:r>
            <a:r>
              <a:rPr lang="en-US" altLang="ja-JP" sz="1600" dirty="0">
                <a:solidFill>
                  <a:schemeClr val="tx1"/>
                </a:solidFill>
              </a:rPr>
              <a:t>	</a:t>
            </a:r>
            <a:r>
              <a:rPr lang="ja-JP" altLang="en-US" sz="1600" dirty="0">
                <a:solidFill>
                  <a:schemeClr val="tx1"/>
                </a:solidFill>
              </a:rPr>
              <a:t>発や観光施設の強化、プロモーションの実施を通じて、冬季の誘客</a:t>
            </a:r>
            <a:r>
              <a:rPr lang="en-US" altLang="ja-JP" sz="1600" dirty="0">
                <a:solidFill>
                  <a:schemeClr val="tx1"/>
                </a:solidFill>
              </a:rPr>
              <a:t>	</a:t>
            </a:r>
            <a:r>
              <a:rPr lang="ja-JP" altLang="en-US" sz="1600" dirty="0">
                <a:solidFill>
                  <a:schemeClr val="tx1"/>
                </a:solidFill>
              </a:rPr>
              <a:t>を促進します。</a:t>
            </a:r>
            <a:endParaRPr lang="en-US" altLang="ja-JP" sz="1600" dirty="0">
              <a:solidFill>
                <a:schemeClr val="tx1"/>
              </a:solidFill>
            </a:endParaRPr>
          </a:p>
          <a:p>
            <a:pPr marL="400050" indent="-400050">
              <a:lnSpc>
                <a:spcPts val="1800"/>
              </a:lnSpc>
              <a:buFont typeface="+mj-ea"/>
              <a:buAutoNum type="ea1JpnChsDbPeriod" startAt="2"/>
            </a:pPr>
            <a:r>
              <a:rPr lang="ja-JP" altLang="en-US" sz="1600" b="1" dirty="0">
                <a:solidFill>
                  <a:schemeClr val="tx1"/>
                </a:solidFill>
              </a:rPr>
              <a:t>一次交通事業者・旅行会社等と連携した観光プロモーションの実施</a:t>
            </a:r>
            <a:endParaRPr lang="en-US" altLang="ja-JP" sz="1600" b="1" dirty="0">
              <a:solidFill>
                <a:schemeClr val="tx1"/>
              </a:solidFill>
            </a:endParaRPr>
          </a:p>
          <a:p>
            <a:pPr>
              <a:lnSpc>
                <a:spcPts val="1800"/>
              </a:lnSpc>
            </a:pPr>
            <a:r>
              <a:rPr lang="en-US" altLang="ja-JP" sz="1600" dirty="0">
                <a:solidFill>
                  <a:schemeClr val="tx1"/>
                </a:solidFill>
              </a:rPr>
              <a:t>	</a:t>
            </a:r>
            <a:r>
              <a:rPr lang="ja-JP" altLang="en-US" sz="1600" dirty="0">
                <a:solidFill>
                  <a:schemeClr val="tx1"/>
                </a:solidFill>
              </a:rPr>
              <a:t>観光キャンペーン等の共催や会員向け旅行企画の造成などを通じて、</a:t>
            </a:r>
            <a:endParaRPr lang="en-US" altLang="ja-JP" sz="1600" dirty="0">
              <a:solidFill>
                <a:schemeClr val="tx1"/>
              </a:solidFill>
            </a:endParaRPr>
          </a:p>
          <a:p>
            <a:pPr>
              <a:lnSpc>
                <a:spcPts val="1800"/>
              </a:lnSpc>
            </a:pPr>
            <a:r>
              <a:rPr lang="ja-JP" altLang="en-US" sz="1600" dirty="0">
                <a:solidFill>
                  <a:schemeClr val="tx1"/>
                </a:solidFill>
              </a:rPr>
              <a:t>　　誘客を促進します。</a:t>
            </a:r>
            <a:endParaRPr lang="en-US" altLang="ja-JP" sz="1600" dirty="0">
              <a:solidFill>
                <a:schemeClr val="tx1"/>
              </a:solidFill>
            </a:endParaRPr>
          </a:p>
          <a:p>
            <a:pPr marL="400050" indent="-400050">
              <a:lnSpc>
                <a:spcPts val="1800"/>
              </a:lnSpc>
              <a:buFont typeface="+mj-ea"/>
              <a:buAutoNum type="ea1JpnChsDbPeriod" startAt="3"/>
            </a:pPr>
            <a:r>
              <a:rPr lang="ja-JP" altLang="en-US" sz="1600" b="1" dirty="0">
                <a:solidFill>
                  <a:schemeClr val="tx1"/>
                </a:solidFill>
              </a:rPr>
              <a:t>青森空港直行便就航国やクルーズ船客からの誘客強化</a:t>
            </a:r>
            <a:endParaRPr lang="en-US" altLang="ja-JP" sz="1600" b="1" dirty="0">
              <a:solidFill>
                <a:schemeClr val="tx1"/>
              </a:solidFill>
            </a:endParaRPr>
          </a:p>
          <a:p>
            <a:pPr>
              <a:lnSpc>
                <a:spcPts val="1800"/>
              </a:lnSpc>
            </a:pPr>
            <a:r>
              <a:rPr lang="en-US" altLang="ja-JP" sz="1600" dirty="0">
                <a:solidFill>
                  <a:schemeClr val="tx1"/>
                </a:solidFill>
              </a:rPr>
              <a:t>	</a:t>
            </a:r>
            <a:r>
              <a:rPr lang="ja-JP" altLang="en-US" sz="1600" dirty="0">
                <a:solidFill>
                  <a:schemeClr val="tx1"/>
                </a:solidFill>
              </a:rPr>
              <a:t>国内客の閑散期に来訪が多くなる台湾客・韓国客や青森港に寄港す</a:t>
            </a:r>
            <a:endParaRPr lang="en-US" altLang="ja-JP" sz="1600" dirty="0">
              <a:solidFill>
                <a:schemeClr val="tx1"/>
              </a:solidFill>
            </a:endParaRPr>
          </a:p>
          <a:p>
            <a:pPr>
              <a:lnSpc>
                <a:spcPts val="1800"/>
              </a:lnSpc>
            </a:pPr>
            <a:r>
              <a:rPr lang="ja-JP" altLang="en-US" sz="1600" dirty="0">
                <a:solidFill>
                  <a:schemeClr val="tx1"/>
                </a:solidFill>
              </a:rPr>
              <a:t>　　るクルーズ船客からの誘客を促進すべく、商談会参加やランドオペ</a:t>
            </a:r>
            <a:endParaRPr lang="en-US" altLang="ja-JP" sz="1600" dirty="0">
              <a:solidFill>
                <a:schemeClr val="tx1"/>
              </a:solidFill>
            </a:endParaRPr>
          </a:p>
          <a:p>
            <a:pPr>
              <a:lnSpc>
                <a:spcPts val="1800"/>
              </a:lnSpc>
            </a:pPr>
            <a:r>
              <a:rPr lang="ja-JP" altLang="en-US" sz="1600" dirty="0">
                <a:solidFill>
                  <a:schemeClr val="tx1"/>
                </a:solidFill>
              </a:rPr>
              <a:t>　　レーターへの売り込み等を実施します。</a:t>
            </a:r>
            <a:endParaRPr lang="en-US" altLang="ja-JP" sz="1600" dirty="0">
              <a:solidFill>
                <a:schemeClr val="tx1"/>
              </a:solidFill>
            </a:endParaRPr>
          </a:p>
          <a:p>
            <a:pPr marL="400050" indent="-400050">
              <a:lnSpc>
                <a:spcPts val="1800"/>
              </a:lnSpc>
              <a:buFont typeface="+mj-ea"/>
              <a:buAutoNum type="ea1JpnChsDbPeriod" startAt="4"/>
            </a:pPr>
            <a:r>
              <a:rPr lang="ja-JP" altLang="en-US" sz="1600" b="1" dirty="0">
                <a:solidFill>
                  <a:schemeClr val="tx1"/>
                </a:solidFill>
              </a:rPr>
              <a:t>拠点行動型周遊観光モデルルートの整備・発信</a:t>
            </a:r>
            <a:endParaRPr lang="en-US" altLang="ja-JP" sz="1600" b="1" dirty="0">
              <a:solidFill>
                <a:schemeClr val="tx1"/>
              </a:solidFill>
            </a:endParaRPr>
          </a:p>
          <a:p>
            <a:pPr>
              <a:lnSpc>
                <a:spcPts val="1800"/>
              </a:lnSpc>
            </a:pPr>
            <a:r>
              <a:rPr lang="en-US" altLang="ja-JP" sz="1600" dirty="0">
                <a:solidFill>
                  <a:schemeClr val="tx1"/>
                </a:solidFill>
              </a:rPr>
              <a:t>	</a:t>
            </a:r>
            <a:r>
              <a:rPr lang="ja-JP" altLang="en-US" sz="1600" dirty="0">
                <a:solidFill>
                  <a:schemeClr val="tx1"/>
                </a:solidFill>
              </a:rPr>
              <a:t>津軽地域での周遊促進を目指し、季節ごと・観光カテゴリごと・交</a:t>
            </a:r>
            <a:r>
              <a:rPr lang="en-US" altLang="ja-JP" sz="1600" dirty="0">
                <a:solidFill>
                  <a:schemeClr val="tx1"/>
                </a:solidFill>
              </a:rPr>
              <a:t>	</a:t>
            </a:r>
            <a:r>
              <a:rPr lang="ja-JP" altLang="en-US" sz="1600" dirty="0">
                <a:solidFill>
                  <a:schemeClr val="tx1"/>
                </a:solidFill>
              </a:rPr>
              <a:t>通手段ごとに観光モデルルートを整備し情報発信します。</a:t>
            </a:r>
            <a:endParaRPr lang="en-US" altLang="ja-JP" sz="1600" dirty="0">
              <a:solidFill>
                <a:schemeClr val="tx1"/>
              </a:solidFill>
            </a:endParaRPr>
          </a:p>
        </p:txBody>
      </p:sp>
      <p:sp>
        <p:nvSpPr>
          <p:cNvPr id="2" name="四角形: 角を丸くする 1">
            <a:extLst>
              <a:ext uri="{FF2B5EF4-FFF2-40B4-BE49-F238E27FC236}">
                <a16:creationId xmlns:a16="http://schemas.microsoft.com/office/drawing/2014/main" id="{7EC7668F-D179-64C2-6B7B-DDA9D7DD0E3C}"/>
              </a:ext>
            </a:extLst>
          </p:cNvPr>
          <p:cNvSpPr/>
          <p:nvPr/>
        </p:nvSpPr>
        <p:spPr>
          <a:xfrm>
            <a:off x="6660187" y="728036"/>
            <a:ext cx="1440000" cy="2520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1400" b="1" dirty="0"/>
              <a:t>対旅行者</a:t>
            </a:r>
          </a:p>
        </p:txBody>
      </p:sp>
      <p:pic>
        <p:nvPicPr>
          <p:cNvPr id="10" name="図 9" descr="飛行機, 男 が含まれている画像&#10;&#10;AI 生成コンテンツは誤りを含む可能性があります。">
            <a:extLst>
              <a:ext uri="{FF2B5EF4-FFF2-40B4-BE49-F238E27FC236}">
                <a16:creationId xmlns:a16="http://schemas.microsoft.com/office/drawing/2014/main" id="{FA4A83BB-6750-94B1-A9B1-7663AB7E1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387" y="5185305"/>
            <a:ext cx="2016000" cy="1512000"/>
          </a:xfrm>
          <a:prstGeom prst="rect">
            <a:avLst/>
          </a:prstGeom>
        </p:spPr>
      </p:pic>
      <p:pic>
        <p:nvPicPr>
          <p:cNvPr id="15" name="図 14" descr="Cgで描かれたアニメ&#10;&#10;AI 生成コンテンツは誤りを含む可能性があります。">
            <a:extLst>
              <a:ext uri="{FF2B5EF4-FFF2-40B4-BE49-F238E27FC236}">
                <a16:creationId xmlns:a16="http://schemas.microsoft.com/office/drawing/2014/main" id="{51C36E81-7B15-0116-3AE2-FE72B98AB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380" y="3614575"/>
            <a:ext cx="1487613" cy="1512000"/>
          </a:xfrm>
          <a:prstGeom prst="rect">
            <a:avLst/>
          </a:prstGeom>
        </p:spPr>
      </p:pic>
    </p:spTree>
    <p:extLst>
      <p:ext uri="{BB962C8B-B14F-4D97-AF65-F5344CB8AC3E}">
        <p14:creationId xmlns:p14="http://schemas.microsoft.com/office/powerpoint/2010/main" val="2254909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B82E-FAD6-8BA1-8F91-224AEEC233AE}"/>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3D9E6579-6460-A741-761F-25CDA496510F}"/>
              </a:ext>
            </a:extLst>
          </p:cNvPr>
          <p:cNvSpPr>
            <a:spLocks noGrp="1"/>
          </p:cNvSpPr>
          <p:nvPr>
            <p:ph type="title"/>
          </p:nvPr>
        </p:nvSpPr>
        <p:spPr/>
        <p:txBody>
          <a:bodyPr>
            <a:normAutofit/>
          </a:bodyPr>
          <a:lstStyle/>
          <a:p>
            <a:r>
              <a:rPr lang="ja-JP" altLang="en-US" dirty="0"/>
              <a:t>７－２ ．目標達成に向けて取り組む施策</a:t>
            </a:r>
          </a:p>
        </p:txBody>
      </p:sp>
      <p:sp>
        <p:nvSpPr>
          <p:cNvPr id="6" name="テキスト ボックス 5">
            <a:extLst>
              <a:ext uri="{FF2B5EF4-FFF2-40B4-BE49-F238E27FC236}">
                <a16:creationId xmlns:a16="http://schemas.microsoft.com/office/drawing/2014/main" id="{BC4F8798-2FA6-66FF-03C6-0B31040BCA1F}"/>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0FC70BAA-8894-8B65-D933-CE05679BC854}"/>
              </a:ext>
            </a:extLst>
          </p:cNvPr>
          <p:cNvSpPr>
            <a:spLocks noGrp="1"/>
          </p:cNvSpPr>
          <p:nvPr>
            <p:ph type="sldNum" sz="quarter" idx="12"/>
          </p:nvPr>
        </p:nvSpPr>
        <p:spPr/>
        <p:txBody>
          <a:bodyPr/>
          <a:lstStyle/>
          <a:p>
            <a:fld id="{E6FEF39B-B593-4A6E-A535-B6F576D5169E}" type="slidenum">
              <a:rPr kumimoji="1" lang="ja-JP" altLang="en-US" smtClean="0"/>
              <a:pPr/>
              <a:t>28</a:t>
            </a:fld>
            <a:endParaRPr kumimoji="1" lang="ja-JP" altLang="en-US" dirty="0"/>
          </a:p>
        </p:txBody>
      </p:sp>
      <p:sp>
        <p:nvSpPr>
          <p:cNvPr id="7" name="四角形: 角を丸くする 6">
            <a:extLst>
              <a:ext uri="{FF2B5EF4-FFF2-40B4-BE49-F238E27FC236}">
                <a16:creationId xmlns:a16="http://schemas.microsoft.com/office/drawing/2014/main" id="{02DD9EE6-B52B-DF12-F666-2B0414406A9A}"/>
              </a:ext>
            </a:extLst>
          </p:cNvPr>
          <p:cNvSpPr/>
          <p:nvPr/>
        </p:nvSpPr>
        <p:spPr>
          <a:xfrm>
            <a:off x="261096" y="992386"/>
            <a:ext cx="8621808" cy="1167340"/>
          </a:xfrm>
          <a:prstGeom prst="roundRect">
            <a:avLst>
              <a:gd name="adj" fmla="val 354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ja-JP" altLang="en-US" sz="1600" dirty="0">
                <a:solidFill>
                  <a:schemeClr val="tx1"/>
                </a:solidFill>
              </a:rPr>
              <a:t>津軽地域が持続可能な観光地となるために、地域住民が観光産業のメリットを正しく認識し、観光客のもてなしや観光ボランティアへの参加など、観光に積極的に関わりを持つ住民を増やしていきます。</a:t>
            </a:r>
          </a:p>
        </p:txBody>
      </p:sp>
      <p:sp>
        <p:nvSpPr>
          <p:cNvPr id="4" name="矢印: 山形 3">
            <a:extLst>
              <a:ext uri="{FF2B5EF4-FFF2-40B4-BE49-F238E27FC236}">
                <a16:creationId xmlns:a16="http://schemas.microsoft.com/office/drawing/2014/main" id="{B9CCAD4B-FD1C-AA42-D57A-D6CB38D4C8FB}"/>
              </a:ext>
            </a:extLst>
          </p:cNvPr>
          <p:cNvSpPr/>
          <p:nvPr/>
        </p:nvSpPr>
        <p:spPr>
          <a:xfrm>
            <a:off x="126286" y="750687"/>
            <a:ext cx="5751185" cy="483394"/>
          </a:xfrm>
          <a:prstGeom prst="chevron">
            <a:avLst>
              <a:gd name="adj" fmla="val 30183"/>
            </a:avLst>
          </a:prstGeom>
          <a:solidFill>
            <a:schemeClr val="accent1">
              <a:lumMod val="60000"/>
              <a:lumOff val="40000"/>
            </a:schemeClr>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b="1" dirty="0">
                <a:solidFill>
                  <a:schemeClr val="tx1"/>
                </a:solidFill>
              </a:rPr>
              <a:t>施策６．持続可能な観光地化の促進</a:t>
            </a:r>
          </a:p>
        </p:txBody>
      </p:sp>
      <p:sp>
        <p:nvSpPr>
          <p:cNvPr id="9" name="四角形: 角を丸くする 8">
            <a:extLst>
              <a:ext uri="{FF2B5EF4-FFF2-40B4-BE49-F238E27FC236}">
                <a16:creationId xmlns:a16="http://schemas.microsoft.com/office/drawing/2014/main" id="{D9980F59-68FA-8509-9991-7893669DB77C}"/>
              </a:ext>
            </a:extLst>
          </p:cNvPr>
          <p:cNvSpPr/>
          <p:nvPr/>
        </p:nvSpPr>
        <p:spPr>
          <a:xfrm>
            <a:off x="261096" y="2095390"/>
            <a:ext cx="8621808" cy="102009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a:t>
            </a:r>
            <a:r>
              <a:rPr lang="en-US" altLang="ja-JP" sz="1600" dirty="0">
                <a:solidFill>
                  <a:schemeClr val="tx1"/>
                </a:solidFill>
              </a:rPr>
              <a:t>KPI</a:t>
            </a:r>
            <a:r>
              <a:rPr lang="ja-JP" altLang="en-US" sz="1600" dirty="0">
                <a:solidFill>
                  <a:schemeClr val="tx1"/>
                </a:solidFill>
              </a:rPr>
              <a:t>＞</a:t>
            </a:r>
            <a:endParaRPr lang="en-US" altLang="ja-JP" sz="1600" dirty="0">
              <a:solidFill>
                <a:schemeClr val="tx1"/>
              </a:solidFill>
            </a:endParaRPr>
          </a:p>
          <a:p>
            <a:r>
              <a:rPr lang="ja-JP" altLang="en-US" sz="1600" dirty="0">
                <a:solidFill>
                  <a:schemeClr val="tx1"/>
                </a:solidFill>
              </a:rPr>
              <a:t>⑦津軽地域が持続可能な観光地として満足のいく地域だと思う割合：</a:t>
            </a:r>
            <a:r>
              <a:rPr lang="en-US" altLang="ja-JP" sz="1600" dirty="0">
                <a:solidFill>
                  <a:schemeClr val="tx1"/>
                </a:solidFill>
              </a:rPr>
              <a:t>60%</a:t>
            </a:r>
            <a:r>
              <a:rPr lang="ja-JP" altLang="en-US" sz="1600" dirty="0">
                <a:solidFill>
                  <a:schemeClr val="tx1"/>
                </a:solidFill>
              </a:rPr>
              <a:t>まで増加</a:t>
            </a:r>
            <a:endParaRPr lang="en-US" altLang="ja-JP" sz="1600" dirty="0">
              <a:solidFill>
                <a:schemeClr val="tx1"/>
              </a:solidFill>
            </a:endParaRPr>
          </a:p>
        </p:txBody>
      </p:sp>
      <p:sp>
        <p:nvSpPr>
          <p:cNvPr id="11" name="正方形/長方形 10">
            <a:extLst>
              <a:ext uri="{FF2B5EF4-FFF2-40B4-BE49-F238E27FC236}">
                <a16:creationId xmlns:a16="http://schemas.microsoft.com/office/drawing/2014/main" id="{638787B3-02B7-6265-39BB-315F1FE70A1B}"/>
              </a:ext>
            </a:extLst>
          </p:cNvPr>
          <p:cNvSpPr/>
          <p:nvPr/>
        </p:nvSpPr>
        <p:spPr>
          <a:xfrm>
            <a:off x="261096" y="3115482"/>
            <a:ext cx="6867291" cy="22265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600" dirty="0">
                <a:solidFill>
                  <a:schemeClr val="tx1"/>
                </a:solidFill>
              </a:rPr>
              <a:t>＜主な事業＞</a:t>
            </a:r>
            <a:endParaRPr lang="en-US" altLang="ja-JP" sz="1600" dirty="0">
              <a:solidFill>
                <a:schemeClr val="tx1"/>
              </a:solidFill>
            </a:endParaRPr>
          </a:p>
          <a:p>
            <a:pPr marL="400050" indent="-400050">
              <a:buFont typeface="+mj-ea"/>
              <a:buAutoNum type="ea1JpnChsDbPeriod"/>
            </a:pPr>
            <a:r>
              <a:rPr lang="ja-JP" altLang="en-US" sz="1600" b="1" dirty="0">
                <a:solidFill>
                  <a:schemeClr val="tx1"/>
                </a:solidFill>
              </a:rPr>
              <a:t>住民観光意識調査の実施</a:t>
            </a:r>
            <a:endParaRPr lang="en-US" altLang="ja-JP" sz="1600" b="1" dirty="0">
              <a:solidFill>
                <a:schemeClr val="tx1"/>
              </a:solidFill>
            </a:endParaRPr>
          </a:p>
          <a:p>
            <a:r>
              <a:rPr lang="en-US" altLang="ja-JP" sz="1600" dirty="0">
                <a:solidFill>
                  <a:schemeClr val="tx1"/>
                </a:solidFill>
              </a:rPr>
              <a:t>	</a:t>
            </a:r>
            <a:r>
              <a:rPr lang="ja-JP" altLang="en-US" sz="1600" dirty="0">
                <a:solidFill>
                  <a:schemeClr val="tx1"/>
                </a:solidFill>
              </a:rPr>
              <a:t>地域住民の観光施策や観光客に対する考えや、津軽地域の持続可能</a:t>
            </a:r>
            <a:r>
              <a:rPr lang="en-US" altLang="ja-JP" sz="1600" dirty="0">
                <a:solidFill>
                  <a:schemeClr val="tx1"/>
                </a:solidFill>
              </a:rPr>
              <a:t>	</a:t>
            </a:r>
            <a:r>
              <a:rPr lang="ja-JP" altLang="en-US" sz="1600" dirty="0">
                <a:solidFill>
                  <a:schemeClr val="tx1"/>
                </a:solidFill>
              </a:rPr>
              <a:t>な観光地化状況の把握を目的とした調査を実施します。</a:t>
            </a:r>
            <a:endParaRPr lang="en-US" altLang="ja-JP" sz="1600" dirty="0">
              <a:solidFill>
                <a:schemeClr val="tx1"/>
              </a:solidFill>
            </a:endParaRPr>
          </a:p>
          <a:p>
            <a:pPr marL="400050" indent="-400050">
              <a:buFont typeface="+mj-ea"/>
              <a:buAutoNum type="ea1JpnChsDbPeriod" startAt="2"/>
            </a:pPr>
            <a:r>
              <a:rPr lang="ja-JP" altLang="en-US" sz="1600" b="1" dirty="0">
                <a:solidFill>
                  <a:schemeClr val="tx1"/>
                </a:solidFill>
              </a:rPr>
              <a:t>地域住民向け観光セミナーの実施</a:t>
            </a:r>
            <a:endParaRPr lang="en-US" altLang="ja-JP" sz="1600" b="1" dirty="0">
              <a:solidFill>
                <a:schemeClr val="tx1"/>
              </a:solidFill>
            </a:endParaRPr>
          </a:p>
          <a:p>
            <a:r>
              <a:rPr lang="en-US" altLang="ja-JP" sz="1600" dirty="0">
                <a:solidFill>
                  <a:schemeClr val="tx1"/>
                </a:solidFill>
              </a:rPr>
              <a:t>	</a:t>
            </a:r>
            <a:r>
              <a:rPr lang="ja-JP" altLang="en-US" sz="1600" dirty="0">
                <a:solidFill>
                  <a:schemeClr val="tx1"/>
                </a:solidFill>
              </a:rPr>
              <a:t>観光産業が地域にもたらすメリットを地域住民に認知してもらうこ</a:t>
            </a:r>
            <a:r>
              <a:rPr lang="en-US" altLang="ja-JP" sz="1600" dirty="0">
                <a:solidFill>
                  <a:schemeClr val="tx1"/>
                </a:solidFill>
              </a:rPr>
              <a:t>	</a:t>
            </a:r>
            <a:r>
              <a:rPr lang="ja-JP" altLang="en-US" sz="1600" dirty="0">
                <a:solidFill>
                  <a:schemeClr val="tx1"/>
                </a:solidFill>
              </a:rPr>
              <a:t>とを目的に、地域住民向けの観光セミナーを開催することで、地域</a:t>
            </a:r>
            <a:r>
              <a:rPr lang="en-US" altLang="ja-JP" sz="1600" dirty="0">
                <a:solidFill>
                  <a:schemeClr val="tx1"/>
                </a:solidFill>
              </a:rPr>
              <a:t>	</a:t>
            </a:r>
            <a:r>
              <a:rPr lang="ja-JP" altLang="en-US" sz="1600" dirty="0">
                <a:solidFill>
                  <a:schemeClr val="tx1"/>
                </a:solidFill>
              </a:rPr>
              <a:t>住民の観光に対する意識の変容と観光への積極参加を促します。</a:t>
            </a:r>
            <a:endParaRPr lang="en-US" altLang="ja-JP" sz="1600" dirty="0">
              <a:solidFill>
                <a:schemeClr val="tx1"/>
              </a:solidFill>
            </a:endParaRPr>
          </a:p>
        </p:txBody>
      </p:sp>
      <p:sp>
        <p:nvSpPr>
          <p:cNvPr id="3" name="四角形: 角を丸くする 2">
            <a:extLst>
              <a:ext uri="{FF2B5EF4-FFF2-40B4-BE49-F238E27FC236}">
                <a16:creationId xmlns:a16="http://schemas.microsoft.com/office/drawing/2014/main" id="{9BB05140-14C4-0097-427F-AFEAC300061A}"/>
              </a:ext>
            </a:extLst>
          </p:cNvPr>
          <p:cNvSpPr/>
          <p:nvPr/>
        </p:nvSpPr>
        <p:spPr>
          <a:xfrm>
            <a:off x="6660187" y="1007310"/>
            <a:ext cx="1440000" cy="2520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1400" b="1" dirty="0"/>
              <a:t>対地域</a:t>
            </a:r>
          </a:p>
        </p:txBody>
      </p:sp>
      <p:pic>
        <p:nvPicPr>
          <p:cNvPr id="15" name="図 14">
            <a:extLst>
              <a:ext uri="{FF2B5EF4-FFF2-40B4-BE49-F238E27FC236}">
                <a16:creationId xmlns:a16="http://schemas.microsoft.com/office/drawing/2014/main" id="{BAD032C1-C776-DCCB-EA49-5660EB209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387" y="4894283"/>
            <a:ext cx="2016000" cy="1512000"/>
          </a:xfrm>
          <a:prstGeom prst="rect">
            <a:avLst/>
          </a:prstGeom>
        </p:spPr>
      </p:pic>
      <p:pic>
        <p:nvPicPr>
          <p:cNvPr id="19" name="図 18" descr="ダイアグラム&#10;&#10;AI 生成コンテンツは誤りを含む可能性があります。">
            <a:extLst>
              <a:ext uri="{FF2B5EF4-FFF2-40B4-BE49-F238E27FC236}">
                <a16:creationId xmlns:a16="http://schemas.microsoft.com/office/drawing/2014/main" id="{D465C1AC-01D1-2369-0782-171862E063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387" y="3472752"/>
            <a:ext cx="2016000" cy="1512000"/>
          </a:xfrm>
          <a:prstGeom prst="rect">
            <a:avLst/>
          </a:prstGeom>
        </p:spPr>
      </p:pic>
    </p:spTree>
    <p:extLst>
      <p:ext uri="{BB962C8B-B14F-4D97-AF65-F5344CB8AC3E}">
        <p14:creationId xmlns:p14="http://schemas.microsoft.com/office/powerpoint/2010/main" val="4228258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E2A5D-DCF3-9AD8-4D5B-A204CD919FE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592ED6E1-94E0-338B-2E38-16BB624FAEB5}"/>
              </a:ext>
            </a:extLst>
          </p:cNvPr>
          <p:cNvSpPr>
            <a:spLocks noGrp="1"/>
          </p:cNvSpPr>
          <p:nvPr>
            <p:ph type="title"/>
          </p:nvPr>
        </p:nvSpPr>
        <p:spPr/>
        <p:txBody>
          <a:bodyPr>
            <a:normAutofit/>
          </a:bodyPr>
          <a:lstStyle/>
          <a:p>
            <a:r>
              <a:rPr lang="ja-JP" altLang="en-US" dirty="0"/>
              <a:t>７－２ ．目標達成に向けて取り組む施策</a:t>
            </a:r>
          </a:p>
        </p:txBody>
      </p:sp>
      <p:sp>
        <p:nvSpPr>
          <p:cNvPr id="6" name="テキスト ボックス 5">
            <a:extLst>
              <a:ext uri="{FF2B5EF4-FFF2-40B4-BE49-F238E27FC236}">
                <a16:creationId xmlns:a16="http://schemas.microsoft.com/office/drawing/2014/main" id="{2011605C-CDA2-C450-F02A-316430A71A4A}"/>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F988732F-62E5-9C9D-696D-7B953C1BFAC8}"/>
              </a:ext>
            </a:extLst>
          </p:cNvPr>
          <p:cNvSpPr>
            <a:spLocks noGrp="1"/>
          </p:cNvSpPr>
          <p:nvPr>
            <p:ph type="sldNum" sz="quarter" idx="12"/>
          </p:nvPr>
        </p:nvSpPr>
        <p:spPr/>
        <p:txBody>
          <a:bodyPr/>
          <a:lstStyle/>
          <a:p>
            <a:fld id="{E6FEF39B-B593-4A6E-A535-B6F576D5169E}" type="slidenum">
              <a:rPr kumimoji="1" lang="ja-JP" altLang="en-US" smtClean="0"/>
              <a:pPr/>
              <a:t>29</a:t>
            </a:fld>
            <a:endParaRPr kumimoji="1" lang="ja-JP" altLang="en-US" dirty="0"/>
          </a:p>
        </p:txBody>
      </p:sp>
      <p:sp>
        <p:nvSpPr>
          <p:cNvPr id="7" name="四角形: 角を丸くする 6">
            <a:extLst>
              <a:ext uri="{FF2B5EF4-FFF2-40B4-BE49-F238E27FC236}">
                <a16:creationId xmlns:a16="http://schemas.microsoft.com/office/drawing/2014/main" id="{AC3BAE10-2575-E989-EBFA-CAD9CD384E50}"/>
              </a:ext>
            </a:extLst>
          </p:cNvPr>
          <p:cNvSpPr/>
          <p:nvPr/>
        </p:nvSpPr>
        <p:spPr>
          <a:xfrm>
            <a:off x="261096" y="992386"/>
            <a:ext cx="8621808" cy="1167340"/>
          </a:xfrm>
          <a:prstGeom prst="roundRect">
            <a:avLst>
              <a:gd name="adj" fmla="val 354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ja-JP" altLang="en-US" sz="1600" dirty="0">
                <a:solidFill>
                  <a:schemeClr val="tx1"/>
                </a:solidFill>
              </a:rPr>
              <a:t>津軽地域の持続可能な観光地化を支える</a:t>
            </a:r>
            <a:r>
              <a:rPr lang="en-US" altLang="ja-JP" sz="1600" dirty="0">
                <a:solidFill>
                  <a:schemeClr val="tx1"/>
                </a:solidFill>
              </a:rPr>
              <a:t>DMO</a:t>
            </a:r>
            <a:r>
              <a:rPr lang="ja-JP" altLang="en-US" sz="1600" dirty="0">
                <a:solidFill>
                  <a:schemeClr val="tx1"/>
                </a:solidFill>
              </a:rPr>
              <a:t>組織を持続可能化するため、</a:t>
            </a:r>
            <a:r>
              <a:rPr lang="en-US" altLang="ja-JP" sz="1600" dirty="0">
                <a:solidFill>
                  <a:schemeClr val="tx1"/>
                </a:solidFill>
              </a:rPr>
              <a:t>DMO</a:t>
            </a:r>
            <a:r>
              <a:rPr lang="ja-JP" altLang="en-US" sz="1600" dirty="0">
                <a:solidFill>
                  <a:schemeClr val="tx1"/>
                </a:solidFill>
              </a:rPr>
              <a:t>の経営安定化を図るほか、</a:t>
            </a:r>
            <a:r>
              <a:rPr lang="en-US" altLang="ja-JP" sz="1600" dirty="0">
                <a:solidFill>
                  <a:schemeClr val="tx1"/>
                </a:solidFill>
              </a:rPr>
              <a:t>DMO</a:t>
            </a:r>
            <a:r>
              <a:rPr lang="ja-JP" altLang="en-US" sz="1600" dirty="0">
                <a:solidFill>
                  <a:schemeClr val="tx1"/>
                </a:solidFill>
              </a:rPr>
              <a:t>で働く職員がより意欲的に業務に取り組めるように職員の満足度を高める取り組みを行います。</a:t>
            </a:r>
          </a:p>
        </p:txBody>
      </p:sp>
      <p:sp>
        <p:nvSpPr>
          <p:cNvPr id="4" name="矢印: 山形 3">
            <a:extLst>
              <a:ext uri="{FF2B5EF4-FFF2-40B4-BE49-F238E27FC236}">
                <a16:creationId xmlns:a16="http://schemas.microsoft.com/office/drawing/2014/main" id="{17D0E1CE-86FF-3C1A-30FF-A4C47DAD84BB}"/>
              </a:ext>
            </a:extLst>
          </p:cNvPr>
          <p:cNvSpPr/>
          <p:nvPr/>
        </p:nvSpPr>
        <p:spPr>
          <a:xfrm>
            <a:off x="126286" y="750687"/>
            <a:ext cx="5751185" cy="483394"/>
          </a:xfrm>
          <a:prstGeom prst="chevron">
            <a:avLst>
              <a:gd name="adj" fmla="val 30183"/>
            </a:avLst>
          </a:prstGeom>
          <a:solidFill>
            <a:schemeClr val="accent4">
              <a:lumMod val="60000"/>
              <a:lumOff val="40000"/>
            </a:schemeClr>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r>
              <a:rPr kumimoji="1" lang="en-US" altLang="ja-JP" b="1" dirty="0">
                <a:solidFill>
                  <a:schemeClr val="tx1"/>
                </a:solidFill>
              </a:rPr>
              <a:t>DMO</a:t>
            </a:r>
            <a:r>
              <a:rPr kumimoji="1" lang="ja-JP" altLang="en-US" b="1" dirty="0">
                <a:solidFill>
                  <a:schemeClr val="tx1"/>
                </a:solidFill>
              </a:rPr>
              <a:t>組織マネジメントの強化</a:t>
            </a:r>
          </a:p>
        </p:txBody>
      </p:sp>
      <p:sp>
        <p:nvSpPr>
          <p:cNvPr id="9" name="四角形: 角を丸くする 8">
            <a:extLst>
              <a:ext uri="{FF2B5EF4-FFF2-40B4-BE49-F238E27FC236}">
                <a16:creationId xmlns:a16="http://schemas.microsoft.com/office/drawing/2014/main" id="{53D0DBAD-42A8-3B1F-E253-D8C3A20735DE}"/>
              </a:ext>
            </a:extLst>
          </p:cNvPr>
          <p:cNvSpPr/>
          <p:nvPr/>
        </p:nvSpPr>
        <p:spPr>
          <a:xfrm>
            <a:off x="261096" y="2159726"/>
            <a:ext cx="8621808" cy="102009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a:t>
            </a:r>
            <a:r>
              <a:rPr lang="en-US" altLang="ja-JP" sz="1600" dirty="0">
                <a:solidFill>
                  <a:schemeClr val="tx1"/>
                </a:solidFill>
              </a:rPr>
              <a:t>KPI</a:t>
            </a:r>
            <a:r>
              <a:rPr lang="ja-JP" altLang="en-US" sz="1600" dirty="0">
                <a:solidFill>
                  <a:schemeClr val="tx1"/>
                </a:solidFill>
              </a:rPr>
              <a:t>＞</a:t>
            </a:r>
            <a:endParaRPr lang="en-US" altLang="ja-JP" sz="1600" dirty="0">
              <a:solidFill>
                <a:schemeClr val="tx1"/>
              </a:solidFill>
            </a:endParaRPr>
          </a:p>
          <a:p>
            <a:r>
              <a:rPr lang="ja-JP" altLang="en-US" sz="1600" dirty="0">
                <a:solidFill>
                  <a:schemeClr val="tx1"/>
                </a:solidFill>
              </a:rPr>
              <a:t>⑯</a:t>
            </a:r>
            <a:r>
              <a:rPr lang="en-US" altLang="ja-JP" sz="1600" dirty="0">
                <a:solidFill>
                  <a:schemeClr val="tx1"/>
                </a:solidFill>
              </a:rPr>
              <a:t>DMO</a:t>
            </a:r>
            <a:r>
              <a:rPr lang="ja-JP" altLang="en-US" sz="1600" dirty="0">
                <a:solidFill>
                  <a:schemeClr val="tx1"/>
                </a:solidFill>
              </a:rPr>
              <a:t>職員の満足度：</a:t>
            </a:r>
            <a:r>
              <a:rPr lang="en-US" altLang="ja-JP" sz="1600" dirty="0">
                <a:solidFill>
                  <a:schemeClr val="tx1"/>
                </a:solidFill>
              </a:rPr>
              <a:t>80%</a:t>
            </a:r>
            <a:r>
              <a:rPr lang="ja-JP" altLang="en-US" sz="1600" dirty="0">
                <a:solidFill>
                  <a:schemeClr val="tx1"/>
                </a:solidFill>
              </a:rPr>
              <a:t>の維持</a:t>
            </a:r>
            <a:endParaRPr lang="en-US" altLang="ja-JP" sz="1600" dirty="0">
              <a:solidFill>
                <a:schemeClr val="tx1"/>
              </a:solidFill>
            </a:endParaRPr>
          </a:p>
          <a:p>
            <a:r>
              <a:rPr lang="ja-JP" altLang="en-US" sz="1600" dirty="0">
                <a:solidFill>
                  <a:schemeClr val="tx1"/>
                </a:solidFill>
              </a:rPr>
              <a:t>⑰安定財源確保率：</a:t>
            </a:r>
            <a:r>
              <a:rPr lang="en-US" altLang="ja-JP" sz="1600" dirty="0">
                <a:solidFill>
                  <a:schemeClr val="tx1"/>
                </a:solidFill>
              </a:rPr>
              <a:t>2025</a:t>
            </a:r>
            <a:r>
              <a:rPr lang="ja-JP" altLang="en-US" sz="1600" dirty="0">
                <a:solidFill>
                  <a:schemeClr val="tx1"/>
                </a:solidFill>
              </a:rPr>
              <a:t>年度比</a:t>
            </a:r>
            <a:r>
              <a:rPr lang="en-US" altLang="ja-JP" sz="1600" dirty="0">
                <a:solidFill>
                  <a:schemeClr val="tx1"/>
                </a:solidFill>
              </a:rPr>
              <a:t>5%</a:t>
            </a:r>
            <a:r>
              <a:rPr lang="ja-JP" altLang="en-US" sz="1600" dirty="0">
                <a:solidFill>
                  <a:schemeClr val="tx1"/>
                </a:solidFill>
              </a:rPr>
              <a:t>増加</a:t>
            </a:r>
          </a:p>
        </p:txBody>
      </p:sp>
      <p:sp>
        <p:nvSpPr>
          <p:cNvPr id="10" name="四角形: 角を丸くする 9">
            <a:extLst>
              <a:ext uri="{FF2B5EF4-FFF2-40B4-BE49-F238E27FC236}">
                <a16:creationId xmlns:a16="http://schemas.microsoft.com/office/drawing/2014/main" id="{3A53C8C2-1D63-CEAF-4B32-46A9A243B534}"/>
              </a:ext>
            </a:extLst>
          </p:cNvPr>
          <p:cNvSpPr/>
          <p:nvPr/>
        </p:nvSpPr>
        <p:spPr>
          <a:xfrm>
            <a:off x="8117421" y="728036"/>
            <a:ext cx="900293" cy="531273"/>
          </a:xfrm>
          <a:prstGeom prst="roundRect">
            <a:avLst>
              <a:gd name="adj" fmla="val 8471"/>
            </a:avLst>
          </a:prstGeom>
          <a:solidFill>
            <a:schemeClr val="accent4"/>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1400" b="1" dirty="0"/>
              <a:t>対組織</a:t>
            </a:r>
          </a:p>
        </p:txBody>
      </p:sp>
    </p:spTree>
    <p:extLst>
      <p:ext uri="{BB962C8B-B14F-4D97-AF65-F5344CB8AC3E}">
        <p14:creationId xmlns:p14="http://schemas.microsoft.com/office/powerpoint/2010/main" val="226710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EBDFA-83FF-DEF7-A9D2-B12CE3DED7F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98772A4-C378-2073-A3C2-A9D66CF5D5BF}"/>
              </a:ext>
            </a:extLst>
          </p:cNvPr>
          <p:cNvSpPr>
            <a:spLocks noGrp="1"/>
          </p:cNvSpPr>
          <p:nvPr>
            <p:ph type="title"/>
          </p:nvPr>
        </p:nvSpPr>
        <p:spPr/>
        <p:txBody>
          <a:bodyPr>
            <a:normAutofit/>
          </a:bodyPr>
          <a:lstStyle/>
          <a:p>
            <a:r>
              <a:rPr lang="ja-JP" altLang="en-US" dirty="0"/>
              <a:t>１．津軽地域観光地経営戦略について</a:t>
            </a:r>
          </a:p>
        </p:txBody>
      </p:sp>
      <p:sp>
        <p:nvSpPr>
          <p:cNvPr id="8" name="スライド番号プレースホルダー 7">
            <a:extLst>
              <a:ext uri="{FF2B5EF4-FFF2-40B4-BE49-F238E27FC236}">
                <a16:creationId xmlns:a16="http://schemas.microsoft.com/office/drawing/2014/main" id="{A743B1C8-7251-7DB8-E51A-1D901FAF358F}"/>
              </a:ext>
            </a:extLst>
          </p:cNvPr>
          <p:cNvSpPr>
            <a:spLocks noGrp="1"/>
          </p:cNvSpPr>
          <p:nvPr>
            <p:ph type="sldNum" sz="quarter" idx="12"/>
          </p:nvPr>
        </p:nvSpPr>
        <p:spPr/>
        <p:txBody>
          <a:bodyPr/>
          <a:lstStyle/>
          <a:p>
            <a:fld id="{E6FEF39B-B593-4A6E-A535-B6F576D5169E}" type="slidenum">
              <a:rPr kumimoji="1" lang="ja-JP" altLang="en-US" smtClean="0"/>
              <a:pPr/>
              <a:t>3</a:t>
            </a:fld>
            <a:endParaRPr kumimoji="1" lang="ja-JP" altLang="en-US" dirty="0"/>
          </a:p>
        </p:txBody>
      </p:sp>
      <p:grpSp>
        <p:nvGrpSpPr>
          <p:cNvPr id="4" name="グループ化 3">
            <a:extLst>
              <a:ext uri="{FF2B5EF4-FFF2-40B4-BE49-F238E27FC236}">
                <a16:creationId xmlns:a16="http://schemas.microsoft.com/office/drawing/2014/main" id="{8E75F0A8-DB8B-9364-537D-FE28D658D54A}"/>
              </a:ext>
            </a:extLst>
          </p:cNvPr>
          <p:cNvGrpSpPr/>
          <p:nvPr/>
        </p:nvGrpSpPr>
        <p:grpSpPr>
          <a:xfrm>
            <a:off x="417307" y="1033404"/>
            <a:ext cx="8220302" cy="1603629"/>
            <a:chOff x="410904" y="1420371"/>
            <a:chExt cx="8220302" cy="1603629"/>
          </a:xfrm>
        </p:grpSpPr>
        <p:sp>
          <p:nvSpPr>
            <p:cNvPr id="3" name="正方形/長方形 2">
              <a:extLst>
                <a:ext uri="{FF2B5EF4-FFF2-40B4-BE49-F238E27FC236}">
                  <a16:creationId xmlns:a16="http://schemas.microsoft.com/office/drawing/2014/main" id="{834DC285-B74C-6576-46D3-F5F1D86A63E9}"/>
                </a:ext>
              </a:extLst>
            </p:cNvPr>
            <p:cNvSpPr/>
            <p:nvPr/>
          </p:nvSpPr>
          <p:spPr>
            <a:xfrm>
              <a:off x="512794" y="1517100"/>
              <a:ext cx="8118412" cy="1506900"/>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r>
                <a:rPr kumimoji="1" lang="ja-JP" altLang="en-US" sz="1600" b="1" u="sng" dirty="0">
                  <a:solidFill>
                    <a:schemeClr val="tx1"/>
                  </a:solidFill>
                  <a:effectLst>
                    <a:outerShdw blurRad="38100" dist="38100" dir="2700000" algn="tl">
                      <a:srgbClr val="000000">
                        <a:alpha val="43137"/>
                      </a:srgbClr>
                    </a:outerShdw>
                  </a:effectLst>
                  <a:latin typeface="+mn-ea"/>
                </a:rPr>
                <a:t>津軽地域</a:t>
              </a:r>
              <a:r>
                <a:rPr kumimoji="1" lang="ja-JP" altLang="en-US" sz="1600" dirty="0">
                  <a:solidFill>
                    <a:schemeClr val="tx1"/>
                  </a:solidFill>
                  <a:latin typeface="+mn-ea"/>
                </a:rPr>
                <a:t>（弘前市・黒石市・五所川原市・つがる市・平川市・鰺ヶ沢町・深浦町・西目屋村・藤崎町・大鰐町・田舎館村・板柳町・鶴田町・中泊町）</a:t>
              </a:r>
              <a:r>
                <a:rPr kumimoji="1" lang="ja-JP" altLang="en-US" sz="1600" b="1" u="sng" dirty="0">
                  <a:solidFill>
                    <a:schemeClr val="tx1"/>
                  </a:solidFill>
                  <a:effectLst>
                    <a:outerShdw blurRad="38100" dist="38100" dir="2700000" algn="tl">
                      <a:srgbClr val="000000">
                        <a:alpha val="43137"/>
                      </a:srgbClr>
                    </a:outerShdw>
                  </a:effectLst>
                  <a:latin typeface="+mn-ea"/>
                </a:rPr>
                <a:t>の観光客増加と観光業の収益拡大</a:t>
              </a:r>
              <a:r>
                <a:rPr kumimoji="1" lang="ja-JP" altLang="en-US" sz="1600" dirty="0">
                  <a:solidFill>
                    <a:schemeClr val="tx1"/>
                  </a:solidFill>
                  <a:latin typeface="+mn-ea"/>
                </a:rPr>
                <a:t>を目指し、地域の観光の課題とその要因を科学的に分析して、当法人と地域事業者、行政等が課題解決のために地域として重点的に取り組むべきことを整理。</a:t>
              </a:r>
              <a:endParaRPr kumimoji="1" lang="en-US" altLang="ja-JP" sz="1600" dirty="0">
                <a:solidFill>
                  <a:schemeClr val="tx1"/>
                </a:solidFill>
                <a:latin typeface="+mn-ea"/>
              </a:endParaRPr>
            </a:p>
          </p:txBody>
        </p:sp>
        <p:sp>
          <p:nvSpPr>
            <p:cNvPr id="2" name="四角形: 角を丸くする 1">
              <a:extLst>
                <a:ext uri="{FF2B5EF4-FFF2-40B4-BE49-F238E27FC236}">
                  <a16:creationId xmlns:a16="http://schemas.microsoft.com/office/drawing/2014/main" id="{C04D6B42-8DD3-3A9E-9184-9578CA150990}"/>
                </a:ext>
              </a:extLst>
            </p:cNvPr>
            <p:cNvSpPr/>
            <p:nvPr/>
          </p:nvSpPr>
          <p:spPr>
            <a:xfrm>
              <a:off x="410904" y="1420371"/>
              <a:ext cx="4406400" cy="483394"/>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b="1" dirty="0">
                  <a:solidFill>
                    <a:schemeClr val="tx1"/>
                  </a:solidFill>
                </a:rPr>
                <a:t>津軽地域観光地経営戦略とは？</a:t>
              </a:r>
            </a:p>
          </p:txBody>
        </p:sp>
      </p:grpSp>
      <p:grpSp>
        <p:nvGrpSpPr>
          <p:cNvPr id="7" name="グループ化 6">
            <a:extLst>
              <a:ext uri="{FF2B5EF4-FFF2-40B4-BE49-F238E27FC236}">
                <a16:creationId xmlns:a16="http://schemas.microsoft.com/office/drawing/2014/main" id="{FB97F2FE-1AFC-EB5A-55BA-9EB6A4A23022}"/>
              </a:ext>
            </a:extLst>
          </p:cNvPr>
          <p:cNvGrpSpPr/>
          <p:nvPr/>
        </p:nvGrpSpPr>
        <p:grpSpPr>
          <a:xfrm>
            <a:off x="410904" y="2952203"/>
            <a:ext cx="8220302" cy="2898922"/>
            <a:chOff x="410904" y="1420371"/>
            <a:chExt cx="8220302" cy="2385317"/>
          </a:xfrm>
        </p:grpSpPr>
        <p:sp>
          <p:nvSpPr>
            <p:cNvPr id="9" name="正方形/長方形 8">
              <a:extLst>
                <a:ext uri="{FF2B5EF4-FFF2-40B4-BE49-F238E27FC236}">
                  <a16:creationId xmlns:a16="http://schemas.microsoft.com/office/drawing/2014/main" id="{E240E331-3B49-834B-F292-DDFA52A8ECB9}"/>
                </a:ext>
              </a:extLst>
            </p:cNvPr>
            <p:cNvSpPr/>
            <p:nvPr/>
          </p:nvSpPr>
          <p:spPr>
            <a:xfrm>
              <a:off x="512794" y="1517100"/>
              <a:ext cx="8118412" cy="2288588"/>
            </a:xfrm>
            <a:prstGeom prst="rect">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marL="285750" indent="-285750">
                <a:buFont typeface="Wingdings" panose="05000000000000000000" pitchFamily="2" charset="2"/>
                <a:buChar char="l"/>
              </a:pPr>
              <a:r>
                <a:rPr kumimoji="1" lang="ja-JP" altLang="en-US" sz="1600" dirty="0">
                  <a:solidFill>
                    <a:schemeClr val="tx1"/>
                  </a:solidFill>
                  <a:latin typeface="+mn-ea"/>
                </a:rPr>
                <a:t>青森県では今後、人口減少が急速に進み、地域の活力の低下が懸念されています。</a:t>
              </a:r>
            </a:p>
            <a:p>
              <a:pPr marL="285750" indent="-285750">
                <a:buFont typeface="Wingdings" panose="05000000000000000000" pitchFamily="2" charset="2"/>
                <a:buChar char="l"/>
              </a:pPr>
              <a:r>
                <a:rPr kumimoji="1" lang="ja-JP" altLang="en-US" sz="1600" dirty="0">
                  <a:solidFill>
                    <a:schemeClr val="tx1"/>
                  </a:solidFill>
                  <a:latin typeface="+mn-ea"/>
                </a:rPr>
                <a:t>地域活力の維持・発展には、観光を通じた交流人口・関係人口の拡大が必要です。</a:t>
              </a:r>
              <a:endParaRPr kumimoji="1" lang="en-US" altLang="ja-JP" sz="1600" dirty="0">
                <a:solidFill>
                  <a:schemeClr val="tx1"/>
                </a:solidFill>
                <a:latin typeface="+mn-ea"/>
              </a:endParaRPr>
            </a:p>
            <a:p>
              <a:pPr marL="285750" indent="-285750">
                <a:buFont typeface="Wingdings" panose="05000000000000000000" pitchFamily="2" charset="2"/>
                <a:buChar char="l"/>
              </a:pPr>
              <a:r>
                <a:rPr kumimoji="1" lang="ja-JP" altLang="en-US" sz="1600" dirty="0">
                  <a:solidFill>
                    <a:schemeClr val="tx1"/>
                  </a:solidFill>
                  <a:latin typeface="+mn-ea"/>
                </a:rPr>
                <a:t>地域に観光客を呼び込み、観光を「稼げる」産業にするためには、</a:t>
              </a:r>
              <a:r>
                <a:rPr kumimoji="1" lang="ja-JP" altLang="en-US" sz="1600" b="1" u="sng" dirty="0">
                  <a:solidFill>
                    <a:schemeClr val="tx1"/>
                  </a:solidFill>
                  <a:effectLst>
                    <a:outerShdw blurRad="38100" dist="38100" dir="2700000" algn="tl">
                      <a:srgbClr val="000000">
                        <a:alpha val="43137"/>
                      </a:srgbClr>
                    </a:outerShdw>
                  </a:effectLst>
                  <a:latin typeface="+mn-ea"/>
                </a:rPr>
                <a:t>地域住民にも観光客にも観光業界で働く人にも魅力的な観光地</a:t>
              </a:r>
              <a:r>
                <a:rPr kumimoji="1" lang="ja-JP" altLang="en-US" sz="1600" dirty="0">
                  <a:solidFill>
                    <a:schemeClr val="tx1"/>
                  </a:solidFill>
                  <a:latin typeface="+mn-ea"/>
                </a:rPr>
                <a:t>になる必要があります。</a:t>
              </a:r>
            </a:p>
            <a:p>
              <a:pPr marL="285750" indent="-285750">
                <a:buFont typeface="Wingdings" panose="05000000000000000000" pitchFamily="2" charset="2"/>
                <a:buChar char="l"/>
              </a:pPr>
              <a:r>
                <a:rPr kumimoji="1" lang="ja-JP" altLang="en-US" sz="1600" dirty="0">
                  <a:solidFill>
                    <a:schemeClr val="tx1"/>
                  </a:solidFill>
                  <a:latin typeface="+mn-ea"/>
                </a:rPr>
                <a:t>地域を魅力的な観光地にするには、</a:t>
              </a:r>
              <a:r>
                <a:rPr kumimoji="1" lang="en-US" altLang="ja-JP" sz="1600" dirty="0">
                  <a:solidFill>
                    <a:schemeClr val="tx1"/>
                  </a:solidFill>
                  <a:latin typeface="+mn-ea"/>
                </a:rPr>
                <a:t>『</a:t>
              </a:r>
              <a:r>
                <a:rPr kumimoji="1" lang="ja-JP" altLang="en-US" sz="1600" dirty="0">
                  <a:solidFill>
                    <a:schemeClr val="tx1"/>
                  </a:solidFill>
                  <a:latin typeface="+mn-ea"/>
                </a:rPr>
                <a:t>経済成長</a:t>
              </a:r>
              <a:r>
                <a:rPr kumimoji="1" lang="en-US" altLang="ja-JP" sz="1600" dirty="0">
                  <a:solidFill>
                    <a:schemeClr val="tx1"/>
                  </a:solidFill>
                  <a:latin typeface="+mn-ea"/>
                </a:rPr>
                <a:t>』『</a:t>
              </a:r>
              <a:r>
                <a:rPr kumimoji="1" lang="ja-JP" altLang="en-US" sz="1600" dirty="0">
                  <a:solidFill>
                    <a:schemeClr val="tx1"/>
                  </a:solidFill>
                  <a:latin typeface="+mn-ea"/>
                </a:rPr>
                <a:t>社会的包摂</a:t>
              </a:r>
              <a:r>
                <a:rPr kumimoji="1" lang="en-US" altLang="ja-JP" sz="1600" dirty="0">
                  <a:solidFill>
                    <a:schemeClr val="tx1"/>
                  </a:solidFill>
                  <a:latin typeface="+mn-ea"/>
                </a:rPr>
                <a:t>』『</a:t>
              </a:r>
              <a:r>
                <a:rPr kumimoji="1" lang="ja-JP" altLang="en-US" sz="1600" dirty="0">
                  <a:solidFill>
                    <a:schemeClr val="tx1"/>
                  </a:solidFill>
                  <a:latin typeface="+mn-ea"/>
                </a:rPr>
                <a:t>環境保護</a:t>
              </a:r>
              <a:r>
                <a:rPr kumimoji="1" lang="en-US" altLang="ja-JP" sz="1600" dirty="0">
                  <a:solidFill>
                    <a:schemeClr val="tx1"/>
                  </a:solidFill>
                  <a:latin typeface="+mn-ea"/>
                </a:rPr>
                <a:t>』</a:t>
              </a:r>
              <a:r>
                <a:rPr kumimoji="1" lang="ja-JP" altLang="en-US" sz="1600" dirty="0">
                  <a:solidFill>
                    <a:schemeClr val="tx1"/>
                  </a:solidFill>
                  <a:latin typeface="+mn-ea"/>
                </a:rPr>
                <a:t>の３要素を取り入れた「持続可能な観光」にしていくことが大切です。</a:t>
              </a:r>
              <a:endParaRPr kumimoji="1" lang="en-US" altLang="ja-JP" sz="1600" dirty="0">
                <a:solidFill>
                  <a:schemeClr val="tx1"/>
                </a:solidFill>
                <a:latin typeface="+mn-ea"/>
              </a:endParaRPr>
            </a:p>
            <a:p>
              <a:pPr marL="285750" indent="-285750">
                <a:buFont typeface="Wingdings" panose="05000000000000000000" pitchFamily="2" charset="2"/>
                <a:buChar char="l"/>
              </a:pPr>
              <a:r>
                <a:rPr kumimoji="1" lang="ja-JP" altLang="en-US" sz="1600" dirty="0">
                  <a:solidFill>
                    <a:schemeClr val="tx1"/>
                  </a:solidFill>
                  <a:latin typeface="+mn-ea"/>
                </a:rPr>
                <a:t>「持続可能な観光」にするためには、環境面のみならず、観光客の増加と観光業の収益拡大につなげられるよう、「観光地を経営する」視点で地域の観光をマネジメントすることが重要です。</a:t>
              </a:r>
            </a:p>
          </p:txBody>
        </p:sp>
        <p:sp>
          <p:nvSpPr>
            <p:cNvPr id="10" name="四角形: 角を丸くする 9">
              <a:extLst>
                <a:ext uri="{FF2B5EF4-FFF2-40B4-BE49-F238E27FC236}">
                  <a16:creationId xmlns:a16="http://schemas.microsoft.com/office/drawing/2014/main" id="{C5EFB9F0-7A3F-AB4F-034C-126C1041D792}"/>
                </a:ext>
              </a:extLst>
            </p:cNvPr>
            <p:cNvSpPr/>
            <p:nvPr/>
          </p:nvSpPr>
          <p:spPr>
            <a:xfrm>
              <a:off x="410904" y="1420371"/>
              <a:ext cx="4406400" cy="483394"/>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kumimoji="1" lang="ja-JP" altLang="en-US" b="1" dirty="0">
                  <a:solidFill>
                    <a:schemeClr val="tx1"/>
                  </a:solidFill>
                </a:rPr>
                <a:t>なぜ津軽地域に観光戦略が必要？</a:t>
              </a:r>
            </a:p>
          </p:txBody>
        </p:sp>
      </p:grpSp>
      <p:sp>
        <p:nvSpPr>
          <p:cNvPr id="12" name="矢印: 五方向 11">
            <a:extLst>
              <a:ext uri="{FF2B5EF4-FFF2-40B4-BE49-F238E27FC236}">
                <a16:creationId xmlns:a16="http://schemas.microsoft.com/office/drawing/2014/main" id="{B18D1D0E-1500-D1B1-B71D-1E45B683ADAA}"/>
              </a:ext>
            </a:extLst>
          </p:cNvPr>
          <p:cNvSpPr/>
          <p:nvPr/>
        </p:nvSpPr>
        <p:spPr>
          <a:xfrm>
            <a:off x="519196" y="6122542"/>
            <a:ext cx="8112009" cy="535971"/>
          </a:xfrm>
          <a:prstGeom prst="homePlate">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dirty="0"/>
              <a:t>観光戦略策定の下準備として、まずは津軽地域の観光の現状を分析</a:t>
            </a:r>
          </a:p>
        </p:txBody>
      </p:sp>
    </p:spTree>
    <p:extLst>
      <p:ext uri="{BB962C8B-B14F-4D97-AF65-F5344CB8AC3E}">
        <p14:creationId xmlns:p14="http://schemas.microsoft.com/office/powerpoint/2010/main" val="343192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D5297-AC73-66ED-35DC-81499585F95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10D43CF1-386D-CD7D-F804-71110A1DFBFD}"/>
              </a:ext>
            </a:extLst>
          </p:cNvPr>
          <p:cNvSpPr>
            <a:spLocks noGrp="1"/>
          </p:cNvSpPr>
          <p:nvPr>
            <p:ph type="title"/>
          </p:nvPr>
        </p:nvSpPr>
        <p:spPr/>
        <p:txBody>
          <a:bodyPr>
            <a:normAutofit/>
          </a:bodyPr>
          <a:lstStyle/>
          <a:p>
            <a:r>
              <a:rPr lang="ja-JP" altLang="en-US" dirty="0"/>
              <a:t>７－２ ．目標達成に向けて取り組む施策</a:t>
            </a:r>
          </a:p>
        </p:txBody>
      </p:sp>
      <p:sp>
        <p:nvSpPr>
          <p:cNvPr id="8" name="スライド番号プレースホルダー 7">
            <a:extLst>
              <a:ext uri="{FF2B5EF4-FFF2-40B4-BE49-F238E27FC236}">
                <a16:creationId xmlns:a16="http://schemas.microsoft.com/office/drawing/2014/main" id="{EA6F2871-6804-5C6B-000B-A891E37F6311}"/>
              </a:ext>
            </a:extLst>
          </p:cNvPr>
          <p:cNvSpPr>
            <a:spLocks noGrp="1"/>
          </p:cNvSpPr>
          <p:nvPr>
            <p:ph type="sldNum" sz="quarter" idx="12"/>
          </p:nvPr>
        </p:nvSpPr>
        <p:spPr/>
        <p:txBody>
          <a:bodyPr/>
          <a:lstStyle/>
          <a:p>
            <a:fld id="{E6FEF39B-B593-4A6E-A535-B6F576D5169E}" type="slidenum">
              <a:rPr kumimoji="1" lang="ja-JP" altLang="en-US" smtClean="0"/>
              <a:pPr/>
              <a:t>30</a:t>
            </a:fld>
            <a:endParaRPr kumimoji="1" lang="ja-JP" altLang="en-US" dirty="0"/>
          </a:p>
        </p:txBody>
      </p:sp>
      <p:graphicFrame>
        <p:nvGraphicFramePr>
          <p:cNvPr id="2" name="表 1">
            <a:extLst>
              <a:ext uri="{FF2B5EF4-FFF2-40B4-BE49-F238E27FC236}">
                <a16:creationId xmlns:a16="http://schemas.microsoft.com/office/drawing/2014/main" id="{4422E60D-930D-429A-DFFE-43DDD8BCB0B7}"/>
              </a:ext>
            </a:extLst>
          </p:cNvPr>
          <p:cNvGraphicFramePr>
            <a:graphicFrameLocks noGrp="1"/>
          </p:cNvGraphicFramePr>
          <p:nvPr>
            <p:extLst>
              <p:ext uri="{D42A27DB-BD31-4B8C-83A1-F6EECF244321}">
                <p14:modId xmlns:p14="http://schemas.microsoft.com/office/powerpoint/2010/main" val="2624886527"/>
              </p:ext>
            </p:extLst>
          </p:nvPr>
        </p:nvGraphicFramePr>
        <p:xfrm>
          <a:off x="432000" y="1074790"/>
          <a:ext cx="8280000" cy="5773236"/>
        </p:xfrm>
        <a:graphic>
          <a:graphicData uri="http://schemas.openxmlformats.org/drawingml/2006/table">
            <a:tbl>
              <a:tblPr firstRow="1" bandRow="1">
                <a:tableStyleId>{21E4AEA4-8DFA-4A89-87EB-49C32662AFE0}</a:tableStyleId>
              </a:tblPr>
              <a:tblGrid>
                <a:gridCol w="1035000">
                  <a:extLst>
                    <a:ext uri="{9D8B030D-6E8A-4147-A177-3AD203B41FA5}">
                      <a16:colId xmlns:a16="http://schemas.microsoft.com/office/drawing/2014/main" val="1312951945"/>
                    </a:ext>
                  </a:extLst>
                </a:gridCol>
                <a:gridCol w="1035000">
                  <a:extLst>
                    <a:ext uri="{9D8B030D-6E8A-4147-A177-3AD203B41FA5}">
                      <a16:colId xmlns:a16="http://schemas.microsoft.com/office/drawing/2014/main" val="286055297"/>
                    </a:ext>
                  </a:extLst>
                </a:gridCol>
                <a:gridCol w="1035000">
                  <a:extLst>
                    <a:ext uri="{9D8B030D-6E8A-4147-A177-3AD203B41FA5}">
                      <a16:colId xmlns:a16="http://schemas.microsoft.com/office/drawing/2014/main" val="3721502741"/>
                    </a:ext>
                  </a:extLst>
                </a:gridCol>
                <a:gridCol w="1035000">
                  <a:extLst>
                    <a:ext uri="{9D8B030D-6E8A-4147-A177-3AD203B41FA5}">
                      <a16:colId xmlns:a16="http://schemas.microsoft.com/office/drawing/2014/main" val="1786553635"/>
                    </a:ext>
                  </a:extLst>
                </a:gridCol>
                <a:gridCol w="1035000">
                  <a:extLst>
                    <a:ext uri="{9D8B030D-6E8A-4147-A177-3AD203B41FA5}">
                      <a16:colId xmlns:a16="http://schemas.microsoft.com/office/drawing/2014/main" val="4191814871"/>
                    </a:ext>
                  </a:extLst>
                </a:gridCol>
                <a:gridCol w="1035000">
                  <a:extLst>
                    <a:ext uri="{9D8B030D-6E8A-4147-A177-3AD203B41FA5}">
                      <a16:colId xmlns:a16="http://schemas.microsoft.com/office/drawing/2014/main" val="3942082052"/>
                    </a:ext>
                  </a:extLst>
                </a:gridCol>
                <a:gridCol w="1035000">
                  <a:extLst>
                    <a:ext uri="{9D8B030D-6E8A-4147-A177-3AD203B41FA5}">
                      <a16:colId xmlns:a16="http://schemas.microsoft.com/office/drawing/2014/main" val="3256011570"/>
                    </a:ext>
                  </a:extLst>
                </a:gridCol>
                <a:gridCol w="1035000">
                  <a:extLst>
                    <a:ext uri="{9D8B030D-6E8A-4147-A177-3AD203B41FA5}">
                      <a16:colId xmlns:a16="http://schemas.microsoft.com/office/drawing/2014/main" val="745057473"/>
                    </a:ext>
                  </a:extLst>
                </a:gridCol>
              </a:tblGrid>
              <a:tr h="256122">
                <a:tc gridSpan="2">
                  <a:txBody>
                    <a:bodyPr/>
                    <a:lstStyle/>
                    <a:p>
                      <a:pPr algn="ctr"/>
                      <a:r>
                        <a:rPr kumimoji="1" lang="en-US" altLang="ja-JP" sz="1100" b="0" dirty="0"/>
                        <a:t>2026</a:t>
                      </a:r>
                      <a:r>
                        <a:rPr kumimoji="1" lang="ja-JP" altLang="en-US" sz="1100" b="0" dirty="0"/>
                        <a:t>（</a:t>
                      </a:r>
                      <a:r>
                        <a:rPr kumimoji="1" lang="en-US" altLang="ja-JP" sz="1100" b="0" dirty="0"/>
                        <a:t>R8</a:t>
                      </a:r>
                      <a:r>
                        <a:rPr kumimoji="1" lang="ja-JP" altLang="en-US" sz="1100" b="0" dirty="0"/>
                        <a:t>）年度</a:t>
                      </a:r>
                    </a:p>
                  </a:txBody>
                  <a:tcPr>
                    <a:solidFill>
                      <a:schemeClr val="accent2">
                        <a:lumMod val="60000"/>
                        <a:lumOff val="40000"/>
                      </a:schemeClr>
                    </a:solidFill>
                  </a:tcPr>
                </a:tc>
                <a:tc hMerge="1">
                  <a:txBody>
                    <a:bodyPr/>
                    <a:lstStyle/>
                    <a:p>
                      <a:endParaRPr kumimoji="1" lang="ja-JP"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t>2027</a:t>
                      </a:r>
                      <a:r>
                        <a:rPr kumimoji="1" lang="ja-JP" altLang="en-US" sz="1100" b="0" dirty="0"/>
                        <a:t>（</a:t>
                      </a:r>
                      <a:r>
                        <a:rPr kumimoji="1" lang="en-US" altLang="ja-JP" sz="1100" b="0" dirty="0"/>
                        <a:t>R9</a:t>
                      </a:r>
                      <a:r>
                        <a:rPr kumimoji="1" lang="ja-JP" altLang="en-US" sz="1100" b="0" dirty="0"/>
                        <a:t>）年度</a:t>
                      </a:r>
                    </a:p>
                  </a:txBody>
                  <a:tcPr>
                    <a:solidFill>
                      <a:schemeClr val="accent2">
                        <a:lumMod val="60000"/>
                        <a:lumOff val="40000"/>
                      </a:schemeClr>
                    </a:solidFill>
                  </a:tcPr>
                </a:tc>
                <a:tc hMerge="1">
                  <a:txBody>
                    <a:bodyPr/>
                    <a:lstStyle/>
                    <a:p>
                      <a:endParaRPr kumimoji="1" lang="ja-JP"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t>2028</a:t>
                      </a:r>
                      <a:r>
                        <a:rPr kumimoji="1" lang="ja-JP" altLang="en-US" sz="1100" b="0" dirty="0"/>
                        <a:t>（</a:t>
                      </a:r>
                      <a:r>
                        <a:rPr kumimoji="1" lang="en-US" altLang="ja-JP" sz="1100" b="0" dirty="0"/>
                        <a:t>R10</a:t>
                      </a:r>
                      <a:r>
                        <a:rPr kumimoji="1" lang="ja-JP" altLang="en-US" sz="1100" b="0" dirty="0"/>
                        <a:t>）年度</a:t>
                      </a:r>
                    </a:p>
                  </a:txBody>
                  <a:tcPr>
                    <a:solidFill>
                      <a:schemeClr val="accent2">
                        <a:lumMod val="60000"/>
                        <a:lumOff val="40000"/>
                      </a:schemeClr>
                    </a:solidFill>
                  </a:tcPr>
                </a:tc>
                <a:tc hMerge="1">
                  <a:txBody>
                    <a:bodyPr/>
                    <a:lstStyle/>
                    <a:p>
                      <a:endParaRPr kumimoji="1" lang="ja-JP"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t>2029</a:t>
                      </a:r>
                      <a:r>
                        <a:rPr kumimoji="1" lang="ja-JP" altLang="en-US" sz="1100" b="0" dirty="0"/>
                        <a:t>（</a:t>
                      </a:r>
                      <a:r>
                        <a:rPr kumimoji="1" lang="en-US" altLang="ja-JP" sz="1100" b="0" dirty="0"/>
                        <a:t>R11</a:t>
                      </a:r>
                      <a:r>
                        <a:rPr kumimoji="1" lang="ja-JP" altLang="en-US" sz="1100" b="0" dirty="0"/>
                        <a:t>）年度</a:t>
                      </a:r>
                    </a:p>
                  </a:txBody>
                  <a:tcPr>
                    <a:solidFill>
                      <a:schemeClr val="accent2">
                        <a:lumMod val="60000"/>
                        <a:lumOff val="40000"/>
                      </a:schemeClr>
                    </a:solidFill>
                  </a:tcPr>
                </a:tc>
                <a:tc hMerge="1">
                  <a:txBody>
                    <a:bodyPr/>
                    <a:lstStyle/>
                    <a:p>
                      <a:endParaRPr kumimoji="1" lang="ja-JP" altLang="en-US" dirty="0"/>
                    </a:p>
                  </a:txBody>
                  <a:tcPr/>
                </a:tc>
                <a:extLst>
                  <a:ext uri="{0D108BD9-81ED-4DB2-BD59-A6C34878D82A}">
                    <a16:rowId xmlns:a16="http://schemas.microsoft.com/office/drawing/2014/main" val="2487523522"/>
                  </a:ext>
                </a:extLst>
              </a:tr>
              <a:tr h="5514156">
                <a:tc>
                  <a: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286112773"/>
                  </a:ext>
                </a:extLst>
              </a:tr>
            </a:tbl>
          </a:graphicData>
        </a:graphic>
      </p:graphicFrame>
      <p:sp>
        <p:nvSpPr>
          <p:cNvPr id="3" name="矢印: 五方向 2">
            <a:extLst>
              <a:ext uri="{FF2B5EF4-FFF2-40B4-BE49-F238E27FC236}">
                <a16:creationId xmlns:a16="http://schemas.microsoft.com/office/drawing/2014/main" id="{E32C9E97-85E9-ADA6-B1E0-1EE2FA4EB03A}"/>
              </a:ext>
            </a:extLst>
          </p:cNvPr>
          <p:cNvSpPr/>
          <p:nvPr/>
        </p:nvSpPr>
        <p:spPr>
          <a:xfrm>
            <a:off x="1489161" y="1358233"/>
            <a:ext cx="7222838"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施策１</a:t>
            </a:r>
            <a:r>
              <a:rPr kumimoji="1" lang="en-US" altLang="ja-JP" sz="1000" dirty="0">
                <a:solidFill>
                  <a:sysClr val="windowText" lastClr="000000"/>
                </a:solidFill>
              </a:rPr>
              <a:t>】</a:t>
            </a:r>
            <a:r>
              <a:rPr kumimoji="1" lang="ja-JP" altLang="en-US" sz="1000" dirty="0">
                <a:solidFill>
                  <a:sysClr val="windowText" lastClr="000000"/>
                </a:solidFill>
              </a:rPr>
              <a:t>地域の経済波及効果の可視化</a:t>
            </a:r>
          </a:p>
        </p:txBody>
      </p:sp>
      <p:sp>
        <p:nvSpPr>
          <p:cNvPr id="6" name="矢印: 五方向 5">
            <a:extLst>
              <a:ext uri="{FF2B5EF4-FFF2-40B4-BE49-F238E27FC236}">
                <a16:creationId xmlns:a16="http://schemas.microsoft.com/office/drawing/2014/main" id="{E504DF7D-DBB8-5446-3F20-BFBEE81FACF8}"/>
              </a:ext>
            </a:extLst>
          </p:cNvPr>
          <p:cNvSpPr/>
          <p:nvPr/>
        </p:nvSpPr>
        <p:spPr>
          <a:xfrm>
            <a:off x="1489160" y="1685322"/>
            <a:ext cx="7222838"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施策１</a:t>
            </a:r>
            <a:r>
              <a:rPr kumimoji="1" lang="en-US" altLang="ja-JP" sz="1000" dirty="0">
                <a:solidFill>
                  <a:sysClr val="windowText" lastClr="000000"/>
                </a:solidFill>
              </a:rPr>
              <a:t>】</a:t>
            </a:r>
            <a:r>
              <a:rPr kumimoji="1" lang="ja-JP" altLang="en-US" sz="1000" dirty="0">
                <a:solidFill>
                  <a:sysClr val="windowText" lastClr="000000"/>
                </a:solidFill>
              </a:rPr>
              <a:t>観光事業者の平均給与額の可視化</a:t>
            </a:r>
          </a:p>
        </p:txBody>
      </p:sp>
      <p:sp>
        <p:nvSpPr>
          <p:cNvPr id="9" name="矢印: 五方向 8">
            <a:extLst>
              <a:ext uri="{FF2B5EF4-FFF2-40B4-BE49-F238E27FC236}">
                <a16:creationId xmlns:a16="http://schemas.microsoft.com/office/drawing/2014/main" id="{9D9C8A6A-D0F1-2471-FFB3-04CC89E54C92}"/>
              </a:ext>
            </a:extLst>
          </p:cNvPr>
          <p:cNvSpPr/>
          <p:nvPr/>
        </p:nvSpPr>
        <p:spPr>
          <a:xfrm>
            <a:off x="432000" y="2335975"/>
            <a:ext cx="6203931"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施策２</a:t>
            </a:r>
            <a:r>
              <a:rPr kumimoji="1" lang="en-US" altLang="ja-JP" sz="1000" dirty="0">
                <a:solidFill>
                  <a:sysClr val="windowText" lastClr="000000"/>
                </a:solidFill>
              </a:rPr>
              <a:t>】</a:t>
            </a:r>
            <a:r>
              <a:rPr kumimoji="1" lang="ja-JP" altLang="en-US" sz="1000" dirty="0">
                <a:solidFill>
                  <a:sysClr val="windowText" lastClr="000000"/>
                </a:solidFill>
              </a:rPr>
              <a:t>受入環境整備を目的とした現地調査</a:t>
            </a:r>
          </a:p>
        </p:txBody>
      </p:sp>
      <p:sp>
        <p:nvSpPr>
          <p:cNvPr id="12" name="矢印: 五方向 11">
            <a:extLst>
              <a:ext uri="{FF2B5EF4-FFF2-40B4-BE49-F238E27FC236}">
                <a16:creationId xmlns:a16="http://schemas.microsoft.com/office/drawing/2014/main" id="{61F7C693-5606-BCD6-C61E-48E16033932C}"/>
              </a:ext>
            </a:extLst>
          </p:cNvPr>
          <p:cNvSpPr/>
          <p:nvPr/>
        </p:nvSpPr>
        <p:spPr>
          <a:xfrm>
            <a:off x="3535681" y="2012411"/>
            <a:ext cx="5176318"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施策１</a:t>
            </a:r>
            <a:r>
              <a:rPr kumimoji="1" lang="en-US" altLang="ja-JP" sz="1000" dirty="0">
                <a:solidFill>
                  <a:sysClr val="windowText" lastClr="000000"/>
                </a:solidFill>
              </a:rPr>
              <a:t>】</a:t>
            </a:r>
            <a:r>
              <a:rPr kumimoji="1" lang="ja-JP" altLang="en-US" sz="1000" dirty="0">
                <a:solidFill>
                  <a:sysClr val="windowText" lastClr="000000"/>
                </a:solidFill>
              </a:rPr>
              <a:t>観光関連事業チャレンジへのサポート</a:t>
            </a:r>
          </a:p>
        </p:txBody>
      </p:sp>
      <p:sp>
        <p:nvSpPr>
          <p:cNvPr id="16" name="矢印: 五方向 15">
            <a:extLst>
              <a:ext uri="{FF2B5EF4-FFF2-40B4-BE49-F238E27FC236}">
                <a16:creationId xmlns:a16="http://schemas.microsoft.com/office/drawing/2014/main" id="{B103740F-1043-859C-2E4C-CDD2A5DA90C8}"/>
              </a:ext>
            </a:extLst>
          </p:cNvPr>
          <p:cNvSpPr/>
          <p:nvPr/>
        </p:nvSpPr>
        <p:spPr>
          <a:xfrm>
            <a:off x="432000" y="2659539"/>
            <a:ext cx="8280000"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施策２</a:t>
            </a:r>
            <a:r>
              <a:rPr kumimoji="1" lang="en-US" altLang="ja-JP" sz="1000" dirty="0">
                <a:solidFill>
                  <a:sysClr val="windowText" lastClr="000000"/>
                </a:solidFill>
              </a:rPr>
              <a:t>】</a:t>
            </a:r>
            <a:r>
              <a:rPr kumimoji="1" lang="ja-JP" altLang="en-US" sz="1000" dirty="0">
                <a:solidFill>
                  <a:sysClr val="windowText" lastClr="000000"/>
                </a:solidFill>
              </a:rPr>
              <a:t>観光ホスピタリティを備えた多様なガイド人材の育成</a:t>
            </a:r>
          </a:p>
        </p:txBody>
      </p:sp>
      <p:sp>
        <p:nvSpPr>
          <p:cNvPr id="21" name="矢印: 五方向 20">
            <a:extLst>
              <a:ext uri="{FF2B5EF4-FFF2-40B4-BE49-F238E27FC236}">
                <a16:creationId xmlns:a16="http://schemas.microsoft.com/office/drawing/2014/main" id="{44228C1E-371F-3D5E-B30C-9BCD147EA8A9}"/>
              </a:ext>
            </a:extLst>
          </p:cNvPr>
          <p:cNvSpPr/>
          <p:nvPr/>
        </p:nvSpPr>
        <p:spPr>
          <a:xfrm>
            <a:off x="2508068" y="2982989"/>
            <a:ext cx="6203931"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施策２</a:t>
            </a:r>
            <a:r>
              <a:rPr kumimoji="1" lang="en-US" altLang="ja-JP" sz="1000" dirty="0">
                <a:solidFill>
                  <a:sysClr val="windowText" lastClr="000000"/>
                </a:solidFill>
              </a:rPr>
              <a:t>】</a:t>
            </a:r>
            <a:r>
              <a:rPr kumimoji="1" lang="ja-JP" altLang="en-US" sz="1000" dirty="0">
                <a:solidFill>
                  <a:sysClr val="windowText" lastClr="000000"/>
                </a:solidFill>
              </a:rPr>
              <a:t>地域交通事業者と連携した二次交通・情報提供の強化</a:t>
            </a:r>
          </a:p>
        </p:txBody>
      </p:sp>
      <p:sp>
        <p:nvSpPr>
          <p:cNvPr id="26" name="矢印: 五方向 25">
            <a:extLst>
              <a:ext uri="{FF2B5EF4-FFF2-40B4-BE49-F238E27FC236}">
                <a16:creationId xmlns:a16="http://schemas.microsoft.com/office/drawing/2014/main" id="{45B43C4C-65A0-7C4D-54E5-7187CA1D6C7F}"/>
              </a:ext>
            </a:extLst>
          </p:cNvPr>
          <p:cNvSpPr/>
          <p:nvPr/>
        </p:nvSpPr>
        <p:spPr>
          <a:xfrm>
            <a:off x="432000" y="3309179"/>
            <a:ext cx="8280000"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施策３</a:t>
            </a:r>
            <a:r>
              <a:rPr kumimoji="1" lang="en-US" altLang="ja-JP" sz="1000" dirty="0">
                <a:solidFill>
                  <a:sysClr val="windowText" lastClr="000000"/>
                </a:solidFill>
              </a:rPr>
              <a:t>】</a:t>
            </a:r>
            <a:r>
              <a:rPr kumimoji="1" lang="ja-JP" altLang="en-US" sz="1000" dirty="0">
                <a:solidFill>
                  <a:sysClr val="windowText" lastClr="000000"/>
                </a:solidFill>
              </a:rPr>
              <a:t>地域の強みを活かした旅行消費額拡大</a:t>
            </a:r>
          </a:p>
        </p:txBody>
      </p:sp>
      <p:sp>
        <p:nvSpPr>
          <p:cNvPr id="27" name="矢印: 五方向 26">
            <a:extLst>
              <a:ext uri="{FF2B5EF4-FFF2-40B4-BE49-F238E27FC236}">
                <a16:creationId xmlns:a16="http://schemas.microsoft.com/office/drawing/2014/main" id="{BBA6C8D2-5E62-D89E-7D87-2EA8D396138D}"/>
              </a:ext>
            </a:extLst>
          </p:cNvPr>
          <p:cNvSpPr/>
          <p:nvPr/>
        </p:nvSpPr>
        <p:spPr>
          <a:xfrm>
            <a:off x="432000" y="3633756"/>
            <a:ext cx="8280000"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施策３</a:t>
            </a:r>
            <a:r>
              <a:rPr kumimoji="1" lang="en-US" altLang="ja-JP" sz="1000" dirty="0">
                <a:solidFill>
                  <a:sysClr val="windowText" lastClr="000000"/>
                </a:solidFill>
              </a:rPr>
              <a:t>】</a:t>
            </a:r>
            <a:r>
              <a:rPr kumimoji="1" lang="ja-JP" altLang="en-US" sz="1000" dirty="0">
                <a:solidFill>
                  <a:sysClr val="windowText" lastClr="000000"/>
                </a:solidFill>
              </a:rPr>
              <a:t>デジタル周遊パスシステムの運営・販売</a:t>
            </a:r>
          </a:p>
        </p:txBody>
      </p:sp>
      <p:sp>
        <p:nvSpPr>
          <p:cNvPr id="40" name="矢印: 五方向 39">
            <a:extLst>
              <a:ext uri="{FF2B5EF4-FFF2-40B4-BE49-F238E27FC236}">
                <a16:creationId xmlns:a16="http://schemas.microsoft.com/office/drawing/2014/main" id="{77EB7858-A48A-B4CC-7A37-CFAA28726216}"/>
              </a:ext>
            </a:extLst>
          </p:cNvPr>
          <p:cNvSpPr/>
          <p:nvPr/>
        </p:nvSpPr>
        <p:spPr>
          <a:xfrm>
            <a:off x="431998" y="5568448"/>
            <a:ext cx="8280000"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施策５</a:t>
            </a:r>
            <a:r>
              <a:rPr kumimoji="1" lang="en-US" altLang="ja-JP" sz="1000" dirty="0">
                <a:solidFill>
                  <a:sysClr val="windowText" lastClr="000000"/>
                </a:solidFill>
              </a:rPr>
              <a:t>】</a:t>
            </a:r>
            <a:r>
              <a:rPr kumimoji="1" lang="ja-JP" altLang="en-US" sz="1000" dirty="0">
                <a:solidFill>
                  <a:sysClr val="windowText" lastClr="000000"/>
                </a:solidFill>
              </a:rPr>
              <a:t>青森空港直行便就航国からの誘客強化</a:t>
            </a:r>
          </a:p>
        </p:txBody>
      </p:sp>
      <p:sp>
        <p:nvSpPr>
          <p:cNvPr id="53" name="矢印: 五方向 52">
            <a:extLst>
              <a:ext uri="{FF2B5EF4-FFF2-40B4-BE49-F238E27FC236}">
                <a16:creationId xmlns:a16="http://schemas.microsoft.com/office/drawing/2014/main" id="{4A0C2701-E054-1A33-E498-41B9C6295642}"/>
              </a:ext>
            </a:extLst>
          </p:cNvPr>
          <p:cNvSpPr/>
          <p:nvPr/>
        </p:nvSpPr>
        <p:spPr>
          <a:xfrm>
            <a:off x="431998" y="4282910"/>
            <a:ext cx="8280000"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施策４</a:t>
            </a:r>
            <a:r>
              <a:rPr kumimoji="1" lang="en-US" altLang="ja-JP" sz="1000" dirty="0">
                <a:solidFill>
                  <a:sysClr val="windowText" lastClr="000000"/>
                </a:solidFill>
              </a:rPr>
              <a:t>】</a:t>
            </a:r>
            <a:r>
              <a:rPr kumimoji="1" lang="ja-JP" altLang="en-US" sz="1000" dirty="0">
                <a:solidFill>
                  <a:sysClr val="windowText" lastClr="000000"/>
                </a:solidFill>
              </a:rPr>
              <a:t>観光客満足度調査及び</a:t>
            </a:r>
            <a:r>
              <a:rPr kumimoji="1" lang="en-US" altLang="ja-JP" sz="1000" dirty="0">
                <a:solidFill>
                  <a:sysClr val="windowText" lastClr="000000"/>
                </a:solidFill>
              </a:rPr>
              <a:t>DMO</a:t>
            </a:r>
            <a:r>
              <a:rPr kumimoji="1" lang="ja-JP" altLang="en-US" sz="1000" dirty="0">
                <a:solidFill>
                  <a:sysClr val="windowText" lastClr="000000"/>
                </a:solidFill>
              </a:rPr>
              <a:t>販売商品利用者等アンケートの実施</a:t>
            </a:r>
          </a:p>
        </p:txBody>
      </p:sp>
      <p:sp>
        <p:nvSpPr>
          <p:cNvPr id="54" name="矢印: 五方向 53">
            <a:extLst>
              <a:ext uri="{FF2B5EF4-FFF2-40B4-BE49-F238E27FC236}">
                <a16:creationId xmlns:a16="http://schemas.microsoft.com/office/drawing/2014/main" id="{18E55A7C-9E7D-C832-A4DD-229A50112228}"/>
              </a:ext>
            </a:extLst>
          </p:cNvPr>
          <p:cNvSpPr/>
          <p:nvPr/>
        </p:nvSpPr>
        <p:spPr>
          <a:xfrm>
            <a:off x="431998" y="4606360"/>
            <a:ext cx="8280000"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施策４</a:t>
            </a:r>
            <a:r>
              <a:rPr kumimoji="1" lang="en-US" altLang="ja-JP" sz="1000" dirty="0">
                <a:solidFill>
                  <a:sysClr val="windowText" lastClr="000000"/>
                </a:solidFill>
              </a:rPr>
              <a:t>】</a:t>
            </a:r>
            <a:r>
              <a:rPr kumimoji="1" lang="ja-JP" altLang="en-US" sz="1000" dirty="0">
                <a:solidFill>
                  <a:sysClr val="windowText" lastClr="000000"/>
                </a:solidFill>
              </a:rPr>
              <a:t>旅アト消費アンケート及びリピートプロモーションの実施</a:t>
            </a:r>
          </a:p>
        </p:txBody>
      </p:sp>
      <p:sp>
        <p:nvSpPr>
          <p:cNvPr id="55" name="矢印: 五方向 54">
            <a:extLst>
              <a:ext uri="{FF2B5EF4-FFF2-40B4-BE49-F238E27FC236}">
                <a16:creationId xmlns:a16="http://schemas.microsoft.com/office/drawing/2014/main" id="{6B28A316-50B5-8054-70BE-1B2B48E93733}"/>
              </a:ext>
            </a:extLst>
          </p:cNvPr>
          <p:cNvSpPr/>
          <p:nvPr/>
        </p:nvSpPr>
        <p:spPr>
          <a:xfrm>
            <a:off x="1480452" y="4929810"/>
            <a:ext cx="7231546"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施策５</a:t>
            </a:r>
            <a:r>
              <a:rPr kumimoji="1" lang="en-US" altLang="ja-JP" sz="1000" dirty="0">
                <a:solidFill>
                  <a:sysClr val="windowText" lastClr="000000"/>
                </a:solidFill>
              </a:rPr>
              <a:t>】</a:t>
            </a:r>
            <a:r>
              <a:rPr kumimoji="1" lang="ja-JP" altLang="en-US" sz="1000" dirty="0">
                <a:solidFill>
                  <a:sysClr val="windowText" lastClr="000000"/>
                </a:solidFill>
              </a:rPr>
              <a:t>日本一のりんご名産地のブランディング強化による誘客</a:t>
            </a:r>
          </a:p>
        </p:txBody>
      </p:sp>
      <p:sp>
        <p:nvSpPr>
          <p:cNvPr id="56" name="矢印: 五方向 55">
            <a:extLst>
              <a:ext uri="{FF2B5EF4-FFF2-40B4-BE49-F238E27FC236}">
                <a16:creationId xmlns:a16="http://schemas.microsoft.com/office/drawing/2014/main" id="{0CBBEC9D-0631-8BC0-2DCC-7FA8A8F77751}"/>
              </a:ext>
            </a:extLst>
          </p:cNvPr>
          <p:cNvSpPr/>
          <p:nvPr/>
        </p:nvSpPr>
        <p:spPr>
          <a:xfrm>
            <a:off x="431998" y="5249129"/>
            <a:ext cx="8280000"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施策５</a:t>
            </a:r>
            <a:r>
              <a:rPr kumimoji="1" lang="en-US" altLang="ja-JP" sz="1000" dirty="0">
                <a:solidFill>
                  <a:sysClr val="windowText" lastClr="000000"/>
                </a:solidFill>
              </a:rPr>
              <a:t>】</a:t>
            </a:r>
            <a:r>
              <a:rPr kumimoji="1" lang="ja-JP" altLang="en-US" sz="1000" dirty="0">
                <a:solidFill>
                  <a:sysClr val="windowText" lastClr="000000"/>
                </a:solidFill>
              </a:rPr>
              <a:t>一次交通事業者・旅行会社等と連携した観光プロモーションの実施</a:t>
            </a:r>
          </a:p>
        </p:txBody>
      </p:sp>
      <p:sp>
        <p:nvSpPr>
          <p:cNvPr id="57" name="矢印: 五方向 56">
            <a:extLst>
              <a:ext uri="{FF2B5EF4-FFF2-40B4-BE49-F238E27FC236}">
                <a16:creationId xmlns:a16="http://schemas.microsoft.com/office/drawing/2014/main" id="{80E755F3-D5FD-CB89-8231-4584D0D89559}"/>
              </a:ext>
            </a:extLst>
          </p:cNvPr>
          <p:cNvSpPr/>
          <p:nvPr/>
        </p:nvSpPr>
        <p:spPr>
          <a:xfrm>
            <a:off x="431999" y="5887079"/>
            <a:ext cx="2076070"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施策５</a:t>
            </a:r>
            <a:r>
              <a:rPr kumimoji="1" lang="en-US" altLang="ja-JP" sz="1000" dirty="0">
                <a:solidFill>
                  <a:sysClr val="windowText" lastClr="000000"/>
                </a:solidFill>
              </a:rPr>
              <a:t>】</a:t>
            </a:r>
            <a:r>
              <a:rPr kumimoji="1" lang="ja-JP" altLang="en-US" sz="1000" dirty="0">
                <a:solidFill>
                  <a:sysClr val="windowText" lastClr="000000"/>
                </a:solidFill>
              </a:rPr>
              <a:t>拠点行動型周遊観光モデルルートの整備</a:t>
            </a:r>
          </a:p>
        </p:txBody>
      </p:sp>
      <p:sp>
        <p:nvSpPr>
          <p:cNvPr id="58" name="矢印: 五方向 57">
            <a:extLst>
              <a:ext uri="{FF2B5EF4-FFF2-40B4-BE49-F238E27FC236}">
                <a16:creationId xmlns:a16="http://schemas.microsoft.com/office/drawing/2014/main" id="{2F663672-87F8-7A61-08C0-D28FD1C4D0D1}"/>
              </a:ext>
            </a:extLst>
          </p:cNvPr>
          <p:cNvSpPr/>
          <p:nvPr/>
        </p:nvSpPr>
        <p:spPr>
          <a:xfrm>
            <a:off x="2508069" y="6524710"/>
            <a:ext cx="6203928"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施策６</a:t>
            </a:r>
            <a:r>
              <a:rPr kumimoji="1" lang="en-US" altLang="ja-JP" sz="1000" dirty="0">
                <a:solidFill>
                  <a:sysClr val="windowText" lastClr="000000"/>
                </a:solidFill>
              </a:rPr>
              <a:t>】</a:t>
            </a:r>
            <a:r>
              <a:rPr kumimoji="1" lang="ja-JP" altLang="en-US" sz="1000" dirty="0">
                <a:solidFill>
                  <a:sysClr val="windowText" lastClr="000000"/>
                </a:solidFill>
              </a:rPr>
              <a:t>地域住民向け観光セミナーの実施</a:t>
            </a:r>
          </a:p>
        </p:txBody>
      </p:sp>
      <p:sp>
        <p:nvSpPr>
          <p:cNvPr id="60" name="矢印: 五方向 59">
            <a:extLst>
              <a:ext uri="{FF2B5EF4-FFF2-40B4-BE49-F238E27FC236}">
                <a16:creationId xmlns:a16="http://schemas.microsoft.com/office/drawing/2014/main" id="{13587294-14E2-F2AC-B3ED-07B4BF12B35C}"/>
              </a:ext>
            </a:extLst>
          </p:cNvPr>
          <p:cNvSpPr/>
          <p:nvPr/>
        </p:nvSpPr>
        <p:spPr>
          <a:xfrm>
            <a:off x="431997" y="6206079"/>
            <a:ext cx="8280000" cy="296091"/>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施策６</a:t>
            </a:r>
            <a:r>
              <a:rPr kumimoji="1" lang="en-US" altLang="ja-JP" sz="1000" dirty="0">
                <a:solidFill>
                  <a:sysClr val="windowText" lastClr="000000"/>
                </a:solidFill>
              </a:rPr>
              <a:t>】</a:t>
            </a:r>
            <a:r>
              <a:rPr kumimoji="1" lang="ja-JP" altLang="en-US" sz="1000" dirty="0">
                <a:solidFill>
                  <a:sysClr val="windowText" lastClr="000000"/>
                </a:solidFill>
              </a:rPr>
              <a:t>住民観光意識調査の実施</a:t>
            </a:r>
          </a:p>
        </p:txBody>
      </p:sp>
      <p:sp>
        <p:nvSpPr>
          <p:cNvPr id="4" name="四角形: 角を丸くする 3">
            <a:extLst>
              <a:ext uri="{FF2B5EF4-FFF2-40B4-BE49-F238E27FC236}">
                <a16:creationId xmlns:a16="http://schemas.microsoft.com/office/drawing/2014/main" id="{2FCAC014-3413-01C9-FA37-BF1110CE11A7}"/>
              </a:ext>
            </a:extLst>
          </p:cNvPr>
          <p:cNvSpPr/>
          <p:nvPr/>
        </p:nvSpPr>
        <p:spPr>
          <a:xfrm>
            <a:off x="500283" y="697932"/>
            <a:ext cx="2462693" cy="33501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事業実行スケジュール</a:t>
            </a:r>
          </a:p>
        </p:txBody>
      </p:sp>
      <p:sp>
        <p:nvSpPr>
          <p:cNvPr id="7" name="矢印: 五方向 6">
            <a:extLst>
              <a:ext uri="{FF2B5EF4-FFF2-40B4-BE49-F238E27FC236}">
                <a16:creationId xmlns:a16="http://schemas.microsoft.com/office/drawing/2014/main" id="{49F69B36-8CAE-BB96-D485-3E976899DFD6}"/>
              </a:ext>
            </a:extLst>
          </p:cNvPr>
          <p:cNvSpPr/>
          <p:nvPr/>
        </p:nvSpPr>
        <p:spPr>
          <a:xfrm>
            <a:off x="1489160" y="3956720"/>
            <a:ext cx="7231546" cy="300467"/>
          </a:xfrm>
          <a:prstGeom prst="homePlat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1000" dirty="0">
                <a:solidFill>
                  <a:sysClr val="windowText" lastClr="000000"/>
                </a:solidFill>
              </a:rPr>
              <a:t>【</a:t>
            </a:r>
            <a:r>
              <a:rPr kumimoji="1" lang="ja-JP" altLang="en-US" sz="1000" dirty="0">
                <a:solidFill>
                  <a:sysClr val="windowText" lastClr="000000"/>
                </a:solidFill>
              </a:rPr>
              <a:t>施策３</a:t>
            </a:r>
            <a:r>
              <a:rPr kumimoji="1" lang="en-US" altLang="ja-JP" sz="1000" dirty="0">
                <a:solidFill>
                  <a:sysClr val="windowText" lastClr="000000"/>
                </a:solidFill>
              </a:rPr>
              <a:t>】</a:t>
            </a:r>
            <a:r>
              <a:rPr kumimoji="1" lang="ja-JP" altLang="en-US" sz="1000" dirty="0">
                <a:solidFill>
                  <a:sysClr val="windowText" lastClr="000000"/>
                </a:solidFill>
              </a:rPr>
              <a:t>観光施設の競争力強化による旅行消費額拡大</a:t>
            </a:r>
          </a:p>
        </p:txBody>
      </p:sp>
    </p:spTree>
    <p:extLst>
      <p:ext uri="{BB962C8B-B14F-4D97-AF65-F5344CB8AC3E}">
        <p14:creationId xmlns:p14="http://schemas.microsoft.com/office/powerpoint/2010/main" val="2802009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9FF4-A973-2D20-0F32-F2982DC62332}"/>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072A2CE9-54C0-4BF0-39BF-244C50E36DE1}"/>
              </a:ext>
            </a:extLst>
          </p:cNvPr>
          <p:cNvSpPr>
            <a:spLocks noGrp="1"/>
          </p:cNvSpPr>
          <p:nvPr>
            <p:ph type="title"/>
          </p:nvPr>
        </p:nvSpPr>
        <p:spPr>
          <a:xfrm>
            <a:off x="164386" y="80384"/>
            <a:ext cx="6645717" cy="483394"/>
          </a:xfrm>
        </p:spPr>
        <p:txBody>
          <a:bodyPr>
            <a:normAutofit/>
          </a:bodyPr>
          <a:lstStyle/>
          <a:p>
            <a:r>
              <a:rPr lang="ja-JP" altLang="en-US" dirty="0"/>
              <a:t>８．戦略の推進体制</a:t>
            </a:r>
          </a:p>
        </p:txBody>
      </p:sp>
      <p:sp>
        <p:nvSpPr>
          <p:cNvPr id="6" name="テキスト ボックス 5">
            <a:extLst>
              <a:ext uri="{FF2B5EF4-FFF2-40B4-BE49-F238E27FC236}">
                <a16:creationId xmlns:a16="http://schemas.microsoft.com/office/drawing/2014/main" id="{A0730DB8-109B-182E-95E4-E1A8F1D34703}"/>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23DB3A00-4F21-C950-2101-B2FC2D23E6FA}"/>
              </a:ext>
            </a:extLst>
          </p:cNvPr>
          <p:cNvSpPr>
            <a:spLocks noGrp="1"/>
          </p:cNvSpPr>
          <p:nvPr>
            <p:ph type="sldNum" sz="quarter" idx="12"/>
          </p:nvPr>
        </p:nvSpPr>
        <p:spPr/>
        <p:txBody>
          <a:bodyPr/>
          <a:lstStyle/>
          <a:p>
            <a:fld id="{E6FEF39B-B593-4A6E-A535-B6F576D5169E}" type="slidenum">
              <a:rPr kumimoji="1" lang="ja-JP" altLang="en-US" smtClean="0"/>
              <a:pPr/>
              <a:t>31</a:t>
            </a:fld>
            <a:endParaRPr kumimoji="1" lang="ja-JP" altLang="en-US" dirty="0"/>
          </a:p>
        </p:txBody>
      </p:sp>
      <p:graphicFrame>
        <p:nvGraphicFramePr>
          <p:cNvPr id="3" name="表 2">
            <a:extLst>
              <a:ext uri="{FF2B5EF4-FFF2-40B4-BE49-F238E27FC236}">
                <a16:creationId xmlns:a16="http://schemas.microsoft.com/office/drawing/2014/main" id="{68EC5596-773B-E0E4-C1FD-9558F11A79A8}"/>
              </a:ext>
            </a:extLst>
          </p:cNvPr>
          <p:cNvGraphicFramePr>
            <a:graphicFrameLocks noGrp="1"/>
          </p:cNvGraphicFramePr>
          <p:nvPr>
            <p:extLst>
              <p:ext uri="{D42A27DB-BD31-4B8C-83A1-F6EECF244321}">
                <p14:modId xmlns:p14="http://schemas.microsoft.com/office/powerpoint/2010/main" val="3552263384"/>
              </p:ext>
            </p:extLst>
          </p:nvPr>
        </p:nvGraphicFramePr>
        <p:xfrm>
          <a:off x="508991" y="1167372"/>
          <a:ext cx="8126018" cy="5344160"/>
        </p:xfrm>
        <a:graphic>
          <a:graphicData uri="http://schemas.openxmlformats.org/drawingml/2006/table">
            <a:tbl>
              <a:tblPr firstRow="1" bandRow="1">
                <a:tableStyleId>{00A15C55-8517-42AA-B614-E9B94910E393}</a:tableStyleId>
              </a:tblPr>
              <a:tblGrid>
                <a:gridCol w="1540135">
                  <a:extLst>
                    <a:ext uri="{9D8B030D-6E8A-4147-A177-3AD203B41FA5}">
                      <a16:colId xmlns:a16="http://schemas.microsoft.com/office/drawing/2014/main" val="138269772"/>
                    </a:ext>
                  </a:extLst>
                </a:gridCol>
                <a:gridCol w="6585883">
                  <a:extLst>
                    <a:ext uri="{9D8B030D-6E8A-4147-A177-3AD203B41FA5}">
                      <a16:colId xmlns:a16="http://schemas.microsoft.com/office/drawing/2014/main" val="3694841181"/>
                    </a:ext>
                  </a:extLst>
                </a:gridCol>
              </a:tblGrid>
              <a:tr h="370840">
                <a:tc>
                  <a:txBody>
                    <a:bodyPr/>
                    <a:lstStyle/>
                    <a:p>
                      <a:pPr algn="ctr"/>
                      <a:r>
                        <a:rPr kumimoji="1" lang="ja-JP" altLang="en-US" sz="1400" dirty="0"/>
                        <a:t>組織名</a:t>
                      </a:r>
                    </a:p>
                  </a:txBody>
                  <a:tcPr/>
                </a:tc>
                <a:tc>
                  <a:txBody>
                    <a:bodyPr/>
                    <a:lstStyle/>
                    <a:p>
                      <a:pPr algn="ctr"/>
                      <a:r>
                        <a:rPr kumimoji="1" lang="ja-JP" altLang="en-US" sz="1400" dirty="0"/>
                        <a:t>役割</a:t>
                      </a:r>
                    </a:p>
                  </a:txBody>
                  <a:tcPr/>
                </a:tc>
                <a:extLst>
                  <a:ext uri="{0D108BD9-81ED-4DB2-BD59-A6C34878D82A}">
                    <a16:rowId xmlns:a16="http://schemas.microsoft.com/office/drawing/2014/main" val="649232835"/>
                  </a:ext>
                </a:extLst>
              </a:tr>
              <a:tr h="370840">
                <a:tc>
                  <a:txBody>
                    <a:bodyPr/>
                    <a:lstStyle/>
                    <a:p>
                      <a:r>
                        <a:rPr kumimoji="1" lang="en-US" altLang="ja-JP" sz="1400" dirty="0"/>
                        <a:t>DMO</a:t>
                      </a:r>
                      <a:endParaRPr kumimoji="1" lang="ja-JP" altLang="en-US" sz="1400" dirty="0"/>
                    </a:p>
                  </a:txBody>
                  <a:tcPr/>
                </a:tc>
                <a:tc>
                  <a:txBody>
                    <a:bodyPr/>
                    <a:lstStyle/>
                    <a:p>
                      <a:pPr marL="285750" indent="-285750">
                        <a:buFont typeface="Wingdings" panose="05000000000000000000" pitchFamily="2" charset="2"/>
                        <a:buChar char="l"/>
                      </a:pPr>
                      <a:r>
                        <a:rPr kumimoji="1" lang="ja-JP" altLang="en-US" sz="1400" dirty="0"/>
                        <a:t>津軽観光のマーケット分析や戦略的な観光振興策を提示</a:t>
                      </a:r>
                      <a:endParaRPr kumimoji="1" lang="en-US" altLang="ja-JP" sz="1400" dirty="0"/>
                    </a:p>
                    <a:p>
                      <a:pPr marL="285750" indent="-285750">
                        <a:buFont typeface="Wingdings" panose="05000000000000000000" pitchFamily="2" charset="2"/>
                        <a:buChar char="l"/>
                      </a:pPr>
                      <a:r>
                        <a:rPr kumimoji="1" lang="ja-JP" altLang="en-US" sz="1400" dirty="0"/>
                        <a:t>コンテンツやサービスを観光関連事業者や観光・物産協会と共同開発</a:t>
                      </a:r>
                      <a:endParaRPr kumimoji="1" lang="en-US" altLang="ja-JP" sz="1400" dirty="0"/>
                    </a:p>
                    <a:p>
                      <a:pPr marL="285750" indent="-285750">
                        <a:buFont typeface="Wingdings" panose="05000000000000000000" pitchFamily="2" charset="2"/>
                        <a:buChar char="l"/>
                      </a:pPr>
                      <a:r>
                        <a:rPr kumimoji="1" lang="ja-JP" altLang="en-US" sz="1400" dirty="0"/>
                        <a:t>コンテンツ販売やプロモーションを通じて観光関連事業者や構成市町村、地域住民の利益を生み出す</a:t>
                      </a:r>
                      <a:endParaRPr kumimoji="1" lang="en-US" altLang="ja-JP" sz="1400" dirty="0"/>
                    </a:p>
                  </a:txBody>
                  <a:tcPr/>
                </a:tc>
                <a:extLst>
                  <a:ext uri="{0D108BD9-81ED-4DB2-BD59-A6C34878D82A}">
                    <a16:rowId xmlns:a16="http://schemas.microsoft.com/office/drawing/2014/main" val="1906131106"/>
                  </a:ext>
                </a:extLst>
              </a:tr>
              <a:tr h="370840">
                <a:tc>
                  <a:txBody>
                    <a:bodyPr/>
                    <a:lstStyle/>
                    <a:p>
                      <a:r>
                        <a:rPr kumimoji="1" lang="ja-JP" altLang="en-US" sz="1400" dirty="0"/>
                        <a:t>観光関連事業者</a:t>
                      </a:r>
                    </a:p>
                  </a:txBody>
                  <a:tcPr/>
                </a:tc>
                <a:tc>
                  <a:txBody>
                    <a:bodyPr/>
                    <a:lstStyle/>
                    <a:p>
                      <a:pPr marL="285750" indent="-285750">
                        <a:buFont typeface="Wingdings" panose="05000000000000000000" pitchFamily="2" charset="2"/>
                        <a:buChar char="l"/>
                      </a:pPr>
                      <a:r>
                        <a:rPr kumimoji="1" lang="ja-JP" altLang="en-US" sz="1400" dirty="0">
                          <a:solidFill>
                            <a:schemeClr val="tx1"/>
                          </a:solidFill>
                        </a:rPr>
                        <a:t>コンテンツやサービスの開発・運営主体</a:t>
                      </a:r>
                      <a:endParaRPr kumimoji="1" lang="en-US" altLang="ja-JP" sz="1400" dirty="0">
                        <a:solidFill>
                          <a:schemeClr val="tx1"/>
                        </a:solidFill>
                      </a:endParaRPr>
                    </a:p>
                    <a:p>
                      <a:pPr marL="285750" indent="-285750">
                        <a:buFont typeface="Wingdings" panose="05000000000000000000" pitchFamily="2" charset="2"/>
                        <a:buChar char="l"/>
                      </a:pPr>
                      <a:r>
                        <a:rPr kumimoji="1" lang="ja-JP" altLang="en-US" sz="1400" dirty="0">
                          <a:solidFill>
                            <a:schemeClr val="tx1"/>
                          </a:solidFill>
                        </a:rPr>
                        <a:t>物産商品の開発・製造主体</a:t>
                      </a:r>
                      <a:endParaRPr kumimoji="1" lang="en-US" altLang="ja-JP" sz="1400" dirty="0">
                        <a:solidFill>
                          <a:schemeClr val="tx1"/>
                        </a:solidFill>
                      </a:endParaRPr>
                    </a:p>
                    <a:p>
                      <a:pPr marL="285750" indent="-285750">
                        <a:buFont typeface="Wingdings" panose="05000000000000000000" pitchFamily="2" charset="2"/>
                        <a:buChar char="l"/>
                      </a:pPr>
                      <a:r>
                        <a:rPr kumimoji="1" lang="ja-JP" altLang="en-US" sz="1400" dirty="0">
                          <a:solidFill>
                            <a:schemeClr val="tx1"/>
                          </a:solidFill>
                        </a:rPr>
                        <a:t>実績、顧客の属性、職員の平均給与額等のデータを</a:t>
                      </a:r>
                      <a:r>
                        <a:rPr kumimoji="1" lang="en-US" altLang="ja-JP" sz="1400" dirty="0">
                          <a:solidFill>
                            <a:schemeClr val="tx1"/>
                          </a:solidFill>
                        </a:rPr>
                        <a:t>DMO</a:t>
                      </a:r>
                      <a:r>
                        <a:rPr kumimoji="1" lang="ja-JP" altLang="en-US" sz="1400" dirty="0">
                          <a:solidFill>
                            <a:schemeClr val="tx1"/>
                          </a:solidFill>
                        </a:rPr>
                        <a:t>に提供</a:t>
                      </a:r>
                    </a:p>
                  </a:txBody>
                  <a:tcPr/>
                </a:tc>
                <a:extLst>
                  <a:ext uri="{0D108BD9-81ED-4DB2-BD59-A6C34878D82A}">
                    <a16:rowId xmlns:a16="http://schemas.microsoft.com/office/drawing/2014/main" val="2884252134"/>
                  </a:ext>
                </a:extLst>
              </a:tr>
              <a:tr h="370840">
                <a:tc>
                  <a:txBody>
                    <a:bodyPr/>
                    <a:lstStyle/>
                    <a:p>
                      <a:r>
                        <a:rPr kumimoji="1" lang="ja-JP" altLang="en-US" sz="1400" dirty="0"/>
                        <a:t>観光・物産協会</a:t>
                      </a:r>
                    </a:p>
                  </a:txBody>
                  <a:tcPr/>
                </a:tc>
                <a:tc>
                  <a:txBody>
                    <a:bodyPr/>
                    <a:lstStyle/>
                    <a:p>
                      <a:pPr marL="285750" indent="-285750">
                        <a:buFont typeface="Wingdings" panose="05000000000000000000" pitchFamily="2" charset="2"/>
                        <a:buChar char="l"/>
                      </a:pPr>
                      <a:r>
                        <a:rPr kumimoji="1" lang="ja-JP" altLang="en-US" sz="1400" dirty="0">
                          <a:solidFill>
                            <a:schemeClr val="tx1"/>
                          </a:solidFill>
                        </a:rPr>
                        <a:t>コンテンツやサービスの運営主体</a:t>
                      </a:r>
                      <a:endParaRPr kumimoji="1" lang="en-US" altLang="ja-JP" sz="1400" dirty="0">
                        <a:solidFill>
                          <a:schemeClr val="tx1"/>
                        </a:solidFill>
                      </a:endParaRPr>
                    </a:p>
                    <a:p>
                      <a:pPr marL="285750" indent="-285750">
                        <a:buFont typeface="Wingdings" panose="05000000000000000000" pitchFamily="2" charset="2"/>
                        <a:buChar char="l"/>
                      </a:pPr>
                      <a:r>
                        <a:rPr kumimoji="1" lang="ja-JP" altLang="en-US" sz="1400" dirty="0">
                          <a:solidFill>
                            <a:schemeClr val="tx1"/>
                          </a:solidFill>
                        </a:rPr>
                        <a:t>物産販売・物産展開催主体</a:t>
                      </a:r>
                      <a:endParaRPr kumimoji="1" lang="en-US" altLang="ja-JP" sz="1400" dirty="0">
                        <a:solidFill>
                          <a:schemeClr val="tx1"/>
                        </a:solidFill>
                      </a:endParaRPr>
                    </a:p>
                  </a:txBody>
                  <a:tcPr/>
                </a:tc>
                <a:extLst>
                  <a:ext uri="{0D108BD9-81ED-4DB2-BD59-A6C34878D82A}">
                    <a16:rowId xmlns:a16="http://schemas.microsoft.com/office/drawing/2014/main" val="2179295930"/>
                  </a:ext>
                </a:extLst>
              </a:tr>
              <a:tr h="370840">
                <a:tc>
                  <a:txBody>
                    <a:bodyPr/>
                    <a:lstStyle/>
                    <a:p>
                      <a:r>
                        <a:rPr kumimoji="1" lang="ja-JP" altLang="en-US" sz="1400" dirty="0"/>
                        <a:t>金融機関</a:t>
                      </a:r>
                    </a:p>
                  </a:txBody>
                  <a:tcPr/>
                </a:tc>
                <a:tc>
                  <a:txBody>
                    <a:bodyPr/>
                    <a:lstStyle/>
                    <a:p>
                      <a:pPr marL="285750" indent="-285750">
                        <a:buFont typeface="Wingdings" panose="05000000000000000000" pitchFamily="2" charset="2"/>
                        <a:buChar char="l"/>
                      </a:pPr>
                      <a:r>
                        <a:rPr kumimoji="1" lang="ja-JP" altLang="en-US" sz="1400" dirty="0"/>
                        <a:t>観光関連事業への融資</a:t>
                      </a:r>
                    </a:p>
                  </a:txBody>
                  <a:tcPr/>
                </a:tc>
                <a:extLst>
                  <a:ext uri="{0D108BD9-81ED-4DB2-BD59-A6C34878D82A}">
                    <a16:rowId xmlns:a16="http://schemas.microsoft.com/office/drawing/2014/main" val="2312345499"/>
                  </a:ext>
                </a:extLst>
              </a:tr>
              <a:tr h="370840">
                <a:tc>
                  <a:txBody>
                    <a:bodyPr/>
                    <a:lstStyle/>
                    <a:p>
                      <a:r>
                        <a:rPr kumimoji="1" lang="ja-JP" altLang="en-US" sz="1400" dirty="0"/>
                        <a:t>構成市町村</a:t>
                      </a:r>
                    </a:p>
                  </a:txBody>
                  <a:tcPr/>
                </a:tc>
                <a:tc>
                  <a:txBody>
                    <a:bodyPr/>
                    <a:lstStyle/>
                    <a:p>
                      <a:pPr marL="285750" indent="-285750">
                        <a:buFont typeface="Wingdings" panose="05000000000000000000" pitchFamily="2" charset="2"/>
                        <a:buChar char="l"/>
                      </a:pPr>
                      <a:r>
                        <a:rPr kumimoji="1" lang="en-US" altLang="ja-JP" sz="1400" dirty="0"/>
                        <a:t>DMO</a:t>
                      </a:r>
                      <a:r>
                        <a:rPr kumimoji="1" lang="ja-JP" altLang="en-US" sz="1400" dirty="0"/>
                        <a:t>の運営資金を拠出</a:t>
                      </a:r>
                      <a:endParaRPr kumimoji="1" lang="en-US" altLang="ja-JP" sz="1400" dirty="0"/>
                    </a:p>
                    <a:p>
                      <a:pPr marL="285750" indent="-285750">
                        <a:buFont typeface="Wingdings" panose="05000000000000000000" pitchFamily="2" charset="2"/>
                        <a:buChar char="l"/>
                      </a:pPr>
                      <a:r>
                        <a:rPr kumimoji="1" lang="en-US" altLang="ja-JP" sz="1400" dirty="0"/>
                        <a:t>DMO</a:t>
                      </a:r>
                      <a:r>
                        <a:rPr kumimoji="1" lang="ja-JP" altLang="en-US" sz="1400" dirty="0"/>
                        <a:t>や青森県が策定した観光戦略と整合化された市町村の観光振興を実施</a:t>
                      </a:r>
                      <a:endParaRPr kumimoji="1" lang="en-US" altLang="ja-JP" sz="14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t>観光関連事業者の事業を支援</a:t>
                      </a:r>
                      <a:endParaRPr kumimoji="1" lang="en-US" altLang="ja-JP" sz="1400" dirty="0"/>
                    </a:p>
                    <a:p>
                      <a:pPr marL="285750" indent="-285750">
                        <a:buFont typeface="Wingdings" panose="05000000000000000000" pitchFamily="2" charset="2"/>
                        <a:buChar char="l"/>
                      </a:pPr>
                      <a:r>
                        <a:rPr kumimoji="1" lang="ja-JP" altLang="en-US" sz="1400" dirty="0"/>
                        <a:t>観光関連データ、イベント情報を</a:t>
                      </a:r>
                      <a:r>
                        <a:rPr kumimoji="1" lang="en-US" altLang="ja-JP" sz="1400" dirty="0"/>
                        <a:t>DMO</a:t>
                      </a:r>
                      <a:r>
                        <a:rPr kumimoji="1" lang="ja-JP" altLang="en-US" sz="1400" dirty="0"/>
                        <a:t>に提供</a:t>
                      </a:r>
                    </a:p>
                  </a:txBody>
                  <a:tcPr/>
                </a:tc>
                <a:extLst>
                  <a:ext uri="{0D108BD9-81ED-4DB2-BD59-A6C34878D82A}">
                    <a16:rowId xmlns:a16="http://schemas.microsoft.com/office/drawing/2014/main" val="2310775445"/>
                  </a:ext>
                </a:extLst>
              </a:tr>
              <a:tr h="370840">
                <a:tc>
                  <a:txBody>
                    <a:bodyPr/>
                    <a:lstStyle/>
                    <a:p>
                      <a:r>
                        <a:rPr kumimoji="1" lang="ja-JP" altLang="en-US" sz="1400" dirty="0"/>
                        <a:t>青森県</a:t>
                      </a:r>
                    </a:p>
                  </a:txBody>
                  <a:tcPr/>
                </a:tc>
                <a:tc>
                  <a:txBody>
                    <a:bodyPr/>
                    <a:lstStyle/>
                    <a:p>
                      <a:pPr marL="285750" indent="-285750">
                        <a:buFont typeface="Wingdings" panose="05000000000000000000" pitchFamily="2" charset="2"/>
                        <a:buChar char="l"/>
                      </a:pPr>
                      <a:r>
                        <a:rPr kumimoji="1" lang="ja-JP" altLang="en-US" sz="1400" dirty="0"/>
                        <a:t>県全体の観光戦略を策定</a:t>
                      </a:r>
                      <a:endParaRPr kumimoji="1" lang="en-US" altLang="ja-JP" sz="1400" dirty="0"/>
                    </a:p>
                    <a:p>
                      <a:pPr marL="285750" indent="-285750">
                        <a:buFont typeface="Wingdings" panose="05000000000000000000" pitchFamily="2" charset="2"/>
                        <a:buChar char="l"/>
                      </a:pPr>
                      <a:r>
                        <a:rPr kumimoji="1" lang="ja-JP" altLang="en-US" sz="1400" dirty="0"/>
                        <a:t>青森県への誘客プロモーション実施主体</a:t>
                      </a:r>
                      <a:endParaRPr kumimoji="1" lang="en-US" altLang="ja-JP" sz="1400" dirty="0"/>
                    </a:p>
                    <a:p>
                      <a:pPr marL="285750" indent="-285750">
                        <a:buFont typeface="Wingdings" panose="05000000000000000000" pitchFamily="2" charset="2"/>
                        <a:buChar char="l"/>
                      </a:pPr>
                      <a:r>
                        <a:rPr kumimoji="1" lang="ja-JP" altLang="en-US" sz="1400" dirty="0"/>
                        <a:t>青森空港直行便誘致主体</a:t>
                      </a:r>
                      <a:endParaRPr kumimoji="1" lang="en-US" altLang="ja-JP" sz="1400" dirty="0"/>
                    </a:p>
                    <a:p>
                      <a:pPr marL="285750" indent="-285750">
                        <a:buFont typeface="Wingdings" panose="05000000000000000000" pitchFamily="2" charset="2"/>
                        <a:buChar char="l"/>
                      </a:pPr>
                      <a:r>
                        <a:rPr kumimoji="1" lang="ja-JP" altLang="en-US" sz="1400" dirty="0"/>
                        <a:t>コンテンツ開発等の助成</a:t>
                      </a:r>
                    </a:p>
                  </a:txBody>
                  <a:tcPr/>
                </a:tc>
                <a:extLst>
                  <a:ext uri="{0D108BD9-81ED-4DB2-BD59-A6C34878D82A}">
                    <a16:rowId xmlns:a16="http://schemas.microsoft.com/office/drawing/2014/main" val="1158523771"/>
                  </a:ext>
                </a:extLst>
              </a:tr>
              <a:tr h="370840">
                <a:tc>
                  <a:txBody>
                    <a:bodyPr/>
                    <a:lstStyle/>
                    <a:p>
                      <a:r>
                        <a:rPr kumimoji="1" lang="ja-JP" altLang="en-US" sz="1400" dirty="0"/>
                        <a:t>地域住民</a:t>
                      </a:r>
                    </a:p>
                  </a:txBody>
                  <a:tcPr/>
                </a:tc>
                <a:tc>
                  <a:txBody>
                    <a:bodyPr/>
                    <a:lstStyle/>
                    <a:p>
                      <a:pPr marL="285750" indent="-285750">
                        <a:buFont typeface="Wingdings" panose="05000000000000000000" pitchFamily="2" charset="2"/>
                        <a:buChar char="l"/>
                      </a:pPr>
                      <a:r>
                        <a:rPr kumimoji="1" lang="ja-JP" altLang="en-US" sz="1400" dirty="0"/>
                        <a:t>観光客のもてなし</a:t>
                      </a:r>
                      <a:endParaRPr kumimoji="1" lang="en-US" altLang="ja-JP" sz="1400" dirty="0"/>
                    </a:p>
                    <a:p>
                      <a:pPr marL="285750" indent="-285750">
                        <a:buFont typeface="Wingdings" panose="05000000000000000000" pitchFamily="2" charset="2"/>
                        <a:buChar char="l"/>
                      </a:pPr>
                      <a:r>
                        <a:rPr kumimoji="1" lang="ja-JP" altLang="en-US" sz="1400" dirty="0"/>
                        <a:t>観光振興策に関する意見の発出</a:t>
                      </a:r>
                    </a:p>
                  </a:txBody>
                  <a:tcPr/>
                </a:tc>
                <a:extLst>
                  <a:ext uri="{0D108BD9-81ED-4DB2-BD59-A6C34878D82A}">
                    <a16:rowId xmlns:a16="http://schemas.microsoft.com/office/drawing/2014/main" val="1536772288"/>
                  </a:ext>
                </a:extLst>
              </a:tr>
            </a:tbl>
          </a:graphicData>
        </a:graphic>
      </p:graphicFrame>
      <p:sp>
        <p:nvSpPr>
          <p:cNvPr id="2" name="四角形: 角を丸くする 1">
            <a:extLst>
              <a:ext uri="{FF2B5EF4-FFF2-40B4-BE49-F238E27FC236}">
                <a16:creationId xmlns:a16="http://schemas.microsoft.com/office/drawing/2014/main" id="{200F65C5-B3A5-72F5-E6C2-8A69C2BDFBF7}"/>
              </a:ext>
            </a:extLst>
          </p:cNvPr>
          <p:cNvSpPr/>
          <p:nvPr/>
        </p:nvSpPr>
        <p:spPr>
          <a:xfrm>
            <a:off x="508991" y="736745"/>
            <a:ext cx="2462693" cy="33501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役割分担方針</a:t>
            </a:r>
          </a:p>
        </p:txBody>
      </p:sp>
    </p:spTree>
    <p:extLst>
      <p:ext uri="{BB962C8B-B14F-4D97-AF65-F5344CB8AC3E}">
        <p14:creationId xmlns:p14="http://schemas.microsoft.com/office/powerpoint/2010/main" val="2661119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47A6B-EDFB-1E6D-324B-7B9BA2A73F9E}"/>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A93041E9-3F32-8E63-74B2-3360C0FFD6AE}"/>
              </a:ext>
            </a:extLst>
          </p:cNvPr>
          <p:cNvSpPr>
            <a:spLocks noGrp="1"/>
          </p:cNvSpPr>
          <p:nvPr>
            <p:ph type="title"/>
          </p:nvPr>
        </p:nvSpPr>
        <p:spPr>
          <a:xfrm>
            <a:off x="164386" y="80384"/>
            <a:ext cx="6645717" cy="483394"/>
          </a:xfrm>
        </p:spPr>
        <p:txBody>
          <a:bodyPr>
            <a:normAutofit/>
          </a:bodyPr>
          <a:lstStyle/>
          <a:p>
            <a:r>
              <a:rPr lang="ja-JP" altLang="en-US" dirty="0"/>
              <a:t>８．戦略の推進体制</a:t>
            </a:r>
          </a:p>
        </p:txBody>
      </p:sp>
      <p:sp>
        <p:nvSpPr>
          <p:cNvPr id="6" name="テキスト ボックス 5">
            <a:extLst>
              <a:ext uri="{FF2B5EF4-FFF2-40B4-BE49-F238E27FC236}">
                <a16:creationId xmlns:a16="http://schemas.microsoft.com/office/drawing/2014/main" id="{607A7487-0501-418C-8C99-1284A3E96D3B}"/>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9B24445C-D647-4B41-3F16-FDFA44B3FE0C}"/>
              </a:ext>
            </a:extLst>
          </p:cNvPr>
          <p:cNvSpPr>
            <a:spLocks noGrp="1"/>
          </p:cNvSpPr>
          <p:nvPr>
            <p:ph type="sldNum" sz="quarter" idx="12"/>
          </p:nvPr>
        </p:nvSpPr>
        <p:spPr/>
        <p:txBody>
          <a:bodyPr/>
          <a:lstStyle/>
          <a:p>
            <a:fld id="{E6FEF39B-B593-4A6E-A535-B6F576D5169E}" type="slidenum">
              <a:rPr kumimoji="1" lang="ja-JP" altLang="en-US" smtClean="0"/>
              <a:pPr/>
              <a:t>32</a:t>
            </a:fld>
            <a:endParaRPr kumimoji="1" lang="ja-JP" altLang="en-US" dirty="0"/>
          </a:p>
        </p:txBody>
      </p:sp>
      <p:graphicFrame>
        <p:nvGraphicFramePr>
          <p:cNvPr id="9" name="表 8">
            <a:extLst>
              <a:ext uri="{FF2B5EF4-FFF2-40B4-BE49-F238E27FC236}">
                <a16:creationId xmlns:a16="http://schemas.microsoft.com/office/drawing/2014/main" id="{40CC2581-81A8-E3F7-9F23-AE47E8B06468}"/>
              </a:ext>
            </a:extLst>
          </p:cNvPr>
          <p:cNvGraphicFramePr>
            <a:graphicFrameLocks noGrp="1"/>
          </p:cNvGraphicFramePr>
          <p:nvPr>
            <p:extLst>
              <p:ext uri="{D42A27DB-BD31-4B8C-83A1-F6EECF244321}">
                <p14:modId xmlns:p14="http://schemas.microsoft.com/office/powerpoint/2010/main" val="1665958718"/>
              </p:ext>
            </p:extLst>
          </p:nvPr>
        </p:nvGraphicFramePr>
        <p:xfrm>
          <a:off x="313509" y="1158239"/>
          <a:ext cx="8290997" cy="5701006"/>
        </p:xfrm>
        <a:graphic>
          <a:graphicData uri="http://schemas.openxmlformats.org/drawingml/2006/table">
            <a:tbl>
              <a:tblPr firstRow="1" firstCol="1" bandRow="1">
                <a:tableStyleId>{00A15C55-8517-42AA-B614-E9B94910E393}</a:tableStyleId>
              </a:tblPr>
              <a:tblGrid>
                <a:gridCol w="348342">
                  <a:extLst>
                    <a:ext uri="{9D8B030D-6E8A-4147-A177-3AD203B41FA5}">
                      <a16:colId xmlns:a16="http://schemas.microsoft.com/office/drawing/2014/main" val="1936541392"/>
                    </a:ext>
                  </a:extLst>
                </a:gridCol>
                <a:gridCol w="2769326">
                  <a:extLst>
                    <a:ext uri="{9D8B030D-6E8A-4147-A177-3AD203B41FA5}">
                      <a16:colId xmlns:a16="http://schemas.microsoft.com/office/drawing/2014/main" val="2491283782"/>
                    </a:ext>
                  </a:extLst>
                </a:gridCol>
                <a:gridCol w="901337">
                  <a:extLst>
                    <a:ext uri="{9D8B030D-6E8A-4147-A177-3AD203B41FA5}">
                      <a16:colId xmlns:a16="http://schemas.microsoft.com/office/drawing/2014/main" val="313075606"/>
                    </a:ext>
                  </a:extLst>
                </a:gridCol>
                <a:gridCol w="901337">
                  <a:extLst>
                    <a:ext uri="{9D8B030D-6E8A-4147-A177-3AD203B41FA5}">
                      <a16:colId xmlns:a16="http://schemas.microsoft.com/office/drawing/2014/main" val="1011224212"/>
                    </a:ext>
                  </a:extLst>
                </a:gridCol>
                <a:gridCol w="901337">
                  <a:extLst>
                    <a:ext uri="{9D8B030D-6E8A-4147-A177-3AD203B41FA5}">
                      <a16:colId xmlns:a16="http://schemas.microsoft.com/office/drawing/2014/main" val="3203639130"/>
                    </a:ext>
                  </a:extLst>
                </a:gridCol>
                <a:gridCol w="901337">
                  <a:extLst>
                    <a:ext uri="{9D8B030D-6E8A-4147-A177-3AD203B41FA5}">
                      <a16:colId xmlns:a16="http://schemas.microsoft.com/office/drawing/2014/main" val="2305131736"/>
                    </a:ext>
                  </a:extLst>
                </a:gridCol>
                <a:gridCol w="1567981">
                  <a:extLst>
                    <a:ext uri="{9D8B030D-6E8A-4147-A177-3AD203B41FA5}">
                      <a16:colId xmlns:a16="http://schemas.microsoft.com/office/drawing/2014/main" val="1374426519"/>
                    </a:ext>
                  </a:extLst>
                </a:gridCol>
              </a:tblGrid>
              <a:tr h="258522">
                <a:tc rowSpan="2" gridSpan="2">
                  <a:txBody>
                    <a:bodyPr/>
                    <a:lstStyle/>
                    <a:p>
                      <a:pPr algn="ctr">
                        <a:lnSpc>
                          <a:spcPts val="1200"/>
                        </a:lnSpc>
                        <a:spcAft>
                          <a:spcPts val="0"/>
                        </a:spcAft>
                        <a:buNone/>
                      </a:pPr>
                      <a:r>
                        <a:rPr lang="ja-JP" sz="1000" kern="100" dirty="0">
                          <a:effectLst/>
                        </a:rPr>
                        <a:t>観光地の経営状況を判断するために必要なデータ</a:t>
                      </a:r>
                      <a:endParaRPr lang="ja-JP" sz="1000" kern="100" dirty="0">
                        <a:effectLst/>
                        <a:latin typeface="+mn-lt"/>
                        <a:ea typeface="游明朝" panose="02020400000000000000" pitchFamily="18" charset="-128"/>
                        <a:cs typeface="Times New Roman" panose="02020603050405020304" pitchFamily="18" charset="0"/>
                      </a:endParaRPr>
                    </a:p>
                  </a:txBody>
                  <a:tcPr marL="108780" marR="108780" marT="54390" marB="54390"/>
                </a:tc>
                <a:tc rowSpan="2" hMerge="1">
                  <a:txBody>
                    <a:bodyPr/>
                    <a:lstStyle/>
                    <a:p>
                      <a:endParaRPr kumimoji="1" lang="ja-JP" altLang="en-US"/>
                    </a:p>
                  </a:txBody>
                  <a:tcPr/>
                </a:tc>
                <a:tc gridSpan="4">
                  <a:txBody>
                    <a:bodyPr/>
                    <a:lstStyle/>
                    <a:p>
                      <a:pPr algn="ctr">
                        <a:lnSpc>
                          <a:spcPts val="1200"/>
                        </a:lnSpc>
                        <a:spcAft>
                          <a:spcPts val="0"/>
                        </a:spcAft>
                        <a:buNone/>
                      </a:pPr>
                      <a:r>
                        <a:rPr lang="ja-JP" sz="1000" kern="100" dirty="0">
                          <a:effectLst/>
                        </a:rPr>
                        <a:t>取得主体</a:t>
                      </a:r>
                      <a:endParaRPr lang="ja-JP" sz="1000" kern="100" dirty="0">
                        <a:effectLst/>
                        <a:latin typeface="+mn-lt"/>
                        <a:ea typeface="游明朝" panose="02020400000000000000" pitchFamily="18" charset="-128"/>
                        <a:cs typeface="Times New Roman" panose="02020603050405020304" pitchFamily="18" charset="0"/>
                      </a:endParaRPr>
                    </a:p>
                  </a:txBody>
                  <a:tcPr marL="108780" marR="108780" marT="54390" marB="5439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ts val="1200"/>
                        </a:lnSpc>
                        <a:spcAft>
                          <a:spcPts val="0"/>
                        </a:spcAft>
                        <a:buNone/>
                      </a:pPr>
                      <a:r>
                        <a:rPr lang="ja-JP" sz="1000" kern="100" dirty="0">
                          <a:effectLst/>
                        </a:rPr>
                        <a:t>取得方法</a:t>
                      </a:r>
                      <a:endParaRPr lang="ja-JP" sz="1000" kern="100" dirty="0">
                        <a:effectLst/>
                        <a:latin typeface="+mn-lt"/>
                        <a:ea typeface="游明朝" panose="02020400000000000000" pitchFamily="18" charset="-128"/>
                        <a:cs typeface="Times New Roman" panose="02020603050405020304" pitchFamily="18" charset="0"/>
                      </a:endParaRPr>
                    </a:p>
                  </a:txBody>
                  <a:tcPr marL="108780" marR="108780" marT="54390" marB="54390"/>
                </a:tc>
                <a:extLst>
                  <a:ext uri="{0D108BD9-81ED-4DB2-BD59-A6C34878D82A}">
                    <a16:rowId xmlns:a16="http://schemas.microsoft.com/office/drawing/2014/main" val="2077377420"/>
                  </a:ext>
                </a:extLst>
              </a:tr>
              <a:tr h="192560">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200"/>
                        </a:lnSpc>
                        <a:spcAft>
                          <a:spcPts val="0"/>
                        </a:spcAft>
                        <a:buNone/>
                      </a:pPr>
                      <a:r>
                        <a:rPr lang="ja-JP" sz="1000" kern="100" dirty="0">
                          <a:effectLst/>
                        </a:rPr>
                        <a:t>地方自治体</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DMO</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政府機関等</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地域事業者</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vMerge="1">
                  <a:txBody>
                    <a:bodyPr/>
                    <a:lstStyle/>
                    <a:p>
                      <a:endParaRPr kumimoji="1" lang="ja-JP" altLang="en-US"/>
                    </a:p>
                  </a:txBody>
                  <a:tcPr/>
                </a:tc>
                <a:extLst>
                  <a:ext uri="{0D108BD9-81ED-4DB2-BD59-A6C34878D82A}">
                    <a16:rowId xmlns:a16="http://schemas.microsoft.com/office/drawing/2014/main" val="140459152"/>
                  </a:ext>
                </a:extLst>
              </a:tr>
              <a:tr h="301699">
                <a:tc rowSpan="15">
                  <a:txBody>
                    <a:bodyPr/>
                    <a:lstStyle/>
                    <a:p>
                      <a:pPr marL="71755" marR="71755" algn="ctr">
                        <a:lnSpc>
                          <a:spcPts val="1200"/>
                        </a:lnSpc>
                        <a:spcAft>
                          <a:spcPts val="0"/>
                        </a:spcAft>
                        <a:buNone/>
                      </a:pPr>
                      <a:r>
                        <a:rPr lang="ja-JP" sz="1000" kern="100" dirty="0">
                          <a:effectLst/>
                        </a:rPr>
                        <a:t>対旅行者に関するデータ</a:t>
                      </a:r>
                      <a:endParaRPr lang="ja-JP" sz="1000" kern="100" dirty="0">
                        <a:effectLst/>
                        <a:latin typeface="+mn-lt"/>
                        <a:ea typeface="游明朝" panose="02020400000000000000" pitchFamily="18" charset="-128"/>
                        <a:cs typeface="Times New Roman" panose="02020603050405020304" pitchFamily="18" charset="0"/>
                      </a:endParaRPr>
                    </a:p>
                  </a:txBody>
                  <a:tcPr marL="108780" marR="108780" marT="54390" marB="54390" vert="eaVert"/>
                </a:tc>
                <a:tc>
                  <a:txBody>
                    <a:bodyPr/>
                    <a:lstStyle/>
                    <a:p>
                      <a:pPr>
                        <a:lnSpc>
                          <a:spcPts val="1200"/>
                        </a:lnSpc>
                        <a:spcAft>
                          <a:spcPts val="0"/>
                        </a:spcAft>
                        <a:buNone/>
                      </a:pPr>
                      <a:r>
                        <a:rPr lang="ja-JP" sz="1000" kern="100" dirty="0">
                          <a:effectLst/>
                        </a:rPr>
                        <a:t>延べ宿泊者数</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altLang="en-US"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統計調査</a:t>
                      </a:r>
                      <a:endParaRPr lang="en-US" altLang="ja-JP" sz="1000" kern="100" dirty="0">
                        <a:effectLst/>
                      </a:endParaRPr>
                    </a:p>
                    <a:p>
                      <a:pPr algn="ctr">
                        <a:lnSpc>
                          <a:spcPts val="1200"/>
                        </a:lnSpc>
                        <a:spcAft>
                          <a:spcPts val="0"/>
                        </a:spcAft>
                        <a:buNone/>
                      </a:pPr>
                      <a:r>
                        <a:rPr lang="ja-JP" altLang="en-US" sz="1000" kern="100" dirty="0">
                          <a:effectLst/>
                        </a:rPr>
                        <a:t>宿泊データ分析システム</a:t>
                      </a:r>
                      <a:endParaRPr lang="ja-JP" sz="1000" kern="100" dirty="0">
                        <a:effectLst/>
                        <a:latin typeface="+mn-ea"/>
                        <a:ea typeface="+mn-ea"/>
                        <a:cs typeface="Times New Roman" panose="02020603050405020304" pitchFamily="18" charset="0"/>
                      </a:endParaRPr>
                    </a:p>
                  </a:txBody>
                  <a:tcPr marL="33103" marR="33103" marT="0" marB="0" anchor="ctr"/>
                </a:tc>
                <a:extLst>
                  <a:ext uri="{0D108BD9-81ED-4DB2-BD59-A6C34878D82A}">
                    <a16:rowId xmlns:a16="http://schemas.microsoft.com/office/drawing/2014/main" val="651725517"/>
                  </a:ext>
                </a:extLst>
              </a:tr>
              <a:tr h="177475">
                <a:tc vMerge="1">
                  <a:txBody>
                    <a:bodyPr/>
                    <a:lstStyle/>
                    <a:p>
                      <a:endParaRPr kumimoji="1" lang="ja-JP" altLang="en-US"/>
                    </a:p>
                  </a:txBody>
                  <a:tcPr/>
                </a:tc>
                <a:tc>
                  <a:txBody>
                    <a:bodyPr/>
                    <a:lstStyle/>
                    <a:p>
                      <a:pPr>
                        <a:lnSpc>
                          <a:spcPts val="1200"/>
                        </a:lnSpc>
                        <a:spcAft>
                          <a:spcPts val="0"/>
                        </a:spcAft>
                        <a:buNone/>
                      </a:pPr>
                      <a:r>
                        <a:rPr lang="ja-JP" sz="1000" kern="100">
                          <a:effectLst/>
                        </a:rPr>
                        <a:t>旅行消費額</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アンケート</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1613640102"/>
                  </a:ext>
                </a:extLst>
              </a:tr>
              <a:tr h="177475">
                <a:tc vMerge="1">
                  <a:txBody>
                    <a:bodyPr/>
                    <a:lstStyle/>
                    <a:p>
                      <a:endParaRPr kumimoji="1" lang="ja-JP" altLang="en-US"/>
                    </a:p>
                  </a:txBody>
                  <a:tcPr/>
                </a:tc>
                <a:tc>
                  <a:txBody>
                    <a:bodyPr/>
                    <a:lstStyle/>
                    <a:p>
                      <a:pPr>
                        <a:lnSpc>
                          <a:spcPts val="1200"/>
                        </a:lnSpc>
                        <a:spcAft>
                          <a:spcPts val="0"/>
                        </a:spcAft>
                        <a:buNone/>
                      </a:pPr>
                      <a:r>
                        <a:rPr lang="ja-JP" sz="1000" kern="100" dirty="0">
                          <a:effectLst/>
                        </a:rPr>
                        <a:t>来訪者満足度</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アンケート</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2603714292"/>
                  </a:ext>
                </a:extLst>
              </a:tr>
              <a:tr h="177475">
                <a:tc vMerge="1">
                  <a:txBody>
                    <a:bodyPr/>
                    <a:lstStyle/>
                    <a:p>
                      <a:endParaRPr kumimoji="1" lang="ja-JP" altLang="en-US"/>
                    </a:p>
                  </a:txBody>
                  <a:tcPr/>
                </a:tc>
                <a:tc>
                  <a:txBody>
                    <a:bodyPr/>
                    <a:lstStyle/>
                    <a:p>
                      <a:pPr>
                        <a:lnSpc>
                          <a:spcPts val="1200"/>
                        </a:lnSpc>
                        <a:spcAft>
                          <a:spcPts val="0"/>
                        </a:spcAft>
                        <a:buNone/>
                      </a:pPr>
                      <a:r>
                        <a:rPr lang="ja-JP" sz="1000" kern="100">
                          <a:effectLst/>
                        </a:rPr>
                        <a:t>旅行者のリピーター率</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アンケート</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600083820"/>
                  </a:ext>
                </a:extLst>
              </a:tr>
              <a:tr h="177475">
                <a:tc vMerge="1">
                  <a:txBody>
                    <a:bodyPr/>
                    <a:lstStyle/>
                    <a:p>
                      <a:endParaRPr kumimoji="1" lang="ja-JP" altLang="en-US"/>
                    </a:p>
                  </a:txBody>
                  <a:tcPr/>
                </a:tc>
                <a:tc>
                  <a:txBody>
                    <a:bodyPr/>
                    <a:lstStyle/>
                    <a:p>
                      <a:pPr>
                        <a:lnSpc>
                          <a:spcPts val="1200"/>
                        </a:lnSpc>
                        <a:spcAft>
                          <a:spcPts val="0"/>
                        </a:spcAft>
                        <a:buNone/>
                      </a:pPr>
                      <a:r>
                        <a:rPr lang="en-US" sz="1000" kern="100" dirty="0">
                          <a:effectLst/>
                        </a:rPr>
                        <a:t>DMO</a:t>
                      </a:r>
                      <a:r>
                        <a:rPr lang="ja-JP" sz="1000" kern="100" dirty="0">
                          <a:effectLst/>
                        </a:rPr>
                        <a:t>サイトのアクセス数</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Google Analytics</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2843523634"/>
                  </a:ext>
                </a:extLst>
              </a:tr>
              <a:tr h="392532">
                <a:tc vMerge="1">
                  <a:txBody>
                    <a:bodyPr/>
                    <a:lstStyle/>
                    <a:p>
                      <a:endParaRPr kumimoji="1" lang="ja-JP" altLang="en-US"/>
                    </a:p>
                  </a:txBody>
                  <a:tcPr/>
                </a:tc>
                <a:tc>
                  <a:txBody>
                    <a:bodyPr/>
                    <a:lstStyle/>
                    <a:p>
                      <a:pPr>
                        <a:lnSpc>
                          <a:spcPts val="1200"/>
                        </a:lnSpc>
                        <a:spcAft>
                          <a:spcPts val="0"/>
                        </a:spcAft>
                        <a:buNone/>
                      </a:pPr>
                      <a:r>
                        <a:rPr lang="ja-JP" sz="1000" kern="100" dirty="0">
                          <a:effectLst/>
                        </a:rPr>
                        <a:t>来訪者の基本属性（年代、性別、居住地）</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アンケート</a:t>
                      </a:r>
                    </a:p>
                    <a:p>
                      <a:pPr algn="ctr">
                        <a:lnSpc>
                          <a:spcPts val="1200"/>
                        </a:lnSpc>
                        <a:spcAft>
                          <a:spcPts val="0"/>
                        </a:spcAft>
                        <a:buNone/>
                      </a:pPr>
                      <a:r>
                        <a:rPr lang="ja-JP" sz="1000" kern="100" dirty="0">
                          <a:effectLst/>
                        </a:rPr>
                        <a:t>東北観光</a:t>
                      </a:r>
                      <a:r>
                        <a:rPr lang="en-US" sz="1000" kern="100" dirty="0">
                          <a:effectLst/>
                        </a:rPr>
                        <a:t>DMP</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2505581717"/>
                  </a:ext>
                </a:extLst>
              </a:tr>
              <a:tr h="392532">
                <a:tc vMerge="1">
                  <a:txBody>
                    <a:bodyPr/>
                    <a:lstStyle/>
                    <a:p>
                      <a:endParaRPr kumimoji="1" lang="ja-JP" altLang="en-US"/>
                    </a:p>
                  </a:txBody>
                  <a:tcPr/>
                </a:tc>
                <a:tc>
                  <a:txBody>
                    <a:bodyPr/>
                    <a:lstStyle/>
                    <a:p>
                      <a:pPr>
                        <a:lnSpc>
                          <a:spcPts val="1200"/>
                        </a:lnSpc>
                        <a:spcAft>
                          <a:spcPts val="0"/>
                        </a:spcAft>
                        <a:buNone/>
                      </a:pPr>
                      <a:r>
                        <a:rPr lang="ja-JP" sz="1000" kern="100">
                          <a:effectLst/>
                        </a:rPr>
                        <a:t>旅行者の目的・趣味趣向（ライフスタイル）等</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アンケート</a:t>
                      </a:r>
                    </a:p>
                    <a:p>
                      <a:pPr algn="ctr">
                        <a:lnSpc>
                          <a:spcPts val="1200"/>
                        </a:lnSpc>
                        <a:spcAft>
                          <a:spcPts val="0"/>
                        </a:spcAft>
                        <a:buNone/>
                      </a:pPr>
                      <a:r>
                        <a:rPr lang="ja-JP" sz="1000" kern="100" dirty="0">
                          <a:effectLst/>
                        </a:rPr>
                        <a:t>東北観光</a:t>
                      </a:r>
                      <a:r>
                        <a:rPr lang="en-US" sz="1000" kern="100" dirty="0">
                          <a:effectLst/>
                        </a:rPr>
                        <a:t>DMP</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668646336"/>
                  </a:ext>
                </a:extLst>
              </a:tr>
              <a:tr h="183577">
                <a:tc vMerge="1">
                  <a:txBody>
                    <a:bodyPr/>
                    <a:lstStyle/>
                    <a:p>
                      <a:endParaRPr kumimoji="1" lang="ja-JP" altLang="en-US"/>
                    </a:p>
                  </a:txBody>
                  <a:tcPr/>
                </a:tc>
                <a:tc>
                  <a:txBody>
                    <a:bodyPr/>
                    <a:lstStyle/>
                    <a:p>
                      <a:pPr>
                        <a:lnSpc>
                          <a:spcPts val="1200"/>
                        </a:lnSpc>
                        <a:spcAft>
                          <a:spcPts val="0"/>
                        </a:spcAft>
                        <a:buNone/>
                      </a:pPr>
                      <a:r>
                        <a:rPr lang="ja-JP" sz="1000" kern="100" dirty="0">
                          <a:effectLst/>
                        </a:rPr>
                        <a:t>滞在日数・宿泊日数</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統計調査</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2147129389"/>
                  </a:ext>
                </a:extLst>
              </a:tr>
              <a:tr h="183577">
                <a:tc vMerge="1">
                  <a:txBody>
                    <a:bodyPr/>
                    <a:lstStyle/>
                    <a:p>
                      <a:endParaRPr kumimoji="1" lang="ja-JP" altLang="en-US"/>
                    </a:p>
                  </a:txBody>
                  <a:tcPr/>
                </a:tc>
                <a:tc>
                  <a:txBody>
                    <a:bodyPr/>
                    <a:lstStyle/>
                    <a:p>
                      <a:pPr>
                        <a:lnSpc>
                          <a:spcPts val="1200"/>
                        </a:lnSpc>
                        <a:spcAft>
                          <a:spcPts val="0"/>
                        </a:spcAft>
                        <a:buNone/>
                      </a:pPr>
                      <a:r>
                        <a:rPr lang="ja-JP" sz="1000" kern="100" dirty="0">
                          <a:effectLst/>
                        </a:rPr>
                        <a:t>再来訪意向</a:t>
                      </a:r>
                      <a:endParaRPr lang="ja-JP" sz="1000" kern="100" dirty="0">
                        <a:effectLst/>
                        <a:latin typeface="+mn-lt"/>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アンケート</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2257766408"/>
                  </a:ext>
                </a:extLst>
              </a:tr>
              <a:tr h="183577">
                <a:tc vMerge="1">
                  <a:txBody>
                    <a:bodyPr/>
                    <a:lstStyle/>
                    <a:p>
                      <a:endParaRPr kumimoji="1" lang="ja-JP" altLang="en-US"/>
                    </a:p>
                  </a:txBody>
                  <a:tcPr/>
                </a:tc>
                <a:tc>
                  <a:txBody>
                    <a:bodyPr/>
                    <a:lstStyle/>
                    <a:p>
                      <a:pPr>
                        <a:lnSpc>
                          <a:spcPts val="1200"/>
                        </a:lnSpc>
                        <a:spcAft>
                          <a:spcPts val="0"/>
                        </a:spcAft>
                        <a:buNone/>
                      </a:pPr>
                      <a:r>
                        <a:rPr lang="en-US" sz="1000" kern="100">
                          <a:effectLst/>
                        </a:rPr>
                        <a:t>Web</a:t>
                      </a:r>
                      <a:r>
                        <a:rPr lang="ja-JP" sz="1000" kern="100">
                          <a:effectLst/>
                        </a:rPr>
                        <a:t>検索キーワード</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Google</a:t>
                      </a:r>
                      <a:r>
                        <a:rPr lang="ja-JP" sz="1000" kern="100">
                          <a:effectLst/>
                        </a:rPr>
                        <a:t>トレンド</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797845508"/>
                  </a:ext>
                </a:extLst>
              </a:tr>
              <a:tr h="183577">
                <a:tc vMerge="1">
                  <a:txBody>
                    <a:bodyPr/>
                    <a:lstStyle/>
                    <a:p>
                      <a:endParaRPr kumimoji="1" lang="ja-JP" altLang="en-US"/>
                    </a:p>
                  </a:txBody>
                  <a:tcPr/>
                </a:tc>
                <a:tc>
                  <a:txBody>
                    <a:bodyPr/>
                    <a:lstStyle/>
                    <a:p>
                      <a:pPr>
                        <a:lnSpc>
                          <a:spcPts val="1200"/>
                        </a:lnSpc>
                        <a:spcAft>
                          <a:spcPts val="0"/>
                        </a:spcAft>
                        <a:buNone/>
                      </a:pPr>
                      <a:r>
                        <a:rPr lang="en-US" sz="1000" kern="100" dirty="0">
                          <a:effectLst/>
                        </a:rPr>
                        <a:t>DMO</a:t>
                      </a:r>
                      <a:r>
                        <a:rPr lang="ja-JP" sz="1000" kern="100" dirty="0">
                          <a:effectLst/>
                        </a:rPr>
                        <a:t>サイトの閲覧者属性（年代、性別）</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Google Analytics</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1420055014"/>
                  </a:ext>
                </a:extLst>
              </a:tr>
              <a:tr h="183577">
                <a:tc vMerge="1">
                  <a:txBody>
                    <a:bodyPr/>
                    <a:lstStyle/>
                    <a:p>
                      <a:endParaRPr kumimoji="1" lang="ja-JP" altLang="en-US"/>
                    </a:p>
                  </a:txBody>
                  <a:tcPr/>
                </a:tc>
                <a:tc>
                  <a:txBody>
                    <a:bodyPr/>
                    <a:lstStyle/>
                    <a:p>
                      <a:pPr>
                        <a:lnSpc>
                          <a:spcPts val="1200"/>
                        </a:lnSpc>
                        <a:spcAft>
                          <a:spcPts val="0"/>
                        </a:spcAft>
                        <a:buNone/>
                      </a:pPr>
                      <a:r>
                        <a:rPr lang="ja-JP" sz="1000" kern="100" dirty="0">
                          <a:effectLst/>
                        </a:rPr>
                        <a:t>訪問観光地、人流（</a:t>
                      </a:r>
                      <a:r>
                        <a:rPr lang="en-US" sz="1000" kern="100" dirty="0">
                          <a:effectLst/>
                        </a:rPr>
                        <a:t>GPS</a:t>
                      </a:r>
                      <a:r>
                        <a:rPr lang="ja-JP" sz="1000" kern="100" dirty="0">
                          <a:effectLst/>
                        </a:rPr>
                        <a:t>、</a:t>
                      </a:r>
                      <a:r>
                        <a:rPr lang="en-US" sz="1000" kern="100" dirty="0">
                          <a:effectLst/>
                        </a:rPr>
                        <a:t>Wi-Fi</a:t>
                      </a:r>
                      <a:r>
                        <a:rPr lang="ja-JP" sz="1000" kern="100" dirty="0">
                          <a:effectLst/>
                        </a:rPr>
                        <a:t>、基地局）</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東北観光</a:t>
                      </a:r>
                      <a:r>
                        <a:rPr lang="en-US" sz="1000" kern="100" dirty="0">
                          <a:effectLst/>
                        </a:rPr>
                        <a:t>DMP</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1404951894"/>
                  </a:ext>
                </a:extLst>
              </a:tr>
              <a:tr h="301699">
                <a:tc vMerge="1">
                  <a:txBody>
                    <a:bodyPr/>
                    <a:lstStyle/>
                    <a:p>
                      <a:endParaRPr kumimoji="1" lang="ja-JP" altLang="en-US"/>
                    </a:p>
                  </a:txBody>
                  <a:tcPr/>
                </a:tc>
                <a:tc>
                  <a:txBody>
                    <a:bodyPr/>
                    <a:lstStyle/>
                    <a:p>
                      <a:pPr>
                        <a:lnSpc>
                          <a:spcPts val="1200"/>
                        </a:lnSpc>
                        <a:spcAft>
                          <a:spcPts val="0"/>
                        </a:spcAft>
                        <a:buNone/>
                      </a:pPr>
                      <a:r>
                        <a:rPr lang="en-US" sz="1000" kern="100" dirty="0">
                          <a:effectLst/>
                        </a:rPr>
                        <a:t>SNS</a:t>
                      </a:r>
                      <a:r>
                        <a:rPr lang="ja-JP" sz="1000" kern="100" dirty="0">
                          <a:effectLst/>
                        </a:rPr>
                        <a:t>投稿データ</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altLang="en-US"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n-US" sz="1000" kern="100" dirty="0">
                          <a:effectLst/>
                        </a:rPr>
                        <a:t>SNS</a:t>
                      </a:r>
                      <a:r>
                        <a:rPr lang="ja-JP" sz="1000" kern="100" dirty="0">
                          <a:effectLst/>
                        </a:rPr>
                        <a:t>分析</a:t>
                      </a:r>
                      <a:endParaRPr lang="en-US" altLang="ja-JP" sz="1000" kern="100" dirty="0">
                        <a:effectLst/>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ja-JP" altLang="ja-JP" sz="1000" kern="100" dirty="0">
                          <a:effectLst/>
                        </a:rPr>
                        <a:t>東北観光</a:t>
                      </a:r>
                      <a:r>
                        <a:rPr lang="en-US" altLang="ja-JP" sz="1000" kern="100" dirty="0">
                          <a:effectLst/>
                        </a:rPr>
                        <a:t>DMP</a:t>
                      </a:r>
                      <a:endParaRPr lang="ja-JP" alt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3161202759"/>
                  </a:ext>
                </a:extLst>
              </a:tr>
              <a:tr h="183577">
                <a:tc vMerge="1">
                  <a:txBody>
                    <a:bodyPr/>
                    <a:lstStyle/>
                    <a:p>
                      <a:endParaRPr kumimoji="1" lang="ja-JP" altLang="en-US"/>
                    </a:p>
                  </a:txBody>
                  <a:tcPr/>
                </a:tc>
                <a:tc>
                  <a:txBody>
                    <a:bodyPr/>
                    <a:lstStyle/>
                    <a:p>
                      <a:pPr>
                        <a:lnSpc>
                          <a:spcPts val="1200"/>
                        </a:lnSpc>
                        <a:spcAft>
                          <a:spcPts val="0"/>
                        </a:spcAft>
                        <a:buNone/>
                      </a:pPr>
                      <a:r>
                        <a:rPr lang="ja-JP" sz="1000" kern="100" dirty="0">
                          <a:effectLst/>
                        </a:rPr>
                        <a:t>地点別の消費額</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東北観光</a:t>
                      </a:r>
                      <a:r>
                        <a:rPr lang="en-US" sz="1000" kern="100">
                          <a:effectLst/>
                        </a:rPr>
                        <a:t>DMP</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1632471824"/>
                  </a:ext>
                </a:extLst>
              </a:tr>
              <a:tr h="183577">
                <a:tc vMerge="1">
                  <a:txBody>
                    <a:bodyPr/>
                    <a:lstStyle/>
                    <a:p>
                      <a:endParaRPr kumimoji="1" lang="ja-JP" altLang="en-US"/>
                    </a:p>
                  </a:txBody>
                  <a:tcPr/>
                </a:tc>
                <a:tc>
                  <a:txBody>
                    <a:bodyPr/>
                    <a:lstStyle/>
                    <a:p>
                      <a:pPr>
                        <a:lnSpc>
                          <a:spcPts val="1200"/>
                        </a:lnSpc>
                        <a:spcAft>
                          <a:spcPts val="0"/>
                        </a:spcAft>
                        <a:buNone/>
                      </a:pPr>
                      <a:r>
                        <a:rPr lang="ja-JP" sz="1000" kern="100">
                          <a:effectLst/>
                        </a:rPr>
                        <a:t>旅行者一人当たりの消費額</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altLang="en-US" sz="1000" kern="100" dirty="0">
                          <a:effectLst/>
                        </a:rPr>
                        <a:t>アンケート</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573938252"/>
                  </a:ext>
                </a:extLst>
              </a:tr>
              <a:tr h="183577">
                <a:tc rowSpan="7">
                  <a:txBody>
                    <a:bodyPr/>
                    <a:lstStyle/>
                    <a:p>
                      <a:pPr marL="71755" marR="71755" algn="ctr">
                        <a:lnSpc>
                          <a:spcPts val="1200"/>
                        </a:lnSpc>
                        <a:spcAft>
                          <a:spcPts val="0"/>
                        </a:spcAft>
                        <a:buNone/>
                      </a:pPr>
                      <a:r>
                        <a:rPr lang="ja-JP" sz="1000" kern="100" dirty="0">
                          <a:effectLst/>
                        </a:rPr>
                        <a:t>対地域に関するデータ</a:t>
                      </a:r>
                      <a:endParaRPr lang="ja-JP" sz="1000" kern="100" dirty="0">
                        <a:effectLst/>
                        <a:latin typeface="+mn-lt"/>
                        <a:ea typeface="游明朝" panose="02020400000000000000" pitchFamily="18" charset="-128"/>
                        <a:cs typeface="Times New Roman" panose="02020603050405020304" pitchFamily="18" charset="0"/>
                      </a:endParaRPr>
                    </a:p>
                  </a:txBody>
                  <a:tcPr marL="108780" marR="108780" marT="54390" marB="54390" vert="eaVert"/>
                </a:tc>
                <a:tc>
                  <a:txBody>
                    <a:bodyPr/>
                    <a:lstStyle/>
                    <a:p>
                      <a:pPr>
                        <a:lnSpc>
                          <a:spcPts val="1200"/>
                        </a:lnSpc>
                        <a:spcAft>
                          <a:spcPts val="0"/>
                        </a:spcAft>
                        <a:buNone/>
                      </a:pPr>
                      <a:r>
                        <a:rPr lang="ja-JP" sz="1000" kern="100">
                          <a:effectLst/>
                        </a:rPr>
                        <a:t>住民満足度</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アンケート</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2969598477"/>
                  </a:ext>
                </a:extLst>
              </a:tr>
              <a:tr h="183577">
                <a:tc vMerge="1">
                  <a:txBody>
                    <a:bodyPr/>
                    <a:lstStyle/>
                    <a:p>
                      <a:endParaRPr kumimoji="1" lang="ja-JP" altLang="en-US"/>
                    </a:p>
                  </a:txBody>
                  <a:tcPr/>
                </a:tc>
                <a:tc>
                  <a:txBody>
                    <a:bodyPr/>
                    <a:lstStyle/>
                    <a:p>
                      <a:pPr>
                        <a:lnSpc>
                          <a:spcPts val="1200"/>
                        </a:lnSpc>
                        <a:spcAft>
                          <a:spcPts val="0"/>
                        </a:spcAft>
                        <a:buNone/>
                      </a:pPr>
                      <a:r>
                        <a:rPr lang="ja-JP" sz="1000" kern="100" dirty="0">
                          <a:effectLst/>
                        </a:rPr>
                        <a:t>経済波及効果</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産業連関表等から算出</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1478039376"/>
                  </a:ext>
                </a:extLst>
              </a:tr>
              <a:tr h="392532">
                <a:tc vMerge="1">
                  <a:txBody>
                    <a:bodyPr/>
                    <a:lstStyle/>
                    <a:p>
                      <a:endParaRPr kumimoji="1" lang="ja-JP" altLang="en-US"/>
                    </a:p>
                  </a:txBody>
                  <a:tcPr/>
                </a:tc>
                <a:tc>
                  <a:txBody>
                    <a:bodyPr/>
                    <a:lstStyle/>
                    <a:p>
                      <a:pPr>
                        <a:lnSpc>
                          <a:spcPts val="1200"/>
                        </a:lnSpc>
                        <a:spcAft>
                          <a:spcPts val="0"/>
                        </a:spcAft>
                        <a:buNone/>
                      </a:pPr>
                      <a:r>
                        <a:rPr lang="ja-JP" sz="1000" kern="100" dirty="0">
                          <a:effectLst/>
                        </a:rPr>
                        <a:t>宿・ホテル等の部屋数</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altLang="en-US"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altLang="en-US" sz="1000" kern="100" dirty="0">
                          <a:effectLst/>
                        </a:rPr>
                        <a:t>地域事業者から取得</a:t>
                      </a:r>
                      <a:endParaRPr lang="ja-JP" sz="1000" kern="100" dirty="0">
                        <a:effectLst/>
                        <a:latin typeface="+mn-ea"/>
                        <a:ea typeface="+mn-ea"/>
                      </a:endParaRPr>
                    </a:p>
                  </a:txBody>
                  <a:tcPr marL="33103" marR="33103" marT="0" marB="0" anchor="ctr"/>
                </a:tc>
                <a:extLst>
                  <a:ext uri="{0D108BD9-81ED-4DB2-BD59-A6C34878D82A}">
                    <a16:rowId xmlns:a16="http://schemas.microsoft.com/office/drawing/2014/main" val="3682403763"/>
                  </a:ext>
                </a:extLst>
              </a:tr>
              <a:tr h="301699">
                <a:tc vMerge="1">
                  <a:txBody>
                    <a:bodyPr/>
                    <a:lstStyle/>
                    <a:p>
                      <a:endParaRPr kumimoji="1" lang="ja-JP" altLang="en-US"/>
                    </a:p>
                  </a:txBody>
                  <a:tcPr/>
                </a:tc>
                <a:tc>
                  <a:txBody>
                    <a:bodyPr/>
                    <a:lstStyle/>
                    <a:p>
                      <a:pPr>
                        <a:lnSpc>
                          <a:spcPts val="1200"/>
                        </a:lnSpc>
                        <a:spcAft>
                          <a:spcPts val="0"/>
                        </a:spcAft>
                        <a:buNone/>
                      </a:pPr>
                      <a:r>
                        <a:rPr lang="ja-JP" sz="1000" kern="100" dirty="0">
                          <a:effectLst/>
                        </a:rPr>
                        <a:t>宿・ホテル等の稼働率</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altLang="en-US"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altLang="en-US"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統計調査</a:t>
                      </a:r>
                      <a:endParaRPr lang="en-US" altLang="ja-JP" sz="1000" kern="100" dirty="0">
                        <a:effectLst/>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1000" kern="100" dirty="0">
                          <a:effectLst/>
                        </a:rPr>
                        <a:t>宿泊データ分析システム</a:t>
                      </a:r>
                      <a:endParaRPr lang="ja-JP" altLang="ja-JP" sz="1000" kern="100" dirty="0">
                        <a:effectLst/>
                        <a:latin typeface="+mn-ea"/>
                        <a:ea typeface="+mn-ea"/>
                        <a:cs typeface="Times New Roman" panose="02020603050405020304" pitchFamily="18" charset="0"/>
                      </a:endParaRPr>
                    </a:p>
                  </a:txBody>
                  <a:tcPr marL="33103" marR="33103" marT="0" marB="0" anchor="ctr"/>
                </a:tc>
                <a:extLst>
                  <a:ext uri="{0D108BD9-81ED-4DB2-BD59-A6C34878D82A}">
                    <a16:rowId xmlns:a16="http://schemas.microsoft.com/office/drawing/2014/main" val="2851261518"/>
                  </a:ext>
                </a:extLst>
              </a:tr>
              <a:tr h="301699">
                <a:tc vMerge="1">
                  <a:txBody>
                    <a:bodyPr/>
                    <a:lstStyle/>
                    <a:p>
                      <a:endParaRPr kumimoji="1" lang="ja-JP" altLang="en-US"/>
                    </a:p>
                  </a:txBody>
                  <a:tcPr/>
                </a:tc>
                <a:tc>
                  <a:txBody>
                    <a:bodyPr/>
                    <a:lstStyle/>
                    <a:p>
                      <a:pPr>
                        <a:lnSpc>
                          <a:spcPts val="1200"/>
                        </a:lnSpc>
                        <a:spcAft>
                          <a:spcPts val="0"/>
                        </a:spcAft>
                        <a:buNone/>
                      </a:pPr>
                      <a:r>
                        <a:rPr lang="ja-JP" sz="1000" kern="100" dirty="0">
                          <a:effectLst/>
                        </a:rPr>
                        <a:t>宿・ホテル等の客室単価</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altLang="en-US"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altLang="en-US"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altLang="en-US"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統計調査</a:t>
                      </a:r>
                      <a:endParaRPr lang="en-US" altLang="ja-JP" sz="1000" kern="100" dirty="0">
                        <a:effectLst/>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1000" kern="100" dirty="0">
                          <a:effectLst/>
                        </a:rPr>
                        <a:t>宿泊データ分析システム</a:t>
                      </a:r>
                      <a:endParaRPr lang="ja-JP" altLang="ja-JP" sz="1000" kern="100" dirty="0">
                        <a:effectLst/>
                        <a:latin typeface="+mn-ea"/>
                        <a:ea typeface="+mn-ea"/>
                        <a:cs typeface="Times New Roman" panose="02020603050405020304" pitchFamily="18" charset="0"/>
                      </a:endParaRPr>
                    </a:p>
                  </a:txBody>
                  <a:tcPr marL="33103" marR="33103" marT="0" marB="0" anchor="ctr"/>
                </a:tc>
                <a:extLst>
                  <a:ext uri="{0D108BD9-81ED-4DB2-BD59-A6C34878D82A}">
                    <a16:rowId xmlns:a16="http://schemas.microsoft.com/office/drawing/2014/main" val="2016055779"/>
                  </a:ext>
                </a:extLst>
              </a:tr>
              <a:tr h="301699">
                <a:tc vMerge="1">
                  <a:txBody>
                    <a:bodyPr/>
                    <a:lstStyle/>
                    <a:p>
                      <a:endParaRPr kumimoji="1" lang="ja-JP" altLang="en-US"/>
                    </a:p>
                  </a:txBody>
                  <a:tcPr/>
                </a:tc>
                <a:tc>
                  <a:txBody>
                    <a:bodyPr/>
                    <a:lstStyle/>
                    <a:p>
                      <a:pPr>
                        <a:lnSpc>
                          <a:spcPts val="1200"/>
                        </a:lnSpc>
                        <a:spcAft>
                          <a:spcPts val="0"/>
                        </a:spcAft>
                        <a:buNone/>
                      </a:pPr>
                      <a:r>
                        <a:rPr lang="ja-JP" sz="1000" kern="100" dirty="0">
                          <a:effectLst/>
                        </a:rPr>
                        <a:t>交通の輸送可能量と利用者数</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a:effectLst/>
                        </a:rPr>
                        <a:t> </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altLang="en-US" sz="1000" kern="100" dirty="0">
                          <a:effectLst/>
                        </a:rPr>
                        <a:t>○</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統計調査</a:t>
                      </a:r>
                      <a:endParaRPr lang="en-US" altLang="ja-JP" sz="1000" kern="100" dirty="0">
                        <a:effectLst/>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1000" kern="100" dirty="0">
                          <a:effectLst/>
                        </a:rPr>
                        <a:t>地域事業者から取得</a:t>
                      </a:r>
                      <a:endParaRPr lang="ja-JP" altLang="ja-JP" sz="1000" kern="100" dirty="0">
                        <a:effectLst/>
                        <a:latin typeface="+mn-ea"/>
                        <a:ea typeface="+mn-ea"/>
                      </a:endParaRPr>
                    </a:p>
                  </a:txBody>
                  <a:tcPr marL="33103" marR="33103" marT="0" marB="0" anchor="ctr"/>
                </a:tc>
                <a:extLst>
                  <a:ext uri="{0D108BD9-81ED-4DB2-BD59-A6C34878D82A}">
                    <a16:rowId xmlns:a16="http://schemas.microsoft.com/office/drawing/2014/main" val="785626233"/>
                  </a:ext>
                </a:extLst>
              </a:tr>
              <a:tr h="183577">
                <a:tc vMerge="1">
                  <a:txBody>
                    <a:bodyPr/>
                    <a:lstStyle/>
                    <a:p>
                      <a:endParaRPr kumimoji="1" lang="ja-JP" altLang="en-US"/>
                    </a:p>
                  </a:txBody>
                  <a:tcPr/>
                </a:tc>
                <a:tc>
                  <a:txBody>
                    <a:bodyPr/>
                    <a:lstStyle/>
                    <a:p>
                      <a:pPr>
                        <a:lnSpc>
                          <a:spcPts val="1200"/>
                        </a:lnSpc>
                        <a:spcAft>
                          <a:spcPts val="0"/>
                        </a:spcAft>
                        <a:buNone/>
                      </a:pPr>
                      <a:r>
                        <a:rPr lang="ja-JP" sz="1000" kern="100" dirty="0">
                          <a:effectLst/>
                        </a:rPr>
                        <a:t>観光分野の事業者数</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a:effectLst/>
                        </a:rPr>
                        <a:t>○</a:t>
                      </a:r>
                      <a:endParaRPr lang="ja-JP" sz="1000" kern="10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en-US" sz="1000" kern="100" dirty="0">
                          <a:effectLst/>
                        </a:rPr>
                        <a:t> </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tc>
                  <a:txBody>
                    <a:bodyPr/>
                    <a:lstStyle/>
                    <a:p>
                      <a:pPr algn="ctr">
                        <a:lnSpc>
                          <a:spcPts val="1200"/>
                        </a:lnSpc>
                        <a:spcAft>
                          <a:spcPts val="0"/>
                        </a:spcAft>
                        <a:buNone/>
                      </a:pPr>
                      <a:r>
                        <a:rPr lang="ja-JP" sz="1000" kern="100" dirty="0">
                          <a:effectLst/>
                        </a:rPr>
                        <a:t>統計調査</a:t>
                      </a:r>
                      <a:endParaRPr lang="ja-JP" sz="1000" kern="100" dirty="0">
                        <a:effectLst/>
                        <a:latin typeface="+mn-lt"/>
                        <a:ea typeface="游明朝" panose="02020400000000000000" pitchFamily="18" charset="-128"/>
                        <a:cs typeface="Times New Roman" panose="02020603050405020304" pitchFamily="18" charset="0"/>
                      </a:endParaRPr>
                    </a:p>
                  </a:txBody>
                  <a:tcPr marL="33103" marR="33103" marT="0" marB="0" anchor="ctr"/>
                </a:tc>
                <a:extLst>
                  <a:ext uri="{0D108BD9-81ED-4DB2-BD59-A6C34878D82A}">
                    <a16:rowId xmlns:a16="http://schemas.microsoft.com/office/drawing/2014/main" val="877948580"/>
                  </a:ext>
                </a:extLst>
              </a:tr>
            </a:tbl>
          </a:graphicData>
        </a:graphic>
      </p:graphicFrame>
      <p:sp>
        <p:nvSpPr>
          <p:cNvPr id="2" name="四角形: 角を丸くする 1">
            <a:extLst>
              <a:ext uri="{FF2B5EF4-FFF2-40B4-BE49-F238E27FC236}">
                <a16:creationId xmlns:a16="http://schemas.microsoft.com/office/drawing/2014/main" id="{3833B463-E9E3-4490-3F08-4E30C0196CD6}"/>
              </a:ext>
            </a:extLst>
          </p:cNvPr>
          <p:cNvSpPr/>
          <p:nvPr/>
        </p:nvSpPr>
        <p:spPr>
          <a:xfrm>
            <a:off x="539496" y="736745"/>
            <a:ext cx="2462693" cy="33501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データの取得方針</a:t>
            </a:r>
          </a:p>
        </p:txBody>
      </p:sp>
    </p:spTree>
    <p:extLst>
      <p:ext uri="{BB962C8B-B14F-4D97-AF65-F5344CB8AC3E}">
        <p14:creationId xmlns:p14="http://schemas.microsoft.com/office/powerpoint/2010/main" val="3177814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C2135-ADC3-A8F2-BA9D-DAA8073E737E}"/>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227D444B-5592-718B-E7BD-12F9C534A1AB}"/>
              </a:ext>
            </a:extLst>
          </p:cNvPr>
          <p:cNvSpPr>
            <a:spLocks noGrp="1"/>
          </p:cNvSpPr>
          <p:nvPr>
            <p:ph type="title"/>
          </p:nvPr>
        </p:nvSpPr>
        <p:spPr>
          <a:xfrm>
            <a:off x="164386" y="80384"/>
            <a:ext cx="6645717" cy="483394"/>
          </a:xfrm>
        </p:spPr>
        <p:txBody>
          <a:bodyPr>
            <a:normAutofit/>
          </a:bodyPr>
          <a:lstStyle/>
          <a:p>
            <a:r>
              <a:rPr lang="ja-JP" altLang="en-US" dirty="0"/>
              <a:t>８．戦略の推進体制</a:t>
            </a:r>
          </a:p>
        </p:txBody>
      </p:sp>
      <p:sp>
        <p:nvSpPr>
          <p:cNvPr id="6" name="テキスト ボックス 5">
            <a:extLst>
              <a:ext uri="{FF2B5EF4-FFF2-40B4-BE49-F238E27FC236}">
                <a16:creationId xmlns:a16="http://schemas.microsoft.com/office/drawing/2014/main" id="{96512C53-44AD-2554-21F5-3EC6F65168E6}"/>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C2EA239C-0E5F-2A75-7C31-8EAEC51D7202}"/>
              </a:ext>
            </a:extLst>
          </p:cNvPr>
          <p:cNvSpPr>
            <a:spLocks noGrp="1"/>
          </p:cNvSpPr>
          <p:nvPr>
            <p:ph type="sldNum" sz="quarter" idx="12"/>
          </p:nvPr>
        </p:nvSpPr>
        <p:spPr/>
        <p:txBody>
          <a:bodyPr/>
          <a:lstStyle/>
          <a:p>
            <a:fld id="{E6FEF39B-B593-4A6E-A535-B6F576D5169E}" type="slidenum">
              <a:rPr kumimoji="1" lang="ja-JP" altLang="en-US" smtClean="0"/>
              <a:pPr/>
              <a:t>33</a:t>
            </a:fld>
            <a:endParaRPr kumimoji="1" lang="ja-JP" altLang="en-US" dirty="0"/>
          </a:p>
        </p:txBody>
      </p:sp>
      <p:graphicFrame>
        <p:nvGraphicFramePr>
          <p:cNvPr id="2" name="表 1">
            <a:extLst>
              <a:ext uri="{FF2B5EF4-FFF2-40B4-BE49-F238E27FC236}">
                <a16:creationId xmlns:a16="http://schemas.microsoft.com/office/drawing/2014/main" id="{B0257031-B5FB-DF42-2272-E6389A616071}"/>
              </a:ext>
            </a:extLst>
          </p:cNvPr>
          <p:cNvGraphicFramePr>
            <a:graphicFrameLocks noGrp="1"/>
          </p:cNvGraphicFramePr>
          <p:nvPr/>
        </p:nvGraphicFramePr>
        <p:xfrm>
          <a:off x="539496" y="1157641"/>
          <a:ext cx="8065008" cy="4905882"/>
        </p:xfrm>
        <a:graphic>
          <a:graphicData uri="http://schemas.openxmlformats.org/drawingml/2006/table">
            <a:tbl>
              <a:tblPr firstRow="1" bandRow="1">
                <a:tableStyleId>{5C22544A-7EE6-4342-B048-85BDC9FD1C3A}</a:tableStyleId>
              </a:tblPr>
              <a:tblGrid>
                <a:gridCol w="601327">
                  <a:extLst>
                    <a:ext uri="{9D8B030D-6E8A-4147-A177-3AD203B41FA5}">
                      <a16:colId xmlns:a16="http://schemas.microsoft.com/office/drawing/2014/main" val="2734220265"/>
                    </a:ext>
                  </a:extLst>
                </a:gridCol>
                <a:gridCol w="2029097">
                  <a:extLst>
                    <a:ext uri="{9D8B030D-6E8A-4147-A177-3AD203B41FA5}">
                      <a16:colId xmlns:a16="http://schemas.microsoft.com/office/drawing/2014/main" val="2113864363"/>
                    </a:ext>
                  </a:extLst>
                </a:gridCol>
                <a:gridCol w="5434584">
                  <a:extLst>
                    <a:ext uri="{9D8B030D-6E8A-4147-A177-3AD203B41FA5}">
                      <a16:colId xmlns:a16="http://schemas.microsoft.com/office/drawing/2014/main" val="3338058838"/>
                    </a:ext>
                  </a:extLst>
                </a:gridCol>
              </a:tblGrid>
              <a:tr h="272549">
                <a:tc>
                  <a:txBody>
                    <a:bodyPr/>
                    <a:lstStyle/>
                    <a:p>
                      <a:pPr algn="ctr"/>
                      <a:r>
                        <a:rPr kumimoji="1" lang="en-US" altLang="ja-JP" sz="1100" dirty="0"/>
                        <a:t>No.</a:t>
                      </a:r>
                      <a:endParaRPr kumimoji="1" lang="ja-JP" altLang="en-US" sz="1100" dirty="0"/>
                    </a:p>
                  </a:txBody>
                  <a:tcPr anchor="ctr"/>
                </a:tc>
                <a:tc>
                  <a:txBody>
                    <a:bodyPr/>
                    <a:lstStyle/>
                    <a:p>
                      <a:pPr algn="ctr"/>
                      <a:r>
                        <a:rPr kumimoji="1" lang="ja-JP" altLang="en-US" sz="1100" dirty="0"/>
                        <a:t>効果検証対象名</a:t>
                      </a:r>
                    </a:p>
                  </a:txBody>
                  <a:tcPr anchor="ctr"/>
                </a:tc>
                <a:tc>
                  <a:txBody>
                    <a:bodyPr/>
                    <a:lstStyle/>
                    <a:p>
                      <a:pPr algn="ctr"/>
                      <a:r>
                        <a:rPr kumimoji="1" lang="ja-JP" altLang="en-US" sz="1100" dirty="0"/>
                        <a:t>効果検証方法</a:t>
                      </a:r>
                    </a:p>
                  </a:txBody>
                  <a:tcPr anchor="ctr"/>
                </a:tc>
                <a:extLst>
                  <a:ext uri="{0D108BD9-81ED-4DB2-BD59-A6C34878D82A}">
                    <a16:rowId xmlns:a16="http://schemas.microsoft.com/office/drawing/2014/main" val="409111806"/>
                  </a:ext>
                </a:extLst>
              </a:tr>
              <a:tr h="272549">
                <a:tc>
                  <a:txBody>
                    <a:bodyPr/>
                    <a:lstStyle/>
                    <a:p>
                      <a:r>
                        <a:rPr kumimoji="1" lang="en-US" altLang="ja-JP" sz="1100" dirty="0"/>
                        <a:t>KGI</a:t>
                      </a:r>
                      <a:r>
                        <a:rPr kumimoji="1" lang="ja-JP" altLang="en-US" sz="1100" dirty="0"/>
                        <a:t>①</a:t>
                      </a:r>
                    </a:p>
                  </a:txBody>
                  <a:tcPr anchor="ctr"/>
                </a:tc>
                <a:tc>
                  <a:txBody>
                    <a:bodyPr/>
                    <a:lstStyle/>
                    <a:p>
                      <a:r>
                        <a:rPr kumimoji="1" lang="ja-JP" altLang="en-US" sz="1100" dirty="0"/>
                        <a:t>観光消費額</a:t>
                      </a:r>
                    </a:p>
                  </a:txBody>
                  <a:tcPr anchor="ctr"/>
                </a:tc>
                <a:tc>
                  <a:txBody>
                    <a:bodyPr/>
                    <a:lstStyle/>
                    <a:p>
                      <a:r>
                        <a:rPr kumimoji="1" lang="ja-JP" altLang="en-US" sz="1100" dirty="0"/>
                        <a:t>観光入込客数、延べ宿泊者数、観光消費額単価、平均訪問地点数を用いて算出</a:t>
                      </a:r>
                      <a:endParaRPr kumimoji="1" lang="en-US" altLang="ja-JP" sz="1100" dirty="0"/>
                    </a:p>
                  </a:txBody>
                  <a:tcPr anchor="ctr"/>
                </a:tc>
                <a:extLst>
                  <a:ext uri="{0D108BD9-81ED-4DB2-BD59-A6C34878D82A}">
                    <a16:rowId xmlns:a16="http://schemas.microsoft.com/office/drawing/2014/main" val="3129841506"/>
                  </a:ext>
                </a:extLst>
              </a:tr>
              <a:tr h="272549">
                <a:tc>
                  <a:txBody>
                    <a:bodyPr/>
                    <a:lstStyle/>
                    <a:p>
                      <a:r>
                        <a:rPr kumimoji="1" lang="en-US" altLang="ja-JP" sz="1100" dirty="0"/>
                        <a:t>KGI</a:t>
                      </a:r>
                      <a:r>
                        <a:rPr kumimoji="1" lang="ja-JP" altLang="en-US" sz="1100" dirty="0"/>
                        <a:t>②</a:t>
                      </a:r>
                    </a:p>
                  </a:txBody>
                  <a:tcPr anchor="ctr"/>
                </a:tc>
                <a:tc>
                  <a:txBody>
                    <a:bodyPr/>
                    <a:lstStyle/>
                    <a:p>
                      <a:r>
                        <a:rPr kumimoji="1" lang="ja-JP" altLang="en-US" sz="1100" dirty="0"/>
                        <a:t>経済波及効果</a:t>
                      </a:r>
                    </a:p>
                  </a:txBody>
                  <a:tcPr anchor="ctr"/>
                </a:tc>
                <a:tc>
                  <a:txBody>
                    <a:bodyPr/>
                    <a:lstStyle/>
                    <a:p>
                      <a:r>
                        <a:rPr kumimoji="1" lang="ja-JP" altLang="en-US" sz="1100" dirty="0"/>
                        <a:t>産業連関表を用いて算出</a:t>
                      </a:r>
                    </a:p>
                  </a:txBody>
                  <a:tcPr anchor="ctr"/>
                </a:tc>
                <a:extLst>
                  <a:ext uri="{0D108BD9-81ED-4DB2-BD59-A6C34878D82A}">
                    <a16:rowId xmlns:a16="http://schemas.microsoft.com/office/drawing/2014/main" val="1575875998"/>
                  </a:ext>
                </a:extLst>
              </a:tr>
              <a:tr h="272549">
                <a:tc>
                  <a:txBody>
                    <a:bodyPr/>
                    <a:lstStyle/>
                    <a:p>
                      <a:r>
                        <a:rPr kumimoji="1" lang="en-US" altLang="ja-JP" sz="1100" dirty="0"/>
                        <a:t>KPI</a:t>
                      </a:r>
                      <a:r>
                        <a:rPr kumimoji="1" lang="ja-JP" altLang="en-US" sz="1100" dirty="0"/>
                        <a:t>①</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観光関連事業への支援件数</a:t>
                      </a:r>
                    </a:p>
                  </a:txBody>
                  <a:tcPr anchor="ctr"/>
                </a:tc>
                <a:tc>
                  <a:txBody>
                    <a:bodyPr/>
                    <a:lstStyle/>
                    <a:p>
                      <a:r>
                        <a:rPr kumimoji="1" lang="ja-JP" altLang="en-US" sz="1100" dirty="0"/>
                        <a:t>制度運用を通じてカウント</a:t>
                      </a:r>
                    </a:p>
                  </a:txBody>
                  <a:tcPr anchor="ctr"/>
                </a:tc>
                <a:extLst>
                  <a:ext uri="{0D108BD9-81ED-4DB2-BD59-A6C34878D82A}">
                    <a16:rowId xmlns:a16="http://schemas.microsoft.com/office/drawing/2014/main" val="426513041"/>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rPr>
                        <a:t>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観光事業者の平均給与額</a:t>
                      </a:r>
                    </a:p>
                  </a:txBody>
                  <a:tcPr anchor="ctr"/>
                </a:tc>
                <a:tc>
                  <a:txBody>
                    <a:bodyPr/>
                    <a:lstStyle/>
                    <a:p>
                      <a:r>
                        <a:rPr kumimoji="1" lang="ja-JP" altLang="en-US" sz="1100" dirty="0"/>
                        <a:t>観光事業者からヒアリング</a:t>
                      </a:r>
                    </a:p>
                  </a:txBody>
                  <a:tcPr anchor="ctr"/>
                </a:tc>
                <a:extLst>
                  <a:ext uri="{0D108BD9-81ED-4DB2-BD59-A6C34878D82A}">
                    <a16:rowId xmlns:a16="http://schemas.microsoft.com/office/drawing/2014/main" val="2997292981"/>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rPr>
                        <a:t>③</a:t>
                      </a:r>
                    </a:p>
                  </a:txBody>
                  <a:tcPr anchor="ctr"/>
                </a:tc>
                <a:tc>
                  <a:txBody>
                    <a:bodyPr/>
                    <a:lstStyle/>
                    <a:p>
                      <a:r>
                        <a:rPr kumimoji="1" lang="ja-JP" altLang="en-US" sz="1100" dirty="0"/>
                        <a:t>アクティブ観光ガイド人数</a:t>
                      </a:r>
                    </a:p>
                  </a:txBody>
                  <a:tcPr anchor="ctr"/>
                </a:tc>
                <a:tc>
                  <a:txBody>
                    <a:bodyPr/>
                    <a:lstStyle/>
                    <a:p>
                      <a:r>
                        <a:rPr kumimoji="1" lang="ja-JP" altLang="en-US" sz="1100" dirty="0"/>
                        <a:t>既存観光ガイド及び弘前ガイド学校修了生にヒアリング</a:t>
                      </a:r>
                    </a:p>
                  </a:txBody>
                  <a:tcPr anchor="ctr"/>
                </a:tc>
                <a:extLst>
                  <a:ext uri="{0D108BD9-81ED-4DB2-BD59-A6C34878D82A}">
                    <a16:rowId xmlns:a16="http://schemas.microsoft.com/office/drawing/2014/main" val="2339991805"/>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rPr>
                        <a:t>④</a:t>
                      </a:r>
                    </a:p>
                  </a:txBody>
                  <a:tcPr anchor="ctr"/>
                </a:tc>
                <a:tc>
                  <a:txBody>
                    <a:bodyPr/>
                    <a:lstStyle/>
                    <a:p>
                      <a:r>
                        <a:rPr kumimoji="1" lang="ja-JP" altLang="en-US" sz="1100" dirty="0"/>
                        <a:t>来訪者総合満足度</a:t>
                      </a:r>
                    </a:p>
                  </a:txBody>
                  <a:tcPr anchor="ctr"/>
                </a:tc>
                <a:tc>
                  <a:txBody>
                    <a:bodyPr/>
                    <a:lstStyle/>
                    <a:p>
                      <a:r>
                        <a:rPr kumimoji="1" lang="ja-JP" altLang="en-US" sz="1100" dirty="0"/>
                        <a:t>観光客満足度調査により取得</a:t>
                      </a:r>
                    </a:p>
                  </a:txBody>
                  <a:tcPr anchor="ctr"/>
                </a:tc>
                <a:extLst>
                  <a:ext uri="{0D108BD9-81ED-4DB2-BD59-A6C34878D82A}">
                    <a16:rowId xmlns:a16="http://schemas.microsoft.com/office/drawing/2014/main" val="2524611942"/>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rPr>
                        <a:t>⑤</a:t>
                      </a:r>
                    </a:p>
                  </a:txBody>
                  <a:tcPr anchor="ctr"/>
                </a:tc>
                <a:tc>
                  <a:txBody>
                    <a:bodyPr/>
                    <a:lstStyle/>
                    <a:p>
                      <a:r>
                        <a:rPr kumimoji="1" lang="ja-JP" altLang="en-US" sz="1100" dirty="0"/>
                        <a:t>交通・情報提供満足度</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観光客満足度調査により取得</a:t>
                      </a:r>
                    </a:p>
                  </a:txBody>
                  <a:tcPr anchor="ctr"/>
                </a:tc>
                <a:extLst>
                  <a:ext uri="{0D108BD9-81ED-4DB2-BD59-A6C34878D82A}">
                    <a16:rowId xmlns:a16="http://schemas.microsoft.com/office/drawing/2014/main" val="1305797038"/>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rPr>
                        <a:t>⑥</a:t>
                      </a:r>
                    </a:p>
                  </a:txBody>
                  <a:tcPr anchor="ctr"/>
                </a:tc>
                <a:tc>
                  <a:txBody>
                    <a:bodyPr/>
                    <a:lstStyle/>
                    <a:p>
                      <a:r>
                        <a:rPr kumimoji="1" lang="ja-JP" altLang="en-US" sz="1100" dirty="0"/>
                        <a:t>観光客</a:t>
                      </a:r>
                      <a:r>
                        <a:rPr kumimoji="1" lang="en-US" altLang="ja-JP" sz="1100" dirty="0"/>
                        <a:t>3</a:t>
                      </a:r>
                      <a:r>
                        <a:rPr kumimoji="1" lang="ja-JP" altLang="en-US" sz="1100" dirty="0"/>
                        <a:t>年以内リピート率</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観光客満足度調査により取得</a:t>
                      </a:r>
                    </a:p>
                  </a:txBody>
                  <a:tcPr anchor="ctr"/>
                </a:tc>
                <a:extLst>
                  <a:ext uri="{0D108BD9-81ED-4DB2-BD59-A6C34878D82A}">
                    <a16:rowId xmlns:a16="http://schemas.microsoft.com/office/drawing/2014/main" val="50803090"/>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rPr>
                        <a:t>⑦</a:t>
                      </a:r>
                    </a:p>
                  </a:txBody>
                  <a:tcPr anchor="ctr"/>
                </a:tc>
                <a:tc>
                  <a:txBody>
                    <a:bodyPr/>
                    <a:lstStyle/>
                    <a:p>
                      <a:r>
                        <a:rPr kumimoji="1" lang="ja-JP" altLang="en-US" sz="1100" dirty="0"/>
                        <a:t>持続的な観光地と思う住民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住民観光意識調査により取得</a:t>
                      </a:r>
                    </a:p>
                  </a:txBody>
                  <a:tcPr anchor="ctr"/>
                </a:tc>
                <a:extLst>
                  <a:ext uri="{0D108BD9-81ED-4DB2-BD59-A6C34878D82A}">
                    <a16:rowId xmlns:a16="http://schemas.microsoft.com/office/drawing/2014/main" val="1043368785"/>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rPr>
                        <a:t>⑧</a:t>
                      </a:r>
                    </a:p>
                  </a:txBody>
                  <a:tcPr anchor="ctr"/>
                </a:tc>
                <a:tc>
                  <a:txBody>
                    <a:bodyPr/>
                    <a:lstStyle/>
                    <a:p>
                      <a:r>
                        <a:rPr kumimoji="1" lang="ja-JP" altLang="en-US" sz="1100" dirty="0"/>
                        <a:t>一人当たり旅行消費額</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観光客満足度調査により取得</a:t>
                      </a:r>
                    </a:p>
                  </a:txBody>
                  <a:tcPr anchor="ctr"/>
                </a:tc>
                <a:extLst>
                  <a:ext uri="{0D108BD9-81ED-4DB2-BD59-A6C34878D82A}">
                    <a16:rowId xmlns:a16="http://schemas.microsoft.com/office/drawing/2014/main" val="2767768654"/>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n-lt"/>
                          <a:ea typeface="+mn-ea"/>
                          <a:cs typeface="+mn-cs"/>
                        </a:rPr>
                        <a:t>KPI</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ツガルツナガル体験売上</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システム運用を通じてカウント</a:t>
                      </a:r>
                    </a:p>
                  </a:txBody>
                  <a:tcPr anchor="ctr"/>
                </a:tc>
                <a:extLst>
                  <a:ext uri="{0D108BD9-81ED-4DB2-BD59-A6C34878D82A}">
                    <a16:rowId xmlns:a16="http://schemas.microsoft.com/office/drawing/2014/main" val="3633150358"/>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⑩</a:t>
                      </a:r>
                      <a:endPar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endParaRPr>
                    </a:p>
                  </a:txBody>
                  <a:tcPr anchor="ctr"/>
                </a:tc>
                <a:tc>
                  <a:txBody>
                    <a:bodyPr/>
                    <a:lstStyle/>
                    <a:p>
                      <a:r>
                        <a:rPr kumimoji="1" lang="ja-JP" altLang="en-US" sz="1100" dirty="0"/>
                        <a:t>デジタル周遊パス売上</a:t>
                      </a:r>
                    </a:p>
                  </a:txBody>
                  <a:tcPr anchor="ctr"/>
                </a:tc>
                <a:tc>
                  <a:txBody>
                    <a:bodyPr/>
                    <a:lstStyle/>
                    <a:p>
                      <a:r>
                        <a:rPr kumimoji="1" lang="ja-JP" altLang="en-US" sz="1100" dirty="0"/>
                        <a:t>システム運用を通じてカウント</a:t>
                      </a:r>
                    </a:p>
                  </a:txBody>
                  <a:tcPr anchor="ctr"/>
                </a:tc>
                <a:extLst>
                  <a:ext uri="{0D108BD9-81ED-4DB2-BD59-A6C34878D82A}">
                    <a16:rowId xmlns:a16="http://schemas.microsoft.com/office/drawing/2014/main" val="1431274255"/>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⑪</a:t>
                      </a:r>
                      <a:endPar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endParaRPr>
                    </a:p>
                  </a:txBody>
                  <a:tcPr anchor="ctr"/>
                </a:tc>
                <a:tc>
                  <a:txBody>
                    <a:bodyPr/>
                    <a:lstStyle/>
                    <a:p>
                      <a:r>
                        <a:rPr kumimoji="1" lang="ja-JP" altLang="en-US" sz="1100" dirty="0"/>
                        <a:t>観光モデルルート整備</a:t>
                      </a:r>
                    </a:p>
                  </a:txBody>
                  <a:tcPr anchor="ctr"/>
                </a:tc>
                <a:tc>
                  <a:txBody>
                    <a:bodyPr/>
                    <a:lstStyle/>
                    <a:p>
                      <a:r>
                        <a:rPr kumimoji="1" lang="en-US" altLang="ja-JP" sz="1100" dirty="0"/>
                        <a:t>DMO</a:t>
                      </a:r>
                      <a:r>
                        <a:rPr kumimoji="1" lang="ja-JP" altLang="en-US" sz="1100" dirty="0"/>
                        <a:t>公式ホームページ掲載数をカウント</a:t>
                      </a:r>
                    </a:p>
                  </a:txBody>
                  <a:tcPr anchor="ctr"/>
                </a:tc>
                <a:extLst>
                  <a:ext uri="{0D108BD9-81ED-4DB2-BD59-A6C34878D82A}">
                    <a16:rowId xmlns:a16="http://schemas.microsoft.com/office/drawing/2014/main" val="957104379"/>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⑫</a:t>
                      </a:r>
                      <a:endPar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endParaRPr>
                    </a:p>
                  </a:txBody>
                  <a:tcPr anchor="ctr"/>
                </a:tc>
                <a:tc>
                  <a:txBody>
                    <a:bodyPr/>
                    <a:lstStyle/>
                    <a:p>
                      <a:r>
                        <a:rPr kumimoji="1" lang="en-US" altLang="ja-JP" sz="1100" dirty="0"/>
                        <a:t>DMO</a:t>
                      </a:r>
                      <a:r>
                        <a:rPr kumimoji="1" lang="ja-JP" altLang="en-US" sz="1100" dirty="0"/>
                        <a:t>公式サイト</a:t>
                      </a:r>
                      <a:r>
                        <a:rPr kumimoji="1" lang="en-US" altLang="ja-JP" sz="1100" dirty="0"/>
                        <a:t>PV</a:t>
                      </a:r>
                      <a:r>
                        <a:rPr kumimoji="1" lang="ja-JP" altLang="en-US" sz="1100" dirty="0"/>
                        <a:t>数</a:t>
                      </a:r>
                    </a:p>
                  </a:txBody>
                  <a:tcPr anchor="ctr"/>
                </a:tc>
                <a:tc>
                  <a:txBody>
                    <a:bodyPr/>
                    <a:lstStyle/>
                    <a:p>
                      <a:r>
                        <a:rPr kumimoji="1" lang="en-US" altLang="ja-JP" sz="1100" dirty="0"/>
                        <a:t>Google Analytics</a:t>
                      </a:r>
                      <a:r>
                        <a:rPr kumimoji="1" lang="ja-JP" altLang="en-US" sz="1100" dirty="0"/>
                        <a:t>から取得</a:t>
                      </a:r>
                    </a:p>
                  </a:txBody>
                  <a:tcPr anchor="ctr"/>
                </a:tc>
                <a:extLst>
                  <a:ext uri="{0D108BD9-81ED-4DB2-BD59-A6C34878D82A}">
                    <a16:rowId xmlns:a16="http://schemas.microsoft.com/office/drawing/2014/main" val="1179481396"/>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rPr>
                        <a:t>⑬</a:t>
                      </a:r>
                    </a:p>
                  </a:txBody>
                  <a:tcPr anchor="ctr"/>
                </a:tc>
                <a:tc>
                  <a:txBody>
                    <a:bodyPr/>
                    <a:lstStyle/>
                    <a:p>
                      <a:r>
                        <a:rPr kumimoji="1" lang="zh-CN" altLang="en-US" sz="1100" dirty="0"/>
                        <a:t>域内主要観光地点来訪者数</a:t>
                      </a:r>
                    </a:p>
                  </a:txBody>
                  <a:tcPr anchor="ctr"/>
                </a:tc>
                <a:tc>
                  <a:txBody>
                    <a:bodyPr/>
                    <a:lstStyle/>
                    <a:p>
                      <a:r>
                        <a:rPr kumimoji="1" lang="ja-JP" altLang="en-US" sz="1100" dirty="0"/>
                        <a:t>統計調査及び東北観光</a:t>
                      </a:r>
                      <a:r>
                        <a:rPr kumimoji="1" lang="en-US" altLang="ja-JP" sz="1100" dirty="0"/>
                        <a:t>DMP</a:t>
                      </a:r>
                      <a:r>
                        <a:rPr kumimoji="1" lang="ja-JP" altLang="en-US" sz="1100" dirty="0"/>
                        <a:t>から取得</a:t>
                      </a:r>
                    </a:p>
                  </a:txBody>
                  <a:tcPr anchor="ctr"/>
                </a:tc>
                <a:extLst>
                  <a:ext uri="{0D108BD9-81ED-4DB2-BD59-A6C34878D82A}">
                    <a16:rowId xmlns:a16="http://schemas.microsoft.com/office/drawing/2014/main" val="1815201862"/>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n-lt"/>
                          <a:ea typeface="+mn-ea"/>
                          <a:cs typeface="+mn-cs"/>
                        </a:rPr>
                        <a:t>KPI</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⑭</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延べ宿泊者数</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統計調査により取得</a:t>
                      </a:r>
                    </a:p>
                  </a:txBody>
                  <a:tcPr anchor="ctr"/>
                </a:tc>
                <a:extLst>
                  <a:ext uri="{0D108BD9-81ED-4DB2-BD59-A6C34878D82A}">
                    <a16:rowId xmlns:a16="http://schemas.microsoft.com/office/drawing/2014/main" val="927001578"/>
                  </a:ext>
                </a:extLst>
              </a:tr>
              <a:tr h="272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a:ea typeface="游ゴシック"/>
                          <a:cs typeface="+mn-cs"/>
                        </a:rPr>
                        <a:t>KPI</a:t>
                      </a:r>
                      <a:r>
                        <a:rPr kumimoji="1" lang="ja-JP" altLang="en-US" sz="1100" b="0" i="0" u="none" strike="noStrike" kern="1200" cap="none" spc="0" normalizeH="0" baseline="0" noProof="0" dirty="0">
                          <a:ln>
                            <a:noFill/>
                          </a:ln>
                          <a:solidFill>
                            <a:prstClr val="black"/>
                          </a:solidFill>
                          <a:effectLst/>
                          <a:uLnTx/>
                          <a:uFillTx/>
                          <a:latin typeface="游ゴシック"/>
                          <a:ea typeface="游ゴシック"/>
                          <a:cs typeface="+mn-cs"/>
                        </a:rPr>
                        <a:t>⑮</a:t>
                      </a:r>
                    </a:p>
                  </a:txBody>
                  <a:tcPr anchor="ctr"/>
                </a:tc>
                <a:tc>
                  <a:txBody>
                    <a:bodyPr/>
                    <a:lstStyle/>
                    <a:p>
                      <a:r>
                        <a:rPr kumimoji="1" lang="zh-TW" altLang="en-US" sz="1100" dirty="0"/>
                        <a:t>月別来訪</a:t>
                      </a:r>
                      <a:r>
                        <a:rPr kumimoji="1" lang="ja-JP" altLang="en-US" sz="1100" dirty="0"/>
                        <a:t>・宿泊者数平準化率</a:t>
                      </a:r>
                      <a:endParaRPr kumimoji="1" lang="zh-TW" altLang="en-US"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統計調査及び東北観光</a:t>
                      </a:r>
                      <a:r>
                        <a:rPr kumimoji="1" lang="en-US" altLang="ja-JP" sz="1100" dirty="0"/>
                        <a:t>DMP</a:t>
                      </a:r>
                      <a:r>
                        <a:rPr kumimoji="1" lang="ja-JP" altLang="en-US" sz="1100" dirty="0"/>
                        <a:t>を用いて算出</a:t>
                      </a:r>
                    </a:p>
                  </a:txBody>
                  <a:tcPr anchor="ctr"/>
                </a:tc>
                <a:extLst>
                  <a:ext uri="{0D108BD9-81ED-4DB2-BD59-A6C34878D82A}">
                    <a16:rowId xmlns:a16="http://schemas.microsoft.com/office/drawing/2014/main" val="1266324982"/>
                  </a:ext>
                </a:extLst>
              </a:tr>
            </a:tbl>
          </a:graphicData>
        </a:graphic>
      </p:graphicFrame>
      <p:sp>
        <p:nvSpPr>
          <p:cNvPr id="3" name="四角形: 角を丸くする 2">
            <a:extLst>
              <a:ext uri="{FF2B5EF4-FFF2-40B4-BE49-F238E27FC236}">
                <a16:creationId xmlns:a16="http://schemas.microsoft.com/office/drawing/2014/main" id="{06FE2D3E-A549-7EE4-BFEE-279EB950F248}"/>
              </a:ext>
            </a:extLst>
          </p:cNvPr>
          <p:cNvSpPr/>
          <p:nvPr/>
        </p:nvSpPr>
        <p:spPr>
          <a:xfrm>
            <a:off x="539496" y="736745"/>
            <a:ext cx="2462693" cy="335015"/>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施策の効果検証方針</a:t>
            </a:r>
          </a:p>
        </p:txBody>
      </p:sp>
      <p:sp>
        <p:nvSpPr>
          <p:cNvPr id="7" name="矢印: 五方向 6">
            <a:extLst>
              <a:ext uri="{FF2B5EF4-FFF2-40B4-BE49-F238E27FC236}">
                <a16:creationId xmlns:a16="http://schemas.microsoft.com/office/drawing/2014/main" id="{0F72FC5A-62C0-0A4F-3FF8-52BEC3166D0E}"/>
              </a:ext>
            </a:extLst>
          </p:cNvPr>
          <p:cNvSpPr/>
          <p:nvPr/>
        </p:nvSpPr>
        <p:spPr>
          <a:xfrm flipH="1">
            <a:off x="539496" y="6225222"/>
            <a:ext cx="8065008" cy="501458"/>
          </a:xfrm>
          <a:prstGeom prst="homePlate">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dirty="0"/>
              <a:t>戦略の推進状況についてのチェック機能として、行政、観光・宿泊・交通事業者が出席する</a:t>
            </a:r>
          </a:p>
          <a:p>
            <a:pPr algn="ctr"/>
            <a:r>
              <a:rPr kumimoji="1" lang="ja-JP" altLang="en-US" sz="1400" dirty="0"/>
              <a:t>（一社）</a:t>
            </a:r>
            <a:r>
              <a:rPr kumimoji="1" lang="en-US" altLang="ja-JP" sz="1400" dirty="0"/>
              <a:t>Clan PEONY </a:t>
            </a:r>
            <a:r>
              <a:rPr kumimoji="1" lang="ja-JP" altLang="en-US" sz="1400" dirty="0"/>
              <a:t>津軽理事会の場で、推進状況を毎年審議し、審議結果を公表します。</a:t>
            </a:r>
          </a:p>
        </p:txBody>
      </p:sp>
    </p:spTree>
    <p:extLst>
      <p:ext uri="{BB962C8B-B14F-4D97-AF65-F5344CB8AC3E}">
        <p14:creationId xmlns:p14="http://schemas.microsoft.com/office/powerpoint/2010/main" val="2299704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キスト&#10;&#10;自動的に生成された説明">
            <a:extLst>
              <a:ext uri="{FF2B5EF4-FFF2-40B4-BE49-F238E27FC236}">
                <a16:creationId xmlns:a16="http://schemas.microsoft.com/office/drawing/2014/main" id="{B17D07FA-B494-7FE8-85F1-0F6C49EC8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383" y="3213000"/>
            <a:ext cx="2585234" cy="432000"/>
          </a:xfrm>
          <a:prstGeom prst="rect">
            <a:avLst/>
          </a:prstGeom>
        </p:spPr>
      </p:pic>
      <p:sp>
        <p:nvSpPr>
          <p:cNvPr id="4" name="テキスト ボックス 3">
            <a:extLst>
              <a:ext uri="{FF2B5EF4-FFF2-40B4-BE49-F238E27FC236}">
                <a16:creationId xmlns:a16="http://schemas.microsoft.com/office/drawing/2014/main" id="{AEF44473-51CA-4055-7715-578F7AAEBB42}"/>
              </a:ext>
            </a:extLst>
          </p:cNvPr>
          <p:cNvSpPr txBox="1"/>
          <p:nvPr/>
        </p:nvSpPr>
        <p:spPr>
          <a:xfrm>
            <a:off x="1885406" y="5138057"/>
            <a:ext cx="5373189" cy="1415772"/>
          </a:xfrm>
          <a:prstGeom prst="rect">
            <a:avLst/>
          </a:prstGeom>
          <a:noFill/>
          <a:ln>
            <a:solidFill>
              <a:schemeClr val="tx1"/>
            </a:solidFill>
          </a:ln>
        </p:spPr>
        <p:txBody>
          <a:bodyPr wrap="square" rtlCol="0">
            <a:spAutoFit/>
          </a:bodyPr>
          <a:lstStyle/>
          <a:p>
            <a:pPr algn="ctr"/>
            <a:r>
              <a:rPr kumimoji="1" lang="ja-JP" altLang="en-US" sz="1600" dirty="0"/>
              <a:t>発行元：一般社団法人</a:t>
            </a:r>
            <a:r>
              <a:rPr kumimoji="1" lang="en-US" altLang="ja-JP" sz="1600" dirty="0"/>
              <a:t>Clan PEONY </a:t>
            </a:r>
            <a:r>
              <a:rPr kumimoji="1" lang="ja-JP" altLang="en-US" sz="1600" dirty="0"/>
              <a:t>津軽</a:t>
            </a:r>
            <a:endParaRPr kumimoji="1" lang="en-US" altLang="ja-JP" sz="1600" dirty="0"/>
          </a:p>
          <a:p>
            <a:endParaRPr kumimoji="1" lang="en-US" altLang="ja-JP" sz="1400" dirty="0"/>
          </a:p>
          <a:p>
            <a:r>
              <a:rPr kumimoji="1" lang="ja-JP" altLang="en-US" sz="1400" dirty="0"/>
              <a:t>住所：青森県弘前市大字下白銀町２－１</a:t>
            </a:r>
            <a:endParaRPr kumimoji="1" lang="en-US" altLang="ja-JP" sz="1400" dirty="0"/>
          </a:p>
          <a:p>
            <a:r>
              <a:rPr kumimoji="1" lang="en-US" altLang="ja-JP" sz="1400" dirty="0"/>
              <a:t>TEL</a:t>
            </a:r>
            <a:r>
              <a:rPr kumimoji="1" lang="ja-JP" altLang="en-US" sz="1400" dirty="0"/>
              <a:t>：０１７２－８８－６０９０</a:t>
            </a:r>
            <a:endParaRPr kumimoji="1" lang="en-US" altLang="ja-JP" sz="1400" dirty="0"/>
          </a:p>
          <a:p>
            <a:r>
              <a:rPr kumimoji="1" lang="en-US" altLang="ja-JP" sz="1400" dirty="0"/>
              <a:t>FAX</a:t>
            </a:r>
            <a:r>
              <a:rPr kumimoji="1" lang="ja-JP" altLang="en-US" sz="1400" dirty="0"/>
              <a:t>：０１７２－８８－６０９１</a:t>
            </a:r>
            <a:endParaRPr kumimoji="1" lang="en-US" altLang="ja-JP" sz="1400" dirty="0"/>
          </a:p>
          <a:p>
            <a:r>
              <a:rPr kumimoji="1" lang="en-US" altLang="ja-JP" sz="1400" dirty="0"/>
              <a:t>Mail</a:t>
            </a:r>
            <a:r>
              <a:rPr kumimoji="1" lang="ja-JP" altLang="en-US" sz="1400" dirty="0"/>
              <a:t>：</a:t>
            </a:r>
            <a:r>
              <a:rPr kumimoji="1" lang="en-US" altLang="ja-JP" sz="1400" dirty="0"/>
              <a:t>cptsugaru@gmail.com</a:t>
            </a:r>
            <a:endParaRPr kumimoji="1" lang="ja-JP" altLang="en-US" sz="1400" dirty="0"/>
          </a:p>
        </p:txBody>
      </p:sp>
    </p:spTree>
    <p:extLst>
      <p:ext uri="{BB962C8B-B14F-4D97-AF65-F5344CB8AC3E}">
        <p14:creationId xmlns:p14="http://schemas.microsoft.com/office/powerpoint/2010/main" val="258788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39193-529C-D987-5B60-6D005CE623AD}"/>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211FC71C-C49E-2B1A-AB23-517B9FF7F357}"/>
              </a:ext>
            </a:extLst>
          </p:cNvPr>
          <p:cNvSpPr>
            <a:spLocks noGrp="1"/>
          </p:cNvSpPr>
          <p:nvPr>
            <p:ph type="title"/>
          </p:nvPr>
        </p:nvSpPr>
        <p:spPr/>
        <p:txBody>
          <a:bodyPr/>
          <a:lstStyle/>
          <a:p>
            <a:r>
              <a:rPr lang="ja-JP" altLang="en-US" dirty="0"/>
              <a:t>２．津軽地域の観光に関する環境分析</a:t>
            </a:r>
          </a:p>
        </p:txBody>
      </p:sp>
      <p:sp>
        <p:nvSpPr>
          <p:cNvPr id="8" name="スライド番号プレースホルダー 7">
            <a:extLst>
              <a:ext uri="{FF2B5EF4-FFF2-40B4-BE49-F238E27FC236}">
                <a16:creationId xmlns:a16="http://schemas.microsoft.com/office/drawing/2014/main" id="{6CEF94EE-1588-22E1-F962-848DCB29709D}"/>
              </a:ext>
            </a:extLst>
          </p:cNvPr>
          <p:cNvSpPr>
            <a:spLocks noGrp="1"/>
          </p:cNvSpPr>
          <p:nvPr>
            <p:ph type="sldNum" sz="quarter" idx="12"/>
          </p:nvPr>
        </p:nvSpPr>
        <p:spPr/>
        <p:txBody>
          <a:bodyPr/>
          <a:lstStyle/>
          <a:p>
            <a:fld id="{E6FEF39B-B593-4A6E-A535-B6F576D5169E}" type="slidenum">
              <a:rPr kumimoji="1" lang="ja-JP" altLang="en-US" smtClean="0"/>
              <a:pPr/>
              <a:t>4</a:t>
            </a:fld>
            <a:endParaRPr kumimoji="1" lang="ja-JP" altLang="en-US" dirty="0"/>
          </a:p>
        </p:txBody>
      </p:sp>
      <p:graphicFrame>
        <p:nvGraphicFramePr>
          <p:cNvPr id="2" name="図表 1">
            <a:extLst>
              <a:ext uri="{FF2B5EF4-FFF2-40B4-BE49-F238E27FC236}">
                <a16:creationId xmlns:a16="http://schemas.microsoft.com/office/drawing/2014/main" id="{D54BC5C4-1734-FDEE-6CA6-DEF20AA256CB}"/>
              </a:ext>
            </a:extLst>
          </p:cNvPr>
          <p:cNvGraphicFramePr/>
          <p:nvPr>
            <p:extLst>
              <p:ext uri="{D42A27DB-BD31-4B8C-83A1-F6EECF244321}">
                <p14:modId xmlns:p14="http://schemas.microsoft.com/office/powerpoint/2010/main" val="1947230265"/>
              </p:ext>
            </p:extLst>
          </p:nvPr>
        </p:nvGraphicFramePr>
        <p:xfrm>
          <a:off x="536273" y="1672099"/>
          <a:ext cx="8065008" cy="4719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四角形: メモ 2">
            <a:extLst>
              <a:ext uri="{FF2B5EF4-FFF2-40B4-BE49-F238E27FC236}">
                <a16:creationId xmlns:a16="http://schemas.microsoft.com/office/drawing/2014/main" id="{4CEC8F3F-5DA1-5E19-EE27-70E5B83649BE}"/>
              </a:ext>
            </a:extLst>
          </p:cNvPr>
          <p:cNvSpPr/>
          <p:nvPr/>
        </p:nvSpPr>
        <p:spPr>
          <a:xfrm>
            <a:off x="539496" y="814210"/>
            <a:ext cx="8065008" cy="707886"/>
          </a:xfrm>
          <a:prstGeom prst="foldedCorner">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津軽地域の観光の現状について、観光庁の示す以下の手法で分析</a:t>
            </a:r>
          </a:p>
        </p:txBody>
      </p:sp>
      <p:sp>
        <p:nvSpPr>
          <p:cNvPr id="6" name="加算記号 5">
            <a:extLst>
              <a:ext uri="{FF2B5EF4-FFF2-40B4-BE49-F238E27FC236}">
                <a16:creationId xmlns:a16="http://schemas.microsoft.com/office/drawing/2014/main" id="{4BC451A7-C399-94B1-9EFD-701AA89FE4BD}"/>
              </a:ext>
            </a:extLst>
          </p:cNvPr>
          <p:cNvSpPr/>
          <p:nvPr/>
        </p:nvSpPr>
        <p:spPr>
          <a:xfrm>
            <a:off x="1419497" y="2973908"/>
            <a:ext cx="540000" cy="540000"/>
          </a:xfrm>
          <a:prstGeom prst="mathPlus">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9" name="次の値と等しい 8">
            <a:extLst>
              <a:ext uri="{FF2B5EF4-FFF2-40B4-BE49-F238E27FC236}">
                <a16:creationId xmlns:a16="http://schemas.microsoft.com/office/drawing/2014/main" id="{F6AA840E-D677-F212-07D5-D88FEED2A0C9}"/>
              </a:ext>
            </a:extLst>
          </p:cNvPr>
          <p:cNvSpPr/>
          <p:nvPr/>
        </p:nvSpPr>
        <p:spPr>
          <a:xfrm rot="5400000">
            <a:off x="1419497" y="4552563"/>
            <a:ext cx="540000" cy="540000"/>
          </a:xfrm>
          <a:prstGeom prst="mathEqual">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2446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B839A-9D16-302C-85F4-04232068DCE5}"/>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C8D4286-AFBD-A8E0-3C50-C340564D1C09}"/>
              </a:ext>
            </a:extLst>
          </p:cNvPr>
          <p:cNvSpPr>
            <a:spLocks noGrp="1"/>
          </p:cNvSpPr>
          <p:nvPr>
            <p:ph type="title"/>
          </p:nvPr>
        </p:nvSpPr>
        <p:spPr/>
        <p:txBody>
          <a:bodyPr/>
          <a:lstStyle/>
          <a:p>
            <a:r>
              <a:rPr lang="ja-JP" altLang="en-US" dirty="0"/>
              <a:t>２．津軽地域の観光に関する環境分析</a:t>
            </a:r>
          </a:p>
        </p:txBody>
      </p:sp>
      <p:sp>
        <p:nvSpPr>
          <p:cNvPr id="6" name="テキスト ボックス 5">
            <a:extLst>
              <a:ext uri="{FF2B5EF4-FFF2-40B4-BE49-F238E27FC236}">
                <a16:creationId xmlns:a16="http://schemas.microsoft.com/office/drawing/2014/main" id="{43274EE2-A8D2-F53A-4D13-F4DB3EFEA1B1}"/>
              </a:ext>
            </a:extLst>
          </p:cNvPr>
          <p:cNvSpPr txBox="1"/>
          <p:nvPr/>
        </p:nvSpPr>
        <p:spPr>
          <a:xfrm>
            <a:off x="539496" y="1396645"/>
            <a:ext cx="8065008" cy="307777"/>
          </a:xfrm>
          <a:prstGeom prst="rect">
            <a:avLst/>
          </a:prstGeom>
          <a:noFill/>
        </p:spPr>
        <p:txBody>
          <a:bodyPr wrap="square" rtlCol="0">
            <a:spAutoFit/>
          </a:bodyPr>
          <a:lstStyle/>
          <a:p>
            <a:r>
              <a:rPr kumimoji="1" lang="ja-JP" altLang="en-US" sz="1400" dirty="0">
                <a:latin typeface="+mn-ea"/>
              </a:rPr>
              <a:t>（１）３</a:t>
            </a:r>
            <a:r>
              <a:rPr kumimoji="1" lang="en-US" altLang="ja-JP" sz="1400" dirty="0">
                <a:latin typeface="+mn-ea"/>
              </a:rPr>
              <a:t>C</a:t>
            </a:r>
            <a:r>
              <a:rPr kumimoji="1" lang="ja-JP" altLang="en-US" sz="1400" dirty="0">
                <a:latin typeface="+mn-ea"/>
              </a:rPr>
              <a:t>＋</a:t>
            </a:r>
            <a:r>
              <a:rPr kumimoji="1" lang="en-US" altLang="ja-JP" sz="1400" dirty="0">
                <a:latin typeface="+mn-ea"/>
              </a:rPr>
              <a:t>C</a:t>
            </a:r>
            <a:r>
              <a:rPr kumimoji="1" lang="ja-JP" altLang="en-US" sz="1400" dirty="0">
                <a:latin typeface="+mn-ea"/>
              </a:rPr>
              <a:t>分析：内部環境や外部環境から、事業の重要成功要因（</a:t>
            </a:r>
            <a:r>
              <a:rPr kumimoji="1" lang="en-US" altLang="ja-JP" sz="1400" dirty="0">
                <a:latin typeface="+mn-ea"/>
              </a:rPr>
              <a:t>KSF</a:t>
            </a:r>
            <a:r>
              <a:rPr kumimoji="1" lang="ja-JP" altLang="en-US" sz="1400" dirty="0">
                <a:latin typeface="+mn-ea"/>
              </a:rPr>
              <a:t>）を導出</a:t>
            </a:r>
            <a:endParaRPr kumimoji="1" lang="en-US" altLang="ja-JP" sz="1400" dirty="0">
              <a:latin typeface="+mn-ea"/>
            </a:endParaRPr>
          </a:p>
        </p:txBody>
      </p:sp>
      <p:sp>
        <p:nvSpPr>
          <p:cNvPr id="8" name="スライド番号プレースホルダー 7">
            <a:extLst>
              <a:ext uri="{FF2B5EF4-FFF2-40B4-BE49-F238E27FC236}">
                <a16:creationId xmlns:a16="http://schemas.microsoft.com/office/drawing/2014/main" id="{3455D166-364D-A5FD-C628-4272384BA035}"/>
              </a:ext>
            </a:extLst>
          </p:cNvPr>
          <p:cNvSpPr>
            <a:spLocks noGrp="1"/>
          </p:cNvSpPr>
          <p:nvPr>
            <p:ph type="sldNum" sz="quarter" idx="12"/>
          </p:nvPr>
        </p:nvSpPr>
        <p:spPr/>
        <p:txBody>
          <a:bodyPr/>
          <a:lstStyle/>
          <a:p>
            <a:fld id="{E6FEF39B-B593-4A6E-A535-B6F576D5169E}" type="slidenum">
              <a:rPr kumimoji="1" lang="ja-JP" altLang="en-US" smtClean="0"/>
              <a:pPr/>
              <a:t>5</a:t>
            </a:fld>
            <a:endParaRPr kumimoji="1" lang="ja-JP" altLang="en-US" dirty="0"/>
          </a:p>
        </p:txBody>
      </p:sp>
      <p:sp>
        <p:nvSpPr>
          <p:cNvPr id="2" name="正方形/長方形 1">
            <a:extLst>
              <a:ext uri="{FF2B5EF4-FFF2-40B4-BE49-F238E27FC236}">
                <a16:creationId xmlns:a16="http://schemas.microsoft.com/office/drawing/2014/main" id="{808836C6-E0A2-08CB-C08A-4C20B95C0605}"/>
              </a:ext>
            </a:extLst>
          </p:cNvPr>
          <p:cNvSpPr/>
          <p:nvPr/>
        </p:nvSpPr>
        <p:spPr>
          <a:xfrm>
            <a:off x="539496" y="1718942"/>
            <a:ext cx="8144024" cy="206928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rPr>
              <a:t>＜自地域 </a:t>
            </a:r>
            <a:r>
              <a:rPr kumimoji="1" lang="en-US" altLang="ja-JP" sz="1200" b="1" dirty="0">
                <a:solidFill>
                  <a:sysClr val="windowText" lastClr="000000"/>
                </a:solidFill>
              </a:rPr>
              <a:t>Company</a:t>
            </a:r>
            <a:r>
              <a:rPr kumimoji="1" lang="ja-JP" altLang="en-US" sz="1200" b="1" dirty="0">
                <a:solidFill>
                  <a:sysClr val="windowText" lastClr="000000"/>
                </a:solidFill>
              </a:rPr>
              <a:t>＞</a:t>
            </a:r>
            <a:endParaRPr kumimoji="1" lang="en-US" altLang="ja-JP" sz="1200" b="1" dirty="0">
              <a:solidFill>
                <a:sysClr val="windowText" lastClr="000000"/>
              </a:solidFill>
            </a:endParaRPr>
          </a:p>
          <a:p>
            <a:pPr marL="171450" indent="-171450">
              <a:buFont typeface="Wingdings" panose="05000000000000000000" pitchFamily="2" charset="2"/>
              <a:buChar char="l"/>
            </a:pPr>
            <a:r>
              <a:rPr kumimoji="1" lang="ja-JP" altLang="en-US" sz="1200" dirty="0">
                <a:solidFill>
                  <a:sysClr val="windowText" lastClr="000000"/>
                </a:solidFill>
              </a:rPr>
              <a:t>冬季（</a:t>
            </a:r>
            <a:r>
              <a:rPr kumimoji="1" lang="en-US" altLang="ja-JP" sz="1200" dirty="0">
                <a:solidFill>
                  <a:sysClr val="windowText" lastClr="000000"/>
                </a:solidFill>
              </a:rPr>
              <a:t>12-3</a:t>
            </a:r>
            <a:r>
              <a:rPr kumimoji="1" lang="ja-JP" altLang="en-US" sz="1200" dirty="0">
                <a:solidFill>
                  <a:sysClr val="windowText" lastClr="000000"/>
                </a:solidFill>
              </a:rPr>
              <a:t>月）は来訪・宿泊ともに少ない</a:t>
            </a:r>
          </a:p>
          <a:p>
            <a:pPr marL="171450" indent="-171450">
              <a:buFont typeface="Wingdings" panose="05000000000000000000" pitchFamily="2" charset="2"/>
              <a:buChar char="l"/>
            </a:pPr>
            <a:r>
              <a:rPr kumimoji="1" lang="ja-JP" altLang="en-US" sz="1200" dirty="0">
                <a:solidFill>
                  <a:sysClr val="windowText" lastClr="000000"/>
                </a:solidFill>
              </a:rPr>
              <a:t>来県ハブである新青森駅及び青森空港と鉄道・バスでつながっているため、津軽地域への誘客が狙える</a:t>
            </a:r>
          </a:p>
          <a:p>
            <a:pPr marL="171450" indent="-171450">
              <a:buFont typeface="Wingdings" panose="05000000000000000000" pitchFamily="2" charset="2"/>
              <a:buChar char="l"/>
            </a:pPr>
            <a:r>
              <a:rPr kumimoji="1" lang="ja-JP" altLang="en-US" sz="1200" dirty="0">
                <a:solidFill>
                  <a:sysClr val="windowText" lastClr="000000"/>
                </a:solidFill>
              </a:rPr>
              <a:t>青森市に訪れているインバウンドを津軽地域に十分に誘引できていない</a:t>
            </a:r>
          </a:p>
          <a:p>
            <a:pPr marL="171450" indent="-171450">
              <a:buFont typeface="Wingdings" panose="05000000000000000000" pitchFamily="2" charset="2"/>
              <a:buChar char="l"/>
            </a:pPr>
            <a:r>
              <a:rPr kumimoji="1" lang="ja-JP" altLang="en-US" sz="1200" dirty="0">
                <a:solidFill>
                  <a:sysClr val="windowText" lastClr="000000"/>
                </a:solidFill>
              </a:rPr>
              <a:t>山海の幸や郷土料理、四季の自然・祭り、歴史的建造物、伝統文化など多種多様な観光資源を有しており、観光客を観光資源にうまく結びつける必要がある</a:t>
            </a:r>
          </a:p>
          <a:p>
            <a:pPr marL="171450" indent="-171450">
              <a:buFont typeface="Wingdings" panose="05000000000000000000" pitchFamily="2" charset="2"/>
              <a:buChar char="l"/>
            </a:pPr>
            <a:r>
              <a:rPr kumimoji="1" lang="en-US" altLang="ja-JP" sz="1200" dirty="0">
                <a:solidFill>
                  <a:sysClr val="windowText" lastClr="000000"/>
                </a:solidFill>
              </a:rPr>
              <a:t>DMO</a:t>
            </a:r>
            <a:r>
              <a:rPr kumimoji="1" lang="ja-JP" altLang="en-US" sz="1200" dirty="0">
                <a:solidFill>
                  <a:sysClr val="windowText" lastClr="000000"/>
                </a:solidFill>
              </a:rPr>
              <a:t>公式サイトの誘引力が弱く、もっと多数の目に触れる仕組み化が必要となる。</a:t>
            </a:r>
            <a:endParaRPr kumimoji="1" lang="en-US" altLang="ja-JP" sz="1200" dirty="0">
              <a:solidFill>
                <a:sysClr val="windowText" lastClr="000000"/>
              </a:solidFill>
            </a:endParaRPr>
          </a:p>
          <a:p>
            <a:pPr marL="171450" indent="-171450">
              <a:buFont typeface="Wingdings" panose="05000000000000000000" pitchFamily="2" charset="2"/>
              <a:buChar char="l"/>
            </a:pPr>
            <a:r>
              <a:rPr kumimoji="1" lang="en-US" altLang="ja-JP" sz="1200" dirty="0">
                <a:solidFill>
                  <a:sysClr val="windowText" lastClr="000000"/>
                </a:solidFill>
              </a:rPr>
              <a:t>DMO</a:t>
            </a:r>
            <a:r>
              <a:rPr kumimoji="1" lang="ja-JP" altLang="en-US" sz="1200" dirty="0">
                <a:solidFill>
                  <a:sysClr val="windowText" lastClr="000000"/>
                </a:solidFill>
              </a:rPr>
              <a:t>公式サイトの掲載内容として、観光モデルルートや写真、多言語情報などが不足しており、情報発信プラットフォームのとしての機能が発揮しきれていない</a:t>
            </a:r>
          </a:p>
          <a:p>
            <a:pPr marL="171450" indent="-171450">
              <a:buFont typeface="Wingdings" panose="05000000000000000000" pitchFamily="2" charset="2"/>
              <a:buChar char="l"/>
            </a:pPr>
            <a:r>
              <a:rPr kumimoji="1" lang="ja-JP" altLang="en-US" sz="1200" dirty="0">
                <a:solidFill>
                  <a:sysClr val="windowText" lastClr="000000"/>
                </a:solidFill>
              </a:rPr>
              <a:t>観光スポットや体験商品が地域内に点在しており、周遊できる二次交通網が少ないため、特に冬季は観光客が移動</a:t>
            </a:r>
            <a:endParaRPr kumimoji="1" lang="en-US" altLang="ja-JP" sz="1200" dirty="0">
              <a:solidFill>
                <a:sysClr val="windowText" lastClr="000000"/>
              </a:solidFill>
            </a:endParaRPr>
          </a:p>
          <a:p>
            <a:r>
              <a:rPr kumimoji="1" lang="ja-JP" altLang="en-US" sz="1200" dirty="0">
                <a:solidFill>
                  <a:sysClr val="windowText" lastClr="000000"/>
                </a:solidFill>
              </a:rPr>
              <a:t>　しづらい</a:t>
            </a:r>
          </a:p>
        </p:txBody>
      </p:sp>
      <p:sp>
        <p:nvSpPr>
          <p:cNvPr id="3" name="正方形/長方形 2">
            <a:extLst>
              <a:ext uri="{FF2B5EF4-FFF2-40B4-BE49-F238E27FC236}">
                <a16:creationId xmlns:a16="http://schemas.microsoft.com/office/drawing/2014/main" id="{3544A6E2-63BD-ED7B-4590-3C90A184E4A5}"/>
              </a:ext>
            </a:extLst>
          </p:cNvPr>
          <p:cNvSpPr/>
          <p:nvPr/>
        </p:nvSpPr>
        <p:spPr>
          <a:xfrm>
            <a:off x="539496" y="3788229"/>
            <a:ext cx="8144024" cy="176784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rPr>
              <a:t>＜顧客 </a:t>
            </a:r>
            <a:r>
              <a:rPr kumimoji="1" lang="en-US" altLang="ja-JP" sz="1200" b="1" dirty="0">
                <a:solidFill>
                  <a:sysClr val="windowText" lastClr="000000"/>
                </a:solidFill>
              </a:rPr>
              <a:t>Customer</a:t>
            </a:r>
            <a:r>
              <a:rPr kumimoji="1" lang="ja-JP" altLang="en-US" sz="1200" b="1" dirty="0">
                <a:solidFill>
                  <a:sysClr val="windowText" lastClr="000000"/>
                </a:solidFill>
              </a:rPr>
              <a:t>＞</a:t>
            </a:r>
            <a:endParaRPr kumimoji="1" lang="en-US" altLang="ja-JP" sz="1200" b="1" dirty="0">
              <a:solidFill>
                <a:sysClr val="windowText" lastClr="000000"/>
              </a:solidFill>
            </a:endParaRPr>
          </a:p>
          <a:p>
            <a:pPr marL="171450" indent="-171450">
              <a:buFont typeface="Wingdings" panose="05000000000000000000" pitchFamily="2" charset="2"/>
              <a:buChar char="l"/>
            </a:pPr>
            <a:r>
              <a:rPr kumimoji="1" lang="ja-JP" altLang="en-US" sz="1200" dirty="0">
                <a:solidFill>
                  <a:sysClr val="windowText" lastClr="000000"/>
                </a:solidFill>
              </a:rPr>
              <a:t>国内客は、北東北・宮城県在住者、関東在住者の順に来訪・宿泊者数が多い。繁忙期（</a:t>
            </a:r>
            <a:r>
              <a:rPr kumimoji="1" lang="en-US" altLang="ja-JP" sz="1200" dirty="0">
                <a:solidFill>
                  <a:sysClr val="windowText" lastClr="000000"/>
                </a:solidFill>
              </a:rPr>
              <a:t>4-5</a:t>
            </a:r>
            <a:r>
              <a:rPr kumimoji="1" lang="ja-JP" altLang="en-US" sz="1200" dirty="0">
                <a:solidFill>
                  <a:sysClr val="windowText" lastClr="000000"/>
                </a:solidFill>
              </a:rPr>
              <a:t>月、</a:t>
            </a:r>
            <a:r>
              <a:rPr kumimoji="1" lang="en-US" altLang="ja-JP" sz="1200" dirty="0">
                <a:solidFill>
                  <a:sysClr val="windowText" lastClr="000000"/>
                </a:solidFill>
              </a:rPr>
              <a:t>8-11</a:t>
            </a:r>
            <a:r>
              <a:rPr kumimoji="1" lang="ja-JP" altLang="en-US" sz="1200" dirty="0">
                <a:solidFill>
                  <a:sysClr val="windowText" lastClr="000000"/>
                </a:solidFill>
              </a:rPr>
              <a:t>月）は関東在住者が、閑散期（</a:t>
            </a:r>
            <a:r>
              <a:rPr kumimoji="1" lang="en-US" altLang="ja-JP" sz="1200" dirty="0">
                <a:solidFill>
                  <a:sysClr val="windowText" lastClr="000000"/>
                </a:solidFill>
              </a:rPr>
              <a:t>6-7</a:t>
            </a:r>
            <a:r>
              <a:rPr kumimoji="1" lang="ja-JP" altLang="en-US" sz="1200" dirty="0">
                <a:solidFill>
                  <a:sysClr val="windowText" lastClr="000000"/>
                </a:solidFill>
              </a:rPr>
              <a:t>月、</a:t>
            </a:r>
            <a:r>
              <a:rPr kumimoji="1" lang="en-US" altLang="ja-JP" sz="1200" dirty="0">
                <a:solidFill>
                  <a:sysClr val="windowText" lastClr="000000"/>
                </a:solidFill>
              </a:rPr>
              <a:t>12-3</a:t>
            </a:r>
            <a:r>
              <a:rPr kumimoji="1" lang="ja-JP" altLang="en-US" sz="1200" dirty="0">
                <a:solidFill>
                  <a:sysClr val="windowText" lastClr="000000"/>
                </a:solidFill>
              </a:rPr>
              <a:t>月）は北東北・宮城県在住者が最も多い</a:t>
            </a:r>
            <a:endParaRPr kumimoji="1" lang="en-US" altLang="ja-JP" sz="1200" dirty="0">
              <a:solidFill>
                <a:sysClr val="windowText" lastClr="000000"/>
              </a:solidFill>
            </a:endParaRPr>
          </a:p>
          <a:p>
            <a:pPr marL="171450" indent="-171450">
              <a:buFont typeface="Wingdings" panose="05000000000000000000" pitchFamily="2" charset="2"/>
              <a:buChar char="l"/>
            </a:pPr>
            <a:r>
              <a:rPr kumimoji="1" lang="ja-JP" altLang="en-US" sz="1200" dirty="0">
                <a:solidFill>
                  <a:sysClr val="windowText" lastClr="000000"/>
                </a:solidFill>
              </a:rPr>
              <a:t>性年代別では</a:t>
            </a:r>
            <a:r>
              <a:rPr kumimoji="1" lang="en-US" altLang="ja-JP" sz="1200" dirty="0">
                <a:solidFill>
                  <a:sysClr val="windowText" lastClr="000000"/>
                </a:solidFill>
              </a:rPr>
              <a:t>30-50</a:t>
            </a:r>
            <a:r>
              <a:rPr kumimoji="1" lang="ja-JP" altLang="en-US" sz="1200" dirty="0">
                <a:solidFill>
                  <a:sysClr val="windowText" lastClr="000000"/>
                </a:solidFill>
              </a:rPr>
              <a:t>代男女が最も多く来訪しているが、旅行消費は</a:t>
            </a:r>
            <a:r>
              <a:rPr kumimoji="1" lang="en-US" altLang="ja-JP" sz="1200" dirty="0">
                <a:solidFill>
                  <a:sysClr val="windowText" lastClr="000000"/>
                </a:solidFill>
              </a:rPr>
              <a:t>60</a:t>
            </a:r>
            <a:r>
              <a:rPr kumimoji="1" lang="ja-JP" altLang="en-US" sz="1200" dirty="0">
                <a:solidFill>
                  <a:sysClr val="windowText" lastClr="000000"/>
                </a:solidFill>
              </a:rPr>
              <a:t>代以上男女が最も多い</a:t>
            </a:r>
            <a:endParaRPr kumimoji="1" lang="en-US" altLang="ja-JP" sz="1200" dirty="0">
              <a:solidFill>
                <a:sysClr val="windowText" lastClr="000000"/>
              </a:solidFill>
            </a:endParaRPr>
          </a:p>
          <a:p>
            <a:pPr marL="171450" indent="-171450">
              <a:buFont typeface="Wingdings" panose="05000000000000000000" pitchFamily="2" charset="2"/>
              <a:buChar char="l"/>
            </a:pPr>
            <a:r>
              <a:rPr kumimoji="1" lang="ja-JP" altLang="en-US" sz="1200" dirty="0">
                <a:solidFill>
                  <a:sysClr val="windowText" lastClr="000000"/>
                </a:solidFill>
              </a:rPr>
              <a:t>３年以内リピーター率が</a:t>
            </a:r>
            <a:r>
              <a:rPr kumimoji="1" lang="en-US" altLang="ja-JP" sz="1200" dirty="0">
                <a:solidFill>
                  <a:sysClr val="windowText" lastClr="000000"/>
                </a:solidFill>
              </a:rPr>
              <a:t>60%</a:t>
            </a:r>
            <a:r>
              <a:rPr kumimoji="1" lang="ja-JP" altLang="en-US" sz="1200" dirty="0">
                <a:solidFill>
                  <a:sysClr val="windowText" lastClr="000000"/>
                </a:solidFill>
              </a:rPr>
              <a:t>超となっている</a:t>
            </a:r>
          </a:p>
          <a:p>
            <a:pPr marL="171450" indent="-171450">
              <a:buFont typeface="Wingdings" panose="05000000000000000000" pitchFamily="2" charset="2"/>
              <a:buChar char="l"/>
            </a:pPr>
            <a:r>
              <a:rPr kumimoji="1" lang="ja-JP" altLang="en-US" sz="1200" dirty="0">
                <a:solidFill>
                  <a:sysClr val="windowText" lastClr="000000"/>
                </a:solidFill>
              </a:rPr>
              <a:t>日本全体では訪日客が過去最高を記録しているが、津軽地域は全国平均と比較してインバウンドの来訪が少なく、インバウンドの誘客促進による観光消費額の増加を十分に狙える余地がある</a:t>
            </a:r>
          </a:p>
          <a:p>
            <a:pPr marL="171450" indent="-171450">
              <a:buFont typeface="Wingdings" panose="05000000000000000000" pitchFamily="2" charset="2"/>
              <a:buChar char="l"/>
            </a:pPr>
            <a:r>
              <a:rPr kumimoji="1" lang="ja-JP" altLang="en-US" sz="1200" dirty="0">
                <a:solidFill>
                  <a:sysClr val="windowText" lastClr="000000"/>
                </a:solidFill>
              </a:rPr>
              <a:t>国籍別では台湾客が最も多く、青森空港を含め近県にも台湾からの直行便が多数就航している</a:t>
            </a:r>
            <a:endParaRPr kumimoji="1" lang="en-US" altLang="ja-JP" sz="1200" dirty="0">
              <a:solidFill>
                <a:sysClr val="windowText" lastClr="000000"/>
              </a:solidFill>
            </a:endParaRPr>
          </a:p>
          <a:p>
            <a:pPr marL="171450" indent="-171450">
              <a:buFont typeface="Wingdings" panose="05000000000000000000" pitchFamily="2" charset="2"/>
              <a:buChar char="l"/>
            </a:pPr>
            <a:r>
              <a:rPr kumimoji="1" lang="ja-JP" altLang="en-US" sz="1200" dirty="0">
                <a:solidFill>
                  <a:sysClr val="windowText" lastClr="000000"/>
                </a:solidFill>
              </a:rPr>
              <a:t>来県する台湾客は仙台空港や成田空港から入国するが、来県する韓国客は青森空港からの入国が最も多い</a:t>
            </a:r>
          </a:p>
        </p:txBody>
      </p:sp>
      <p:sp>
        <p:nvSpPr>
          <p:cNvPr id="4" name="正方形/長方形 3">
            <a:extLst>
              <a:ext uri="{FF2B5EF4-FFF2-40B4-BE49-F238E27FC236}">
                <a16:creationId xmlns:a16="http://schemas.microsoft.com/office/drawing/2014/main" id="{718BAD74-1BB6-2FDD-94DF-92D513AC0034}"/>
              </a:ext>
            </a:extLst>
          </p:cNvPr>
          <p:cNvSpPr/>
          <p:nvPr/>
        </p:nvSpPr>
        <p:spPr>
          <a:xfrm>
            <a:off x="539496" y="5556069"/>
            <a:ext cx="8144024" cy="47912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rPr>
              <a:t>＜競合地域 </a:t>
            </a:r>
            <a:r>
              <a:rPr kumimoji="1" lang="en-US" altLang="ja-JP" sz="1200" b="1" dirty="0">
                <a:solidFill>
                  <a:sysClr val="windowText" lastClr="000000"/>
                </a:solidFill>
              </a:rPr>
              <a:t>Competitor</a:t>
            </a:r>
            <a:r>
              <a:rPr kumimoji="1" lang="ja-JP" altLang="en-US" sz="1200" b="1" dirty="0">
                <a:solidFill>
                  <a:sysClr val="windowText" lastClr="000000"/>
                </a:solidFill>
              </a:rPr>
              <a:t>＞</a:t>
            </a:r>
            <a:endParaRPr kumimoji="1" lang="en-US" altLang="ja-JP" sz="1200" b="1" dirty="0">
              <a:solidFill>
                <a:sysClr val="windowText" lastClr="000000"/>
              </a:solidFill>
            </a:endParaRPr>
          </a:p>
          <a:p>
            <a:pPr marL="171450" indent="-171450">
              <a:buFont typeface="Wingdings" panose="05000000000000000000" pitchFamily="2" charset="2"/>
              <a:buChar char="l"/>
            </a:pPr>
            <a:r>
              <a:rPr kumimoji="1" lang="ja-JP" altLang="en-US" sz="1200" dirty="0">
                <a:solidFill>
                  <a:sysClr val="windowText" lastClr="000000"/>
                </a:solidFill>
              </a:rPr>
              <a:t>競合地域には自地域と共通する観光資源が多く存在するため、競合地域との広域周遊が狙える</a:t>
            </a:r>
          </a:p>
        </p:txBody>
      </p:sp>
      <p:sp>
        <p:nvSpPr>
          <p:cNvPr id="7" name="正方形/長方形 6">
            <a:extLst>
              <a:ext uri="{FF2B5EF4-FFF2-40B4-BE49-F238E27FC236}">
                <a16:creationId xmlns:a16="http://schemas.microsoft.com/office/drawing/2014/main" id="{B169BFF0-983E-4485-E7B7-405BCD4B8C8D}"/>
              </a:ext>
            </a:extLst>
          </p:cNvPr>
          <p:cNvSpPr/>
          <p:nvPr/>
        </p:nvSpPr>
        <p:spPr>
          <a:xfrm>
            <a:off x="539496" y="6035191"/>
            <a:ext cx="8144024" cy="44076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rPr>
              <a:t>＜協業者 </a:t>
            </a:r>
            <a:r>
              <a:rPr kumimoji="1" lang="en-US" altLang="ja-JP" sz="1200" b="1" dirty="0">
                <a:solidFill>
                  <a:sysClr val="windowText" lastClr="000000"/>
                </a:solidFill>
              </a:rPr>
              <a:t>Co-Operator</a:t>
            </a:r>
            <a:r>
              <a:rPr kumimoji="1" lang="ja-JP" altLang="en-US" sz="1200" b="1" dirty="0">
                <a:solidFill>
                  <a:sysClr val="windowText" lastClr="000000"/>
                </a:solidFill>
              </a:rPr>
              <a:t>＞</a:t>
            </a:r>
            <a:endParaRPr kumimoji="1" lang="en-US" altLang="ja-JP" sz="1200" b="1" dirty="0">
              <a:solidFill>
                <a:sysClr val="windowText" lastClr="000000"/>
              </a:solidFill>
            </a:endParaRPr>
          </a:p>
          <a:p>
            <a:pPr marL="171450" indent="-171450">
              <a:buFont typeface="Wingdings" panose="05000000000000000000" pitchFamily="2" charset="2"/>
              <a:buChar char="l"/>
            </a:pPr>
            <a:r>
              <a:rPr kumimoji="1" lang="ja-JP" altLang="en-US" sz="1200" dirty="0">
                <a:solidFill>
                  <a:sysClr val="windowText" lastClr="000000"/>
                </a:solidFill>
              </a:rPr>
              <a:t>一次交通事業者や旅行業者は、東北地域への貢献として行政や</a:t>
            </a:r>
            <a:r>
              <a:rPr kumimoji="1" lang="en-US" altLang="ja-JP" sz="1200" dirty="0">
                <a:solidFill>
                  <a:sysClr val="windowText" lastClr="000000"/>
                </a:solidFill>
              </a:rPr>
              <a:t>DMO</a:t>
            </a:r>
            <a:r>
              <a:rPr kumimoji="1" lang="ja-JP" altLang="en-US" sz="1200" dirty="0">
                <a:solidFill>
                  <a:sysClr val="windowText" lastClr="000000"/>
                </a:solidFill>
              </a:rPr>
              <a:t>などと地域課題の解決に取り組んでいる</a:t>
            </a:r>
          </a:p>
        </p:txBody>
      </p:sp>
      <p:sp>
        <p:nvSpPr>
          <p:cNvPr id="9" name="四角形: 角を丸くする 8">
            <a:extLst>
              <a:ext uri="{FF2B5EF4-FFF2-40B4-BE49-F238E27FC236}">
                <a16:creationId xmlns:a16="http://schemas.microsoft.com/office/drawing/2014/main" id="{92272E34-5C65-CCAF-3525-FF4596A8A2FC}"/>
              </a:ext>
            </a:extLst>
          </p:cNvPr>
          <p:cNvSpPr/>
          <p:nvPr/>
        </p:nvSpPr>
        <p:spPr>
          <a:xfrm>
            <a:off x="539496" y="913251"/>
            <a:ext cx="2462693" cy="483394"/>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内外環境統合分析</a:t>
            </a:r>
          </a:p>
        </p:txBody>
      </p:sp>
    </p:spTree>
    <p:extLst>
      <p:ext uri="{BB962C8B-B14F-4D97-AF65-F5344CB8AC3E}">
        <p14:creationId xmlns:p14="http://schemas.microsoft.com/office/powerpoint/2010/main" val="42820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AEEBF-06CA-4C0D-2D8A-1BFE3E42C27B}"/>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011DA940-C254-16A5-1FA8-0C6082505E0A}"/>
              </a:ext>
            </a:extLst>
          </p:cNvPr>
          <p:cNvSpPr>
            <a:spLocks noGrp="1"/>
          </p:cNvSpPr>
          <p:nvPr>
            <p:ph type="title"/>
          </p:nvPr>
        </p:nvSpPr>
        <p:spPr/>
        <p:txBody>
          <a:bodyPr/>
          <a:lstStyle/>
          <a:p>
            <a:r>
              <a:rPr lang="ja-JP" altLang="en-US" dirty="0"/>
              <a:t>２．津軽地域の観光に関する環境分析</a:t>
            </a:r>
          </a:p>
        </p:txBody>
      </p:sp>
      <p:sp>
        <p:nvSpPr>
          <p:cNvPr id="8" name="スライド番号プレースホルダー 7">
            <a:extLst>
              <a:ext uri="{FF2B5EF4-FFF2-40B4-BE49-F238E27FC236}">
                <a16:creationId xmlns:a16="http://schemas.microsoft.com/office/drawing/2014/main" id="{29E4D4DF-5795-09AD-82B8-A4C9382C55A4}"/>
              </a:ext>
            </a:extLst>
          </p:cNvPr>
          <p:cNvSpPr>
            <a:spLocks noGrp="1"/>
          </p:cNvSpPr>
          <p:nvPr>
            <p:ph type="sldNum" sz="quarter" idx="12"/>
          </p:nvPr>
        </p:nvSpPr>
        <p:spPr/>
        <p:txBody>
          <a:bodyPr/>
          <a:lstStyle/>
          <a:p>
            <a:fld id="{E6FEF39B-B593-4A6E-A535-B6F576D5169E}" type="slidenum">
              <a:rPr kumimoji="1" lang="ja-JP" altLang="en-US" smtClean="0"/>
              <a:pPr/>
              <a:t>6</a:t>
            </a:fld>
            <a:endParaRPr kumimoji="1" lang="ja-JP" altLang="en-US" dirty="0"/>
          </a:p>
        </p:txBody>
      </p:sp>
      <p:graphicFrame>
        <p:nvGraphicFramePr>
          <p:cNvPr id="2" name="表 1">
            <a:extLst>
              <a:ext uri="{FF2B5EF4-FFF2-40B4-BE49-F238E27FC236}">
                <a16:creationId xmlns:a16="http://schemas.microsoft.com/office/drawing/2014/main" id="{FF0DACE5-339A-E9CC-5B98-D4BD97B8BB11}"/>
              </a:ext>
            </a:extLst>
          </p:cNvPr>
          <p:cNvGraphicFramePr>
            <a:graphicFrameLocks noGrp="1"/>
          </p:cNvGraphicFramePr>
          <p:nvPr>
            <p:extLst>
              <p:ext uri="{D42A27DB-BD31-4B8C-83A1-F6EECF244321}">
                <p14:modId xmlns:p14="http://schemas.microsoft.com/office/powerpoint/2010/main" val="700574096"/>
              </p:ext>
            </p:extLst>
          </p:nvPr>
        </p:nvGraphicFramePr>
        <p:xfrm>
          <a:off x="539496" y="1722218"/>
          <a:ext cx="8163634" cy="5057898"/>
        </p:xfrm>
        <a:graphic>
          <a:graphicData uri="http://schemas.openxmlformats.org/drawingml/2006/table">
            <a:tbl>
              <a:tblPr firstRow="1" bandRow="1">
                <a:tableStyleId>{5C22544A-7EE6-4342-B048-85BDC9FD1C3A}</a:tableStyleId>
              </a:tblPr>
              <a:tblGrid>
                <a:gridCol w="497368">
                  <a:extLst>
                    <a:ext uri="{9D8B030D-6E8A-4147-A177-3AD203B41FA5}">
                      <a16:colId xmlns:a16="http://schemas.microsoft.com/office/drawing/2014/main" val="2009349223"/>
                    </a:ext>
                  </a:extLst>
                </a:gridCol>
                <a:gridCol w="3833133">
                  <a:extLst>
                    <a:ext uri="{9D8B030D-6E8A-4147-A177-3AD203B41FA5}">
                      <a16:colId xmlns:a16="http://schemas.microsoft.com/office/drawing/2014/main" val="3416782963"/>
                    </a:ext>
                  </a:extLst>
                </a:gridCol>
                <a:gridCol w="3833133">
                  <a:extLst>
                    <a:ext uri="{9D8B030D-6E8A-4147-A177-3AD203B41FA5}">
                      <a16:colId xmlns:a16="http://schemas.microsoft.com/office/drawing/2014/main" val="3748187047"/>
                    </a:ext>
                  </a:extLst>
                </a:gridCol>
              </a:tblGrid>
              <a:tr h="394458">
                <a:tc>
                  <a:txBody>
                    <a:bodyPr/>
                    <a:lstStyle/>
                    <a:p>
                      <a:endParaRPr kumimoji="1" lang="ja-JP" altLang="en-US" sz="1200" dirty="0"/>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pPr algn="ctr"/>
                      <a:r>
                        <a:rPr kumimoji="1" lang="ja-JP" altLang="en-US" sz="1200" b="1" dirty="0">
                          <a:ln w="3175">
                            <a:solidFill>
                              <a:schemeClr val="bg1">
                                <a:lumMod val="95000"/>
                              </a:schemeClr>
                            </a:solidFill>
                          </a:ln>
                          <a:solidFill>
                            <a:schemeClr val="bg1"/>
                          </a:solidFill>
                        </a:rPr>
                        <a:t>プラス要因</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ln w="3175">
                            <a:solidFill>
                              <a:schemeClr val="bg1">
                                <a:lumMod val="95000"/>
                              </a:schemeClr>
                            </a:solidFill>
                          </a:ln>
                          <a:solidFill>
                            <a:schemeClr val="bg1"/>
                          </a:solidFill>
                        </a:rPr>
                        <a:t>マイナス要因</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15371366"/>
                  </a:ext>
                </a:extLst>
              </a:tr>
              <a:tr h="1249037">
                <a:tc>
                  <a:txBody>
                    <a:bodyPr/>
                    <a:lstStyle/>
                    <a:p>
                      <a:pPr algn="ctr"/>
                      <a:r>
                        <a:rPr kumimoji="1" lang="ja-JP" altLang="en-US" sz="1200" b="1" dirty="0">
                          <a:ln w="3175">
                            <a:solidFill>
                              <a:schemeClr val="bg1">
                                <a:lumMod val="95000"/>
                              </a:schemeClr>
                            </a:solidFill>
                          </a:ln>
                          <a:solidFill>
                            <a:schemeClr val="bg1"/>
                          </a:solidFill>
                        </a:rPr>
                        <a:t>内部環境</a:t>
                      </a:r>
                    </a:p>
                  </a:txBody>
                  <a:tcPr vert="eaVert"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t>＜強み </a:t>
                      </a:r>
                      <a:r>
                        <a:rPr kumimoji="1" lang="en-US" altLang="ja-JP" sz="1200" b="1" dirty="0"/>
                        <a:t>Strengths</a:t>
                      </a:r>
                      <a:r>
                        <a:rPr kumimoji="1" lang="ja-JP" altLang="en-US" sz="1200" b="1" dirty="0"/>
                        <a:t>＞</a:t>
                      </a:r>
                      <a:endParaRPr kumimoji="1" lang="en-US" altLang="ja-JP" sz="1200" b="1" dirty="0"/>
                    </a:p>
                    <a:p>
                      <a:pPr marL="171450" indent="-171450">
                        <a:buFont typeface="Wingdings" panose="05000000000000000000" pitchFamily="2" charset="2"/>
                        <a:buChar char="l"/>
                      </a:pPr>
                      <a:r>
                        <a:rPr kumimoji="1" lang="ja-JP" altLang="en-US" sz="1200" dirty="0"/>
                        <a:t>りんごの生産量日本一であり、域内にりんご園やりんごに関連する施設、アップルパイ店舗などが多く存在する。</a:t>
                      </a:r>
                    </a:p>
                    <a:p>
                      <a:pPr marL="171450" indent="-171450">
                        <a:buFont typeface="Wingdings" panose="05000000000000000000" pitchFamily="2" charset="2"/>
                        <a:buChar char="l"/>
                      </a:pPr>
                      <a:r>
                        <a:rPr kumimoji="1" lang="ja-JP" altLang="en-US" sz="1200" dirty="0"/>
                        <a:t>域内各地でねぷた</a:t>
                      </a:r>
                      <a:r>
                        <a:rPr kumimoji="1" lang="en-US" altLang="ja-JP" sz="1200" dirty="0"/>
                        <a:t>/</a:t>
                      </a:r>
                      <a:r>
                        <a:rPr kumimoji="1" lang="ja-JP" altLang="en-US" sz="1200" dirty="0"/>
                        <a:t>ねぶたという特徴的な地域伝統行事があり、地域住民主体の祭りの盛り上がりが観光客にとって魅力的に感じる。</a:t>
                      </a:r>
                    </a:p>
                    <a:p>
                      <a:pPr marL="171450" indent="-171450">
                        <a:buFont typeface="Wingdings" panose="05000000000000000000" pitchFamily="2" charset="2"/>
                        <a:buChar char="l"/>
                      </a:pPr>
                      <a:r>
                        <a:rPr kumimoji="1" lang="ja-JP" altLang="en-US" sz="1200" dirty="0"/>
                        <a:t>山海の幸や津軽平野で採れる農産物など、多種多様で豊富な食資源を提供できるほか、農産物の収穫体験等を観光資源化できる。</a:t>
                      </a:r>
                    </a:p>
                    <a:p>
                      <a:pPr marL="171450" indent="-171450">
                        <a:buFont typeface="Wingdings" panose="05000000000000000000" pitchFamily="2" charset="2"/>
                        <a:buChar char="l"/>
                      </a:pPr>
                      <a:r>
                        <a:rPr kumimoji="1" lang="ja-JP" altLang="en-US" sz="1200" dirty="0"/>
                        <a:t>北国独特の食文化や風習、方言、人の気質などが他地域の人々にとって新鮮に感じられる。</a:t>
                      </a:r>
                      <a:endParaRPr kumimoji="1" lang="en-US" altLang="ja-JP" sz="12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dirty="0"/>
                        <a:t>近隣地域である東北在住来訪者の土産代と飲食代の消費が他地域より多い。</a:t>
                      </a:r>
                    </a:p>
                    <a:p>
                      <a:pPr marL="171450" indent="-171450">
                        <a:buFont typeface="Wingdings" panose="05000000000000000000" pitchFamily="2" charset="2"/>
                        <a:buChar char="l"/>
                      </a:pPr>
                      <a:r>
                        <a:rPr kumimoji="1" lang="ja-JP" altLang="en-US" sz="1200" dirty="0"/>
                        <a:t>弘南鉄道と津軽鉄道というローカル鉄道が地域内を走り、鉄道ファンに人気の旧型車両を保有している。</a:t>
                      </a:r>
                    </a:p>
                    <a:p>
                      <a:pPr marL="171450" indent="-171450">
                        <a:buFont typeface="Wingdings" panose="05000000000000000000" pitchFamily="2" charset="2"/>
                        <a:buChar char="l"/>
                      </a:pPr>
                      <a:r>
                        <a:rPr kumimoji="1" lang="ja-JP" altLang="en-US" sz="1200" dirty="0"/>
                        <a:t>世界自然遺産　白神山地を始め、森林資源や海洋資源など豊かな自然がある。</a:t>
                      </a:r>
                    </a:p>
                    <a:p>
                      <a:pPr marL="171450" indent="-171450">
                        <a:buFont typeface="Wingdings" panose="05000000000000000000" pitchFamily="2" charset="2"/>
                        <a:buChar char="l"/>
                      </a:pPr>
                      <a:r>
                        <a:rPr kumimoji="1" lang="ja-JP" altLang="en-US" sz="1200" dirty="0"/>
                        <a:t>世界文化遺産　北海道・北東北の縄文遺跡群や日本遺産北前船寄港地、城跡や寺社仏閣、モダニズム建築など、歴史的文化資源が各地に残存する。</a:t>
                      </a:r>
                    </a:p>
                    <a:p>
                      <a:pPr marL="171450" indent="-171450">
                        <a:buFont typeface="Wingdings" panose="05000000000000000000" pitchFamily="2" charset="2"/>
                        <a:buChar char="l"/>
                      </a:pPr>
                      <a:r>
                        <a:rPr kumimoji="1" lang="ja-JP" altLang="en-US" sz="1200" dirty="0"/>
                        <a:t>山里文化やマタギ文化がある。</a:t>
                      </a:r>
                    </a:p>
                    <a:p>
                      <a:pPr marL="171450" indent="-171450">
                        <a:buFont typeface="Wingdings" panose="05000000000000000000" pitchFamily="2" charset="2"/>
                        <a:buChar char="l"/>
                      </a:pPr>
                      <a:r>
                        <a:rPr kumimoji="1" lang="ja-JP" altLang="en-US" sz="1200" dirty="0"/>
                        <a:t>温泉資源が豊富で公衆浴場が平地にも多く存在し、地域住民に朝風呂文化がある。</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kumimoji="1" lang="ja-JP" altLang="en-US" sz="1200" b="1" dirty="0"/>
                        <a:t>＜弱み </a:t>
                      </a:r>
                      <a:r>
                        <a:rPr kumimoji="1" lang="en-US" altLang="ja-JP" sz="1200" b="1" dirty="0"/>
                        <a:t>Weaknesses</a:t>
                      </a:r>
                      <a:r>
                        <a:rPr kumimoji="1" lang="ja-JP" altLang="en-US" sz="1200" b="1" dirty="0"/>
                        <a:t>＞</a:t>
                      </a:r>
                      <a:endParaRPr kumimoji="1" lang="en-US" altLang="ja-JP" sz="1200" b="1" dirty="0"/>
                    </a:p>
                    <a:p>
                      <a:pPr marL="171450" indent="-171450">
                        <a:buFont typeface="Wingdings" panose="05000000000000000000" pitchFamily="2" charset="2"/>
                        <a:buChar char="l"/>
                      </a:pPr>
                      <a:r>
                        <a:rPr kumimoji="1" lang="ja-JP" altLang="en-US" sz="1200" dirty="0"/>
                        <a:t>観光施設の老朽化が進んでいるが、修繕する費用を確保できない。</a:t>
                      </a:r>
                    </a:p>
                    <a:p>
                      <a:pPr marL="171450" indent="-171450">
                        <a:buFont typeface="Wingdings" panose="05000000000000000000" pitchFamily="2" charset="2"/>
                        <a:buChar char="l"/>
                      </a:pPr>
                      <a:r>
                        <a:rPr kumimoji="1" lang="ja-JP" altLang="en-US" sz="1200" dirty="0"/>
                        <a:t>季節等によって観光需要の差が激しい。</a:t>
                      </a:r>
                      <a:endParaRPr kumimoji="1" lang="en-US" altLang="ja-JP" sz="1200" dirty="0"/>
                    </a:p>
                    <a:p>
                      <a:r>
                        <a:rPr kumimoji="1" lang="ja-JP" altLang="en-US" sz="1200" dirty="0"/>
                        <a:t>　（特に夜間や冬季）</a:t>
                      </a:r>
                    </a:p>
                    <a:p>
                      <a:pPr marL="171450" indent="-171450">
                        <a:buFont typeface="Wingdings" panose="05000000000000000000" pitchFamily="2" charset="2"/>
                        <a:buChar char="l"/>
                      </a:pPr>
                      <a:r>
                        <a:rPr kumimoji="1" lang="ja-JP" altLang="en-US" sz="1200" dirty="0"/>
                        <a:t>観光コンテンツの価格が低いため、収益が少ない。</a:t>
                      </a:r>
                    </a:p>
                    <a:p>
                      <a:pPr marL="171450" indent="-171450">
                        <a:buFont typeface="Wingdings" panose="05000000000000000000" pitchFamily="2" charset="2"/>
                        <a:buChar char="l"/>
                      </a:pPr>
                      <a:r>
                        <a:rPr kumimoji="1" lang="ja-JP" altLang="en-US" sz="1200" dirty="0"/>
                        <a:t>東京からの距離が長く移動に時間と費用がかかる。</a:t>
                      </a:r>
                    </a:p>
                    <a:p>
                      <a:pPr marL="171450" indent="-171450">
                        <a:buFont typeface="Wingdings" panose="05000000000000000000" pitchFamily="2" charset="2"/>
                        <a:buChar char="l"/>
                      </a:pPr>
                      <a:r>
                        <a:rPr kumimoji="1" lang="ja-JP" altLang="en-US" sz="1200" dirty="0"/>
                        <a:t>観光資源間を結ぶ二次交通が不便なため、観光地を周遊し案内することが難しい。</a:t>
                      </a:r>
                      <a:endParaRPr kumimoji="1" lang="en-US" altLang="ja-JP" sz="1200" dirty="0"/>
                    </a:p>
                    <a:p>
                      <a:r>
                        <a:rPr kumimoji="1" lang="ja-JP" altLang="en-US" sz="1200" dirty="0"/>
                        <a:t>　（便数、ユニバーサルデザインなど）</a:t>
                      </a:r>
                    </a:p>
                    <a:p>
                      <a:pPr marL="171450" indent="-171450">
                        <a:buFont typeface="Wingdings" panose="05000000000000000000" pitchFamily="2" charset="2"/>
                        <a:buChar char="l"/>
                      </a:pPr>
                      <a:r>
                        <a:rPr kumimoji="1" lang="ja-JP" altLang="en-US" sz="1200" dirty="0"/>
                        <a:t>私鉄の利用者減少による路線休止や鉄道設備の老朽化が進んでいる。</a:t>
                      </a:r>
                    </a:p>
                    <a:p>
                      <a:pPr marL="171450" indent="-171450">
                        <a:buFont typeface="Wingdings" panose="05000000000000000000" pitchFamily="2" charset="2"/>
                        <a:buChar char="l"/>
                      </a:pPr>
                      <a:r>
                        <a:rPr kumimoji="1" lang="ja-JP" altLang="en-US" sz="1200" dirty="0"/>
                        <a:t>人口減少や少子高齢化により観光関連業界の担い手（プレーヤー、従業員）が不足している。</a:t>
                      </a:r>
                    </a:p>
                    <a:p>
                      <a:pPr marL="171450" indent="-171450">
                        <a:buFont typeface="Wingdings" panose="05000000000000000000" pitchFamily="2" charset="2"/>
                        <a:buChar char="l"/>
                      </a:pPr>
                      <a:r>
                        <a:rPr kumimoji="1" lang="ja-JP" altLang="en-US" sz="1200" dirty="0"/>
                        <a:t>飲食店や宿泊施設に小規模施設が多く、一度に多くの人数を受け入れられない。</a:t>
                      </a:r>
                    </a:p>
                    <a:p>
                      <a:pPr marL="171450" indent="-171450">
                        <a:buFont typeface="Wingdings" panose="05000000000000000000" pitchFamily="2" charset="2"/>
                        <a:buChar char="l"/>
                      </a:pPr>
                      <a:r>
                        <a:rPr kumimoji="1" lang="ja-JP" altLang="en-US" sz="1200" dirty="0"/>
                        <a:t>多言語情報などインバウンド向け受入体制が整備しきれていない。</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72126421"/>
                  </a:ext>
                </a:extLst>
              </a:tr>
            </a:tbl>
          </a:graphicData>
        </a:graphic>
      </p:graphicFrame>
      <p:sp>
        <p:nvSpPr>
          <p:cNvPr id="3" name="四角形: 角を丸くする 2">
            <a:extLst>
              <a:ext uri="{FF2B5EF4-FFF2-40B4-BE49-F238E27FC236}">
                <a16:creationId xmlns:a16="http://schemas.microsoft.com/office/drawing/2014/main" id="{DFBF5D99-7998-5E42-7ED2-1182CD23FCA7}"/>
              </a:ext>
            </a:extLst>
          </p:cNvPr>
          <p:cNvSpPr/>
          <p:nvPr/>
        </p:nvSpPr>
        <p:spPr>
          <a:xfrm>
            <a:off x="539496" y="913251"/>
            <a:ext cx="2462693" cy="483394"/>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内外環境統合分析</a:t>
            </a:r>
          </a:p>
        </p:txBody>
      </p:sp>
      <p:sp>
        <p:nvSpPr>
          <p:cNvPr id="4" name="テキスト ボックス 3">
            <a:extLst>
              <a:ext uri="{FF2B5EF4-FFF2-40B4-BE49-F238E27FC236}">
                <a16:creationId xmlns:a16="http://schemas.microsoft.com/office/drawing/2014/main" id="{46D5A5A4-0403-D553-C53F-975C03315150}"/>
              </a:ext>
            </a:extLst>
          </p:cNvPr>
          <p:cNvSpPr txBox="1"/>
          <p:nvPr/>
        </p:nvSpPr>
        <p:spPr>
          <a:xfrm>
            <a:off x="539496" y="1396645"/>
            <a:ext cx="8065008" cy="307777"/>
          </a:xfrm>
          <a:prstGeom prst="rect">
            <a:avLst/>
          </a:prstGeom>
          <a:noFill/>
        </p:spPr>
        <p:txBody>
          <a:bodyPr wrap="square" rtlCol="0">
            <a:spAutoFit/>
          </a:bodyPr>
          <a:lstStyle/>
          <a:p>
            <a:r>
              <a:rPr kumimoji="1" lang="ja-JP" altLang="en-US" sz="1400" dirty="0">
                <a:latin typeface="+mn-ea"/>
              </a:rPr>
              <a:t>（２）</a:t>
            </a:r>
            <a:r>
              <a:rPr kumimoji="1" lang="en-US" altLang="ja-JP" sz="1400" dirty="0">
                <a:latin typeface="+mn-ea"/>
              </a:rPr>
              <a:t>SWOT</a:t>
            </a:r>
            <a:r>
              <a:rPr kumimoji="1" lang="ja-JP" altLang="en-US" sz="1400" dirty="0">
                <a:latin typeface="+mn-ea"/>
              </a:rPr>
              <a:t>分析：自地域にとってのプラス要因とマイナス要因を整理</a:t>
            </a:r>
            <a:endParaRPr kumimoji="1" lang="en-US" altLang="ja-JP" sz="1400" dirty="0">
              <a:latin typeface="+mn-ea"/>
            </a:endParaRPr>
          </a:p>
        </p:txBody>
      </p:sp>
    </p:spTree>
    <p:extLst>
      <p:ext uri="{BB962C8B-B14F-4D97-AF65-F5344CB8AC3E}">
        <p14:creationId xmlns:p14="http://schemas.microsoft.com/office/powerpoint/2010/main" val="141755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6A760-5B21-3A5A-1900-0E2DBE14ED89}"/>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A8F22D66-8533-6F9B-8737-5C23B0944144}"/>
              </a:ext>
            </a:extLst>
          </p:cNvPr>
          <p:cNvSpPr>
            <a:spLocks noGrp="1"/>
          </p:cNvSpPr>
          <p:nvPr>
            <p:ph type="title"/>
          </p:nvPr>
        </p:nvSpPr>
        <p:spPr/>
        <p:txBody>
          <a:bodyPr/>
          <a:lstStyle/>
          <a:p>
            <a:r>
              <a:rPr lang="ja-JP" altLang="en-US" dirty="0"/>
              <a:t>２．津軽地域の観光に関する環境分析</a:t>
            </a:r>
          </a:p>
        </p:txBody>
      </p:sp>
      <p:sp>
        <p:nvSpPr>
          <p:cNvPr id="8" name="スライド番号プレースホルダー 7">
            <a:extLst>
              <a:ext uri="{FF2B5EF4-FFF2-40B4-BE49-F238E27FC236}">
                <a16:creationId xmlns:a16="http://schemas.microsoft.com/office/drawing/2014/main" id="{F96D3659-6E42-8A51-11E3-7ED0EFC4CCA0}"/>
              </a:ext>
            </a:extLst>
          </p:cNvPr>
          <p:cNvSpPr>
            <a:spLocks noGrp="1"/>
          </p:cNvSpPr>
          <p:nvPr>
            <p:ph type="sldNum" sz="quarter" idx="12"/>
          </p:nvPr>
        </p:nvSpPr>
        <p:spPr/>
        <p:txBody>
          <a:bodyPr/>
          <a:lstStyle/>
          <a:p>
            <a:fld id="{E6FEF39B-B593-4A6E-A535-B6F576D5169E}" type="slidenum">
              <a:rPr kumimoji="1" lang="ja-JP" altLang="en-US" smtClean="0"/>
              <a:pPr/>
              <a:t>7</a:t>
            </a:fld>
            <a:endParaRPr kumimoji="1" lang="ja-JP" altLang="en-US" dirty="0"/>
          </a:p>
        </p:txBody>
      </p:sp>
      <p:graphicFrame>
        <p:nvGraphicFramePr>
          <p:cNvPr id="2" name="表 1">
            <a:extLst>
              <a:ext uri="{FF2B5EF4-FFF2-40B4-BE49-F238E27FC236}">
                <a16:creationId xmlns:a16="http://schemas.microsoft.com/office/drawing/2014/main" id="{3F5014E2-C1FF-75D7-36E8-80988A700570}"/>
              </a:ext>
            </a:extLst>
          </p:cNvPr>
          <p:cNvGraphicFramePr>
            <a:graphicFrameLocks noGrp="1"/>
          </p:cNvGraphicFramePr>
          <p:nvPr>
            <p:extLst>
              <p:ext uri="{D42A27DB-BD31-4B8C-83A1-F6EECF244321}">
                <p14:modId xmlns:p14="http://schemas.microsoft.com/office/powerpoint/2010/main" val="150334195"/>
              </p:ext>
            </p:extLst>
          </p:nvPr>
        </p:nvGraphicFramePr>
        <p:xfrm>
          <a:off x="539496" y="1704422"/>
          <a:ext cx="8114321" cy="4310343"/>
        </p:xfrm>
        <a:graphic>
          <a:graphicData uri="http://schemas.openxmlformats.org/drawingml/2006/table">
            <a:tbl>
              <a:tblPr firstRow="1" bandRow="1">
                <a:tableStyleId>{5C22544A-7EE6-4342-B048-85BDC9FD1C3A}</a:tableStyleId>
              </a:tblPr>
              <a:tblGrid>
                <a:gridCol w="453789">
                  <a:extLst>
                    <a:ext uri="{9D8B030D-6E8A-4147-A177-3AD203B41FA5}">
                      <a16:colId xmlns:a16="http://schemas.microsoft.com/office/drawing/2014/main" val="2009349223"/>
                    </a:ext>
                  </a:extLst>
                </a:gridCol>
                <a:gridCol w="3830266">
                  <a:extLst>
                    <a:ext uri="{9D8B030D-6E8A-4147-A177-3AD203B41FA5}">
                      <a16:colId xmlns:a16="http://schemas.microsoft.com/office/drawing/2014/main" val="3416782963"/>
                    </a:ext>
                  </a:extLst>
                </a:gridCol>
                <a:gridCol w="3830266">
                  <a:extLst>
                    <a:ext uri="{9D8B030D-6E8A-4147-A177-3AD203B41FA5}">
                      <a16:colId xmlns:a16="http://schemas.microsoft.com/office/drawing/2014/main" val="3748187047"/>
                    </a:ext>
                  </a:extLst>
                </a:gridCol>
              </a:tblGrid>
              <a:tr h="378423">
                <a:tc>
                  <a:txBody>
                    <a:bodyPr/>
                    <a:lstStyle/>
                    <a:p>
                      <a:endParaRPr kumimoji="1" lang="ja-JP" altLang="en-US" sz="1200" dirty="0"/>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pPr algn="ctr"/>
                      <a:r>
                        <a:rPr kumimoji="1" lang="ja-JP" altLang="en-US" sz="1200" b="1" dirty="0">
                          <a:ln w="3175">
                            <a:solidFill>
                              <a:schemeClr val="bg1">
                                <a:lumMod val="95000"/>
                              </a:schemeClr>
                            </a:solidFill>
                          </a:ln>
                          <a:solidFill>
                            <a:schemeClr val="bg1"/>
                          </a:solidFill>
                        </a:rPr>
                        <a:t>プラス要因</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ln w="3175">
                            <a:solidFill>
                              <a:schemeClr val="bg1">
                                <a:lumMod val="95000"/>
                              </a:schemeClr>
                            </a:solidFill>
                          </a:ln>
                          <a:solidFill>
                            <a:schemeClr val="bg1"/>
                          </a:solidFill>
                        </a:rPr>
                        <a:t>マイナス要因</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15371366"/>
                  </a:ext>
                </a:extLst>
              </a:tr>
              <a:tr h="1249037">
                <a:tc>
                  <a:txBody>
                    <a:bodyPr/>
                    <a:lstStyle/>
                    <a:p>
                      <a:pPr algn="ctr"/>
                      <a:r>
                        <a:rPr kumimoji="1" lang="ja-JP" altLang="en-US" sz="1200" b="1" dirty="0">
                          <a:ln w="3175">
                            <a:solidFill>
                              <a:schemeClr val="bg1">
                                <a:lumMod val="95000"/>
                              </a:schemeClr>
                            </a:solidFill>
                          </a:ln>
                          <a:solidFill>
                            <a:schemeClr val="bg1"/>
                          </a:solidFill>
                        </a:rPr>
                        <a:t>外部環境</a:t>
                      </a:r>
                    </a:p>
                  </a:txBody>
                  <a:tcPr vert="eaVert"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t>＜機会 </a:t>
                      </a:r>
                      <a:r>
                        <a:rPr kumimoji="1" lang="en-US" altLang="ja-JP" sz="1200" b="1" dirty="0"/>
                        <a:t>Opportunity</a:t>
                      </a:r>
                      <a:r>
                        <a:rPr kumimoji="1" lang="ja-JP" altLang="en-US" sz="1200" b="1" dirty="0"/>
                        <a:t>＞</a:t>
                      </a:r>
                      <a:endParaRPr kumimoji="1" lang="en-US" altLang="ja-JP" sz="1200" b="1" dirty="0"/>
                    </a:p>
                    <a:p>
                      <a:pPr marL="171450" indent="-171450">
                        <a:buFont typeface="Wingdings" panose="05000000000000000000" pitchFamily="2" charset="2"/>
                        <a:buChar char="l"/>
                      </a:pPr>
                      <a:r>
                        <a:rPr kumimoji="1" lang="ja-JP" altLang="en-US" sz="1200" dirty="0"/>
                        <a:t>訪日客数が過去最高を更新するなど、海外客の日本への観光需要が急激に高まっている。</a:t>
                      </a:r>
                    </a:p>
                    <a:p>
                      <a:pPr marL="171450" indent="-171450">
                        <a:buFont typeface="Wingdings" panose="05000000000000000000" pitchFamily="2" charset="2"/>
                        <a:buChar char="l"/>
                      </a:pPr>
                      <a:r>
                        <a:rPr kumimoji="1" lang="ja-JP" altLang="en-US" sz="1200" dirty="0"/>
                        <a:t>個人旅行の増加により大規模宿泊施設でなくても観光客に利用されるようになった。</a:t>
                      </a:r>
                    </a:p>
                    <a:p>
                      <a:pPr marL="171450" indent="-171450">
                        <a:buFont typeface="Wingdings" panose="05000000000000000000" pitchFamily="2" charset="2"/>
                        <a:buChar char="l"/>
                      </a:pPr>
                      <a:r>
                        <a:rPr kumimoji="1" lang="ja-JP" altLang="en-US" sz="1200" dirty="0"/>
                        <a:t>青森と台湾、韓国を結ぶ国際定期便の運航が再開した。</a:t>
                      </a:r>
                    </a:p>
                    <a:p>
                      <a:pPr marL="171450" indent="-171450">
                        <a:buFont typeface="Wingdings" panose="05000000000000000000" pitchFamily="2" charset="2"/>
                        <a:buChar char="l"/>
                      </a:pPr>
                      <a:r>
                        <a:rPr kumimoji="1" lang="ja-JP" altLang="en-US" sz="1200" dirty="0"/>
                        <a:t>台中市・台南市との友好都市交流の深化などにより、台湾人旅行者が増加している。</a:t>
                      </a:r>
                    </a:p>
                    <a:p>
                      <a:pPr marL="171450" indent="-171450">
                        <a:buFont typeface="Wingdings" panose="05000000000000000000" pitchFamily="2" charset="2"/>
                        <a:buChar char="l"/>
                      </a:pPr>
                      <a:r>
                        <a:rPr kumimoji="1" lang="ja-JP" altLang="en-US" sz="1200" dirty="0"/>
                        <a:t>インバウンドの脱ゴールデンルート傾向により、地方に訪れる観光客が増加している。</a:t>
                      </a:r>
                    </a:p>
                    <a:p>
                      <a:pPr marL="171450" indent="-171450">
                        <a:buFont typeface="Wingdings" panose="05000000000000000000" pitchFamily="2" charset="2"/>
                        <a:buChar char="l"/>
                      </a:pPr>
                      <a:r>
                        <a:rPr kumimoji="1" lang="ja-JP" altLang="en-US" sz="1200" dirty="0"/>
                        <a:t>青森港に寄港するクルーズ船の増加により、乗客が日帰り観光に訪れる。</a:t>
                      </a:r>
                      <a:endParaRPr kumimoji="1" lang="en-US" altLang="ja-JP" sz="1200" dirty="0"/>
                    </a:p>
                    <a:p>
                      <a:pPr marL="171450" indent="-171450">
                        <a:buFont typeface="Wingdings" panose="05000000000000000000" pitchFamily="2" charset="2"/>
                        <a:buChar char="l"/>
                      </a:pPr>
                      <a:r>
                        <a:rPr kumimoji="1" lang="ja-JP" altLang="en-US" sz="1200" dirty="0"/>
                        <a:t>弘前城石垣改修工事の終了に伴う弘前城曳家の実施（</a:t>
                      </a:r>
                      <a:r>
                        <a:rPr kumimoji="1" lang="en-US" altLang="ja-JP" sz="1200" dirty="0"/>
                        <a:t>2026</a:t>
                      </a:r>
                      <a:r>
                        <a:rPr kumimoji="1" lang="ja-JP" altLang="en-US" sz="1200" dirty="0"/>
                        <a:t>年）。</a:t>
                      </a:r>
                    </a:p>
                    <a:p>
                      <a:pPr marL="171450" indent="-171450">
                        <a:buFont typeface="Wingdings" panose="05000000000000000000" pitchFamily="2" charset="2"/>
                        <a:buChar char="l"/>
                      </a:pPr>
                      <a:r>
                        <a:rPr kumimoji="1" lang="ja-JP" altLang="en-US" sz="1200" dirty="0"/>
                        <a:t>立佞武多の館リニューアルオープン（</a:t>
                      </a:r>
                      <a:r>
                        <a:rPr kumimoji="1" lang="en-US" altLang="ja-JP" sz="1200" dirty="0"/>
                        <a:t>2026</a:t>
                      </a:r>
                      <a:r>
                        <a:rPr kumimoji="1" lang="ja-JP" altLang="en-US" sz="1200" dirty="0"/>
                        <a:t>年）。</a:t>
                      </a:r>
                      <a:endParaRPr kumimoji="1" lang="en-US" altLang="ja-JP" sz="1200" dirty="0"/>
                    </a:p>
                    <a:p>
                      <a:pPr marL="171450" indent="-171450">
                        <a:buFont typeface="Wingdings" panose="05000000000000000000" pitchFamily="2" charset="2"/>
                        <a:buChar char="l"/>
                      </a:pPr>
                      <a:r>
                        <a:rPr kumimoji="1" lang="ja-JP" altLang="en-US" sz="1200" dirty="0"/>
                        <a:t>鶴の舞橋大規模改修工事完了（</a:t>
                      </a:r>
                      <a:r>
                        <a:rPr kumimoji="1" lang="en-US" altLang="ja-JP" sz="1200" dirty="0"/>
                        <a:t>2026</a:t>
                      </a:r>
                      <a:r>
                        <a:rPr kumimoji="1" lang="ja-JP" altLang="en-US" sz="1200" dirty="0"/>
                        <a:t>年）。</a:t>
                      </a:r>
                      <a:endParaRPr kumimoji="1" lang="en-US" altLang="ja-JP" sz="1200" dirty="0"/>
                    </a:p>
                    <a:p>
                      <a:pPr marL="171450" indent="-171450">
                        <a:buFont typeface="Wingdings" panose="05000000000000000000" pitchFamily="2" charset="2"/>
                        <a:buChar char="l"/>
                      </a:pPr>
                      <a:r>
                        <a:rPr kumimoji="1" lang="ja-JP" altLang="en-US" sz="1200" dirty="0"/>
                        <a:t>五能線開通</a:t>
                      </a:r>
                      <a:r>
                        <a:rPr kumimoji="1" lang="en-US" altLang="ja-JP" sz="1200" dirty="0"/>
                        <a:t>90</a:t>
                      </a:r>
                      <a:r>
                        <a:rPr kumimoji="1" lang="ja-JP" altLang="en-US" sz="1200" dirty="0"/>
                        <a:t>周年（</a:t>
                      </a:r>
                      <a:r>
                        <a:rPr kumimoji="1" lang="en-US" altLang="ja-JP" sz="1200" dirty="0"/>
                        <a:t>2026</a:t>
                      </a:r>
                      <a:r>
                        <a:rPr kumimoji="1" lang="ja-JP" altLang="en-US" sz="1200" dirty="0"/>
                        <a:t>年）。</a:t>
                      </a:r>
                    </a:p>
                    <a:p>
                      <a:pPr marL="171450" indent="-171450">
                        <a:buFont typeface="Wingdings" panose="05000000000000000000" pitchFamily="2" charset="2"/>
                        <a:buChar char="l"/>
                      </a:pPr>
                      <a:r>
                        <a:rPr kumimoji="1" lang="ja-JP" altLang="en-US" sz="1200" dirty="0"/>
                        <a:t>北海道新幹線の札幌延伸による北海道からのアクセス性向上。</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kumimoji="1" lang="ja-JP" altLang="en-US" sz="1200" b="1" dirty="0"/>
                        <a:t>＜脅威 </a:t>
                      </a:r>
                      <a:r>
                        <a:rPr kumimoji="1" lang="en-US" altLang="ja-JP" sz="1200" b="1" dirty="0"/>
                        <a:t>Threat</a:t>
                      </a:r>
                      <a:r>
                        <a:rPr kumimoji="1" lang="ja-JP" altLang="en-US" sz="1200" b="1" dirty="0"/>
                        <a:t>＞</a:t>
                      </a:r>
                      <a:endParaRPr kumimoji="1" lang="en-US" altLang="ja-JP" sz="1200" b="1" dirty="0"/>
                    </a:p>
                    <a:p>
                      <a:pPr marL="171450" indent="-171450">
                        <a:buFont typeface="Wingdings" panose="05000000000000000000" pitchFamily="2" charset="2"/>
                        <a:buChar char="l"/>
                      </a:pPr>
                      <a:r>
                        <a:rPr kumimoji="1" lang="ja-JP" altLang="en-US" sz="1200" dirty="0"/>
                        <a:t>国内の人口減少による国内客の減少、構成市町村の税収減</a:t>
                      </a:r>
                      <a:endParaRPr kumimoji="1" lang="en-US" altLang="ja-JP" sz="1200" dirty="0"/>
                    </a:p>
                    <a:p>
                      <a:pPr marL="171450" indent="-171450">
                        <a:buFont typeface="Wingdings" panose="05000000000000000000" pitchFamily="2" charset="2"/>
                        <a:buChar char="l"/>
                      </a:pPr>
                      <a:r>
                        <a:rPr kumimoji="1" lang="ja-JP" altLang="en-US" sz="1200" dirty="0"/>
                        <a:t>域内各地で行っているねぷた／ねぶたより青森ねぶたの人気・知名度が高いため、観光客が青森ねぶたに流れる。</a:t>
                      </a:r>
                    </a:p>
                    <a:p>
                      <a:pPr marL="171450" indent="-171450">
                        <a:buFont typeface="Wingdings" panose="05000000000000000000" pitchFamily="2" charset="2"/>
                        <a:buChar char="l"/>
                      </a:pPr>
                      <a:r>
                        <a:rPr kumimoji="1" lang="ja-JP" altLang="en-US" sz="1200" dirty="0"/>
                        <a:t>競合地域と津軽地域で観光資源が重複しているものが多い。</a:t>
                      </a:r>
                    </a:p>
                    <a:p>
                      <a:pPr marL="171450" indent="-171450">
                        <a:buFont typeface="Wingdings" panose="05000000000000000000" pitchFamily="2" charset="2"/>
                        <a:buChar char="l"/>
                      </a:pPr>
                      <a:r>
                        <a:rPr kumimoji="1" lang="ja-JP" altLang="en-US" sz="1200" dirty="0"/>
                        <a:t>物価高騰により観光施設等の運営費用が増大している。</a:t>
                      </a:r>
                    </a:p>
                    <a:p>
                      <a:pPr marL="171450" indent="-171450">
                        <a:buFont typeface="Wingdings" panose="05000000000000000000" pitchFamily="2" charset="2"/>
                        <a:buChar char="l"/>
                      </a:pPr>
                      <a:r>
                        <a:rPr kumimoji="1" lang="ja-JP" altLang="en-US" sz="1200" dirty="0"/>
                        <a:t>世界的な気候変動により農林水産資源の維持保全に悪影響が生じている。</a:t>
                      </a:r>
                    </a:p>
                    <a:p>
                      <a:pPr marL="171450" indent="-171450">
                        <a:buFont typeface="Wingdings" panose="05000000000000000000" pitchFamily="2" charset="2"/>
                        <a:buChar char="l"/>
                      </a:pPr>
                      <a:r>
                        <a:rPr kumimoji="1" lang="ja-JP" altLang="en-US" sz="1200" dirty="0"/>
                        <a:t>競合地域で観光・宿泊施設やインバウンド受入環境への投資が進んでいる。</a:t>
                      </a:r>
                    </a:p>
                    <a:p>
                      <a:pPr marL="171450" indent="-171450">
                        <a:buFont typeface="Wingdings" panose="05000000000000000000" pitchFamily="2" charset="2"/>
                        <a:buChar char="l"/>
                      </a:pPr>
                      <a:r>
                        <a:rPr kumimoji="1" lang="ja-JP" altLang="en-US" sz="1200" dirty="0"/>
                        <a:t>旅行形態の変化により団体客が減少しており、大規模宿泊施設で宿泊者を安定して確保しづらく</a:t>
                      </a:r>
                      <a:endParaRPr kumimoji="1" lang="en-US" altLang="ja-JP" sz="1200" dirty="0"/>
                    </a:p>
                    <a:p>
                      <a:r>
                        <a:rPr kumimoji="1" lang="ja-JP" altLang="en-US" sz="1200" dirty="0"/>
                        <a:t>　なった。</a:t>
                      </a:r>
                    </a:p>
                    <a:p>
                      <a:pPr marL="171450" indent="-171450">
                        <a:buFont typeface="Wingdings" panose="05000000000000000000" pitchFamily="2" charset="2"/>
                        <a:buChar char="l"/>
                      </a:pPr>
                      <a:r>
                        <a:rPr kumimoji="1" lang="ja-JP" altLang="en-US" sz="1200" dirty="0"/>
                        <a:t>盛岡市がニューヨーク・タイムズ紙の「</a:t>
                      </a:r>
                      <a:r>
                        <a:rPr kumimoji="1" lang="en-US" altLang="ja-JP" sz="1200" dirty="0"/>
                        <a:t>2023</a:t>
                      </a:r>
                      <a:r>
                        <a:rPr kumimoji="1" lang="ja-JP" altLang="en-US" sz="1200" dirty="0"/>
                        <a:t>年に行くべき</a:t>
                      </a:r>
                      <a:r>
                        <a:rPr kumimoji="1" lang="en-US" altLang="ja-JP" sz="1200" dirty="0"/>
                        <a:t>52</a:t>
                      </a:r>
                      <a:r>
                        <a:rPr kumimoji="1" lang="ja-JP" altLang="en-US" sz="1200" dirty="0"/>
                        <a:t>ヶ所」の第</a:t>
                      </a:r>
                      <a:r>
                        <a:rPr kumimoji="1" lang="en-US" altLang="ja-JP" sz="1200" dirty="0"/>
                        <a:t>2</a:t>
                      </a:r>
                      <a:r>
                        <a:rPr kumimoji="1" lang="ja-JP" altLang="en-US" sz="1200" dirty="0"/>
                        <a:t>位に選ばれたことにより、インバウンドの注目が盛岡市に集まる。</a:t>
                      </a:r>
                    </a:p>
                    <a:p>
                      <a:pPr marL="171450" indent="-171450">
                        <a:buFont typeface="Wingdings" panose="05000000000000000000" pitchFamily="2" charset="2"/>
                        <a:buChar char="l"/>
                      </a:pPr>
                      <a:r>
                        <a:rPr kumimoji="1" lang="ja-JP" altLang="en-US" sz="1200" dirty="0"/>
                        <a:t>他地域での観光キャンペーン等の実施</a:t>
                      </a:r>
                      <a:endParaRPr kumimoji="1" lang="ja-JP" altLang="en-US" sz="105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72126421"/>
                  </a:ext>
                </a:extLst>
              </a:tr>
            </a:tbl>
          </a:graphicData>
        </a:graphic>
      </p:graphicFrame>
      <p:sp>
        <p:nvSpPr>
          <p:cNvPr id="3" name="四角形: 角を丸くする 2">
            <a:extLst>
              <a:ext uri="{FF2B5EF4-FFF2-40B4-BE49-F238E27FC236}">
                <a16:creationId xmlns:a16="http://schemas.microsoft.com/office/drawing/2014/main" id="{4AB342CD-1423-6E65-35BB-A57259BFCE19}"/>
              </a:ext>
            </a:extLst>
          </p:cNvPr>
          <p:cNvSpPr/>
          <p:nvPr/>
        </p:nvSpPr>
        <p:spPr>
          <a:xfrm>
            <a:off x="539496" y="913251"/>
            <a:ext cx="2462693" cy="483394"/>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内外環境統合分析</a:t>
            </a:r>
          </a:p>
        </p:txBody>
      </p:sp>
      <p:sp>
        <p:nvSpPr>
          <p:cNvPr id="4" name="テキスト ボックス 3">
            <a:extLst>
              <a:ext uri="{FF2B5EF4-FFF2-40B4-BE49-F238E27FC236}">
                <a16:creationId xmlns:a16="http://schemas.microsoft.com/office/drawing/2014/main" id="{E2F1BE3A-7547-60EA-1CFC-0E3FC80B411B}"/>
              </a:ext>
            </a:extLst>
          </p:cNvPr>
          <p:cNvSpPr txBox="1"/>
          <p:nvPr/>
        </p:nvSpPr>
        <p:spPr>
          <a:xfrm>
            <a:off x="539496" y="1396645"/>
            <a:ext cx="8065008" cy="307777"/>
          </a:xfrm>
          <a:prstGeom prst="rect">
            <a:avLst/>
          </a:prstGeom>
          <a:noFill/>
        </p:spPr>
        <p:txBody>
          <a:bodyPr wrap="square" rtlCol="0">
            <a:spAutoFit/>
          </a:bodyPr>
          <a:lstStyle/>
          <a:p>
            <a:r>
              <a:rPr kumimoji="1" lang="ja-JP" altLang="en-US" sz="1400" dirty="0">
                <a:latin typeface="+mn-ea"/>
              </a:rPr>
              <a:t>（２）</a:t>
            </a:r>
            <a:r>
              <a:rPr kumimoji="1" lang="en-US" altLang="ja-JP" sz="1400" dirty="0">
                <a:latin typeface="+mn-ea"/>
              </a:rPr>
              <a:t>SWOT</a:t>
            </a:r>
            <a:r>
              <a:rPr kumimoji="1" lang="ja-JP" altLang="en-US" sz="1400" dirty="0">
                <a:latin typeface="+mn-ea"/>
              </a:rPr>
              <a:t>分析：自地域にとってのプラス要因とマイナス要因を整理</a:t>
            </a:r>
            <a:endParaRPr kumimoji="1" lang="en-US" altLang="ja-JP" sz="1400" dirty="0">
              <a:latin typeface="+mn-ea"/>
            </a:endParaRPr>
          </a:p>
        </p:txBody>
      </p:sp>
    </p:spTree>
    <p:extLst>
      <p:ext uri="{BB962C8B-B14F-4D97-AF65-F5344CB8AC3E}">
        <p14:creationId xmlns:p14="http://schemas.microsoft.com/office/powerpoint/2010/main" val="17122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53403-06A2-EBA8-51BF-17A1D1DD6D38}"/>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5E169A4B-111D-1646-B56E-95A7A73FCD74}"/>
              </a:ext>
            </a:extLst>
          </p:cNvPr>
          <p:cNvSpPr>
            <a:spLocks noGrp="1"/>
          </p:cNvSpPr>
          <p:nvPr>
            <p:ph type="title"/>
          </p:nvPr>
        </p:nvSpPr>
        <p:spPr/>
        <p:txBody>
          <a:bodyPr/>
          <a:lstStyle/>
          <a:p>
            <a:r>
              <a:rPr lang="ja-JP" altLang="en-US" dirty="0"/>
              <a:t>２．津軽地域の観光に関する環境分析</a:t>
            </a:r>
          </a:p>
        </p:txBody>
      </p:sp>
      <p:sp>
        <p:nvSpPr>
          <p:cNvPr id="8" name="スライド番号プレースホルダー 7">
            <a:extLst>
              <a:ext uri="{FF2B5EF4-FFF2-40B4-BE49-F238E27FC236}">
                <a16:creationId xmlns:a16="http://schemas.microsoft.com/office/drawing/2014/main" id="{2C6CC36C-B2C9-ADC8-9CD8-C8286217D183}"/>
              </a:ext>
            </a:extLst>
          </p:cNvPr>
          <p:cNvSpPr>
            <a:spLocks noGrp="1"/>
          </p:cNvSpPr>
          <p:nvPr>
            <p:ph type="sldNum" sz="quarter" idx="12"/>
          </p:nvPr>
        </p:nvSpPr>
        <p:spPr/>
        <p:txBody>
          <a:bodyPr/>
          <a:lstStyle/>
          <a:p>
            <a:fld id="{E6FEF39B-B593-4A6E-A535-B6F576D5169E}" type="slidenum">
              <a:rPr kumimoji="1" lang="ja-JP" altLang="en-US" smtClean="0"/>
              <a:pPr/>
              <a:t>8</a:t>
            </a:fld>
            <a:endParaRPr kumimoji="1" lang="ja-JP" altLang="en-US" dirty="0"/>
          </a:p>
        </p:txBody>
      </p:sp>
      <p:graphicFrame>
        <p:nvGraphicFramePr>
          <p:cNvPr id="4" name="表 3">
            <a:extLst>
              <a:ext uri="{FF2B5EF4-FFF2-40B4-BE49-F238E27FC236}">
                <a16:creationId xmlns:a16="http://schemas.microsoft.com/office/drawing/2014/main" id="{87DD3B65-A3CA-C339-4DAA-03D40E743904}"/>
              </a:ext>
            </a:extLst>
          </p:cNvPr>
          <p:cNvGraphicFramePr>
            <a:graphicFrameLocks noGrp="1"/>
          </p:cNvGraphicFramePr>
          <p:nvPr>
            <p:extLst>
              <p:ext uri="{D42A27DB-BD31-4B8C-83A1-F6EECF244321}">
                <p14:modId xmlns:p14="http://schemas.microsoft.com/office/powerpoint/2010/main" val="3879136644"/>
              </p:ext>
            </p:extLst>
          </p:nvPr>
        </p:nvGraphicFramePr>
        <p:xfrm>
          <a:off x="539496" y="1919865"/>
          <a:ext cx="8163634" cy="3917388"/>
        </p:xfrm>
        <a:graphic>
          <a:graphicData uri="http://schemas.openxmlformats.org/drawingml/2006/table">
            <a:tbl>
              <a:tblPr firstRow="1" bandRow="1">
                <a:tableStyleId>{5C22544A-7EE6-4342-B048-85BDC9FD1C3A}</a:tableStyleId>
              </a:tblPr>
              <a:tblGrid>
                <a:gridCol w="366740">
                  <a:extLst>
                    <a:ext uri="{9D8B030D-6E8A-4147-A177-3AD203B41FA5}">
                      <a16:colId xmlns:a16="http://schemas.microsoft.com/office/drawing/2014/main" val="2009349223"/>
                    </a:ext>
                  </a:extLst>
                </a:gridCol>
                <a:gridCol w="3898447">
                  <a:extLst>
                    <a:ext uri="{9D8B030D-6E8A-4147-A177-3AD203B41FA5}">
                      <a16:colId xmlns:a16="http://schemas.microsoft.com/office/drawing/2014/main" val="3416782963"/>
                    </a:ext>
                  </a:extLst>
                </a:gridCol>
                <a:gridCol w="3898447">
                  <a:extLst>
                    <a:ext uri="{9D8B030D-6E8A-4147-A177-3AD203B41FA5}">
                      <a16:colId xmlns:a16="http://schemas.microsoft.com/office/drawing/2014/main" val="3748187047"/>
                    </a:ext>
                  </a:extLst>
                </a:gridCol>
              </a:tblGrid>
              <a:tr h="351228">
                <a:tc>
                  <a:txBody>
                    <a:bodyPr/>
                    <a:lstStyle/>
                    <a:p>
                      <a:endParaRPr kumimoji="1" lang="ja-JP" altLang="en-US" sz="1200" dirty="0"/>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gridSpan="2">
                  <a:txBody>
                    <a:bodyPr/>
                    <a:lstStyle/>
                    <a:p>
                      <a:pPr algn="ctr"/>
                      <a:r>
                        <a:rPr kumimoji="1" lang="ja-JP" altLang="en-US" sz="1200" b="1" dirty="0">
                          <a:ln w="3175">
                            <a:solidFill>
                              <a:schemeClr val="bg1">
                                <a:lumMod val="95000"/>
                              </a:schemeClr>
                            </a:solidFill>
                          </a:ln>
                          <a:solidFill>
                            <a:schemeClr val="bg1"/>
                          </a:solidFill>
                        </a:rPr>
                        <a:t>外部環境</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hMerge="1">
                  <a:txBody>
                    <a:bodyPr/>
                    <a:lstStyle/>
                    <a:p>
                      <a:endParaRPr dirty="0"/>
                    </a:p>
                  </a:txBody>
                  <a:tcPr/>
                </a:tc>
                <a:extLst>
                  <a:ext uri="{0D108BD9-81ED-4DB2-BD59-A6C34878D82A}">
                    <a16:rowId xmlns:a16="http://schemas.microsoft.com/office/drawing/2014/main" val="3715371366"/>
                  </a:ext>
                </a:extLst>
              </a:tr>
              <a:tr h="1577340">
                <a:tc rowSpan="2">
                  <a:txBody>
                    <a:bodyPr/>
                    <a:lstStyle/>
                    <a:p>
                      <a:pPr algn="ctr"/>
                      <a:r>
                        <a:rPr kumimoji="1" lang="ja-JP" altLang="en-US" sz="1200" b="1" dirty="0">
                          <a:ln w="3175">
                            <a:solidFill>
                              <a:schemeClr val="bg1">
                                <a:lumMod val="95000"/>
                              </a:schemeClr>
                            </a:solidFill>
                          </a:ln>
                          <a:solidFill>
                            <a:schemeClr val="bg1"/>
                          </a:solidFill>
                        </a:rPr>
                        <a:t>内部環境</a:t>
                      </a:r>
                    </a:p>
                  </a:txBody>
                  <a:tcPr vert="eaVert"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t>＜</a:t>
                      </a:r>
                      <a:r>
                        <a:rPr kumimoji="1" lang="en-US" altLang="ja-JP" sz="1200" b="1" dirty="0"/>
                        <a:t>S×</a:t>
                      </a:r>
                      <a:r>
                        <a:rPr kumimoji="1" lang="ja-JP" altLang="en-US" sz="1200" b="1" dirty="0"/>
                        <a:t>Ｏ 積極的攻勢＞</a:t>
                      </a:r>
                    </a:p>
                    <a:p>
                      <a:r>
                        <a:rPr kumimoji="1" lang="ja-JP" altLang="en-US" sz="900" dirty="0">
                          <a:solidFill>
                            <a:srgbClr val="C00000"/>
                          </a:solidFill>
                          <a:effectLst>
                            <a:outerShdw blurRad="38100" dist="38100" dir="2700000" algn="tl">
                              <a:srgbClr val="000000">
                                <a:alpha val="43137"/>
                              </a:srgbClr>
                            </a:outerShdw>
                          </a:effectLst>
                        </a:rPr>
                        <a:t>強みと機会を活用して何ができるか？</a:t>
                      </a:r>
                    </a:p>
                    <a:p>
                      <a:pPr marL="171450" indent="-171450">
                        <a:buFont typeface="Wingdings" panose="05000000000000000000" pitchFamily="2" charset="2"/>
                        <a:buChar char="l"/>
                      </a:pPr>
                      <a:r>
                        <a:rPr kumimoji="1" lang="ja-JP" altLang="en-US" sz="1200" dirty="0"/>
                        <a:t>来訪・宿泊の多い桜、ねぷた／ねぶた、紅葉の祭りを活かし、体験・ガイド商品の造成による旅行消費を拡大。</a:t>
                      </a:r>
                      <a:endParaRPr kumimoji="1" lang="en-US" altLang="ja-JP" sz="1200" dirty="0"/>
                    </a:p>
                    <a:p>
                      <a:pPr marL="171450" indent="-171450">
                        <a:buFont typeface="Wingdings" panose="05000000000000000000" pitchFamily="2" charset="2"/>
                        <a:buChar char="l"/>
                      </a:pPr>
                      <a:r>
                        <a:rPr kumimoji="1" lang="ja-JP" altLang="en-US" sz="1200" dirty="0"/>
                        <a:t>弘前城曳家や立佞武多の館リニューアルをきっかけとした津軽地域への興味関心の醸成及び誘客促進。</a:t>
                      </a:r>
                    </a:p>
                    <a:p>
                      <a:pPr marL="171450" indent="-171450">
                        <a:buFont typeface="Wingdings" panose="05000000000000000000" pitchFamily="2" charset="2"/>
                        <a:buChar char="l"/>
                      </a:pPr>
                      <a:r>
                        <a:rPr kumimoji="1" lang="ja-JP" altLang="en-US" sz="1200" dirty="0"/>
                        <a:t>津軽地域独特の食や歴史・文化、伝統工芸などを活用して旅行消費を拡大</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kumimoji="1" lang="ja-JP" altLang="en-US" sz="1200" b="1" dirty="0"/>
                        <a:t>＜Ｓ</a:t>
                      </a:r>
                      <a:r>
                        <a:rPr kumimoji="1" lang="en-US" altLang="ja-JP" sz="1200" b="1" dirty="0"/>
                        <a:t>×</a:t>
                      </a:r>
                      <a:r>
                        <a:rPr kumimoji="1" lang="ja-JP" altLang="en-US" sz="1200" b="1" dirty="0"/>
                        <a:t>Ｔ 差別的戦略＞</a:t>
                      </a:r>
                    </a:p>
                    <a:p>
                      <a:r>
                        <a:rPr kumimoji="1" lang="ja-JP" altLang="en-US" sz="900" dirty="0">
                          <a:solidFill>
                            <a:srgbClr val="C00000"/>
                          </a:solidFill>
                          <a:effectLst>
                            <a:outerShdw blurRad="38100" dist="38100" dir="2700000" algn="tl">
                              <a:srgbClr val="000000">
                                <a:alpha val="43137"/>
                              </a:srgbClr>
                            </a:outerShdw>
                          </a:effectLst>
                        </a:rPr>
                        <a:t>強みを生かして、脅威を乗り越える方法は？</a:t>
                      </a:r>
                    </a:p>
                    <a:p>
                      <a:pPr marL="171450" indent="-171450">
                        <a:buFont typeface="Wingdings" panose="05000000000000000000" pitchFamily="2" charset="2"/>
                        <a:buChar char="l"/>
                      </a:pPr>
                      <a:r>
                        <a:rPr kumimoji="1" lang="ja-JP" altLang="en-US" sz="1200" dirty="0"/>
                        <a:t>日本一のりんご名産地のブランディングにより地域との差別化を図る。</a:t>
                      </a:r>
                      <a:endParaRPr kumimoji="1" lang="en-US" altLang="ja-JP" sz="1200" dirty="0"/>
                    </a:p>
                    <a:p>
                      <a:pPr marL="171450" indent="-171450">
                        <a:buFont typeface="Wingdings" panose="05000000000000000000" pitchFamily="2" charset="2"/>
                        <a:buChar char="l"/>
                      </a:pPr>
                      <a:r>
                        <a:rPr kumimoji="1" lang="ja-JP" altLang="en-US" sz="1200" dirty="0"/>
                        <a:t>近隣地域に訪れる観光客を津軽地域にも周遊させる。</a:t>
                      </a:r>
                    </a:p>
                    <a:p>
                      <a:pPr marL="171450" indent="-171450">
                        <a:buFont typeface="Wingdings" panose="05000000000000000000" pitchFamily="2" charset="2"/>
                        <a:buChar char="l"/>
                      </a:pPr>
                      <a:r>
                        <a:rPr kumimoji="1" lang="ja-JP" altLang="en-US" sz="1200" dirty="0"/>
                        <a:t>ヘビーリピーター増加を目指した津軽ファンの育成。</a:t>
                      </a:r>
                    </a:p>
                    <a:p>
                      <a:endParaRPr kumimoji="1" lang="ja-JP" altLang="en-US" sz="105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72126421"/>
                  </a:ext>
                </a:extLst>
              </a:tr>
              <a:tr h="1577340">
                <a:tc vMerge="1">
                  <a:txBody>
                    <a:bodyPr/>
                    <a:lstStyle/>
                    <a:p>
                      <a:pPr algn="ctr"/>
                      <a:endParaRPr kumimoji="1" lang="ja-JP" altLang="en-US" sz="1200" dirty="0"/>
                    </a:p>
                  </a:txBody>
                  <a:tcPr vert="eaVert" anchor="ctr"/>
                </a:tc>
                <a:tc>
                  <a:txBody>
                    <a:bodyPr/>
                    <a:lstStyle/>
                    <a:p>
                      <a:pPr algn="ctr"/>
                      <a:r>
                        <a:rPr kumimoji="1" lang="ja-JP" altLang="en-US" sz="1200" b="1" dirty="0"/>
                        <a:t>＜Ｗ</a:t>
                      </a:r>
                      <a:r>
                        <a:rPr kumimoji="1" lang="en-US" altLang="ja-JP" sz="1200" b="1" dirty="0"/>
                        <a:t>×</a:t>
                      </a:r>
                      <a:r>
                        <a:rPr kumimoji="1" lang="ja-JP" altLang="en-US" sz="1200" b="1" dirty="0"/>
                        <a:t>Ｏ 弱点強化＞</a:t>
                      </a:r>
                    </a:p>
                    <a:p>
                      <a:r>
                        <a:rPr kumimoji="1" lang="ja-JP" altLang="en-US" sz="900" dirty="0">
                          <a:solidFill>
                            <a:srgbClr val="C00000"/>
                          </a:solidFill>
                          <a:effectLst>
                            <a:outerShdw blurRad="38100" dist="38100" dir="2700000" algn="tl">
                              <a:srgbClr val="000000">
                                <a:alpha val="43137"/>
                              </a:srgbClr>
                            </a:outerShdw>
                          </a:effectLst>
                        </a:rPr>
                        <a:t>機会を逃さないために弱みをどのようにして克服するか？</a:t>
                      </a:r>
                    </a:p>
                    <a:p>
                      <a:pPr marL="171450" indent="-171450">
                        <a:buFont typeface="Wingdings" panose="05000000000000000000" pitchFamily="2" charset="2"/>
                        <a:buChar char="l"/>
                      </a:pPr>
                      <a:r>
                        <a:rPr kumimoji="1" lang="ja-JP" altLang="en-US" sz="1200" dirty="0"/>
                        <a:t>効果的な情報発信を行うためのきめ細やかな観光情報の整備。</a:t>
                      </a:r>
                    </a:p>
                    <a:p>
                      <a:pPr marL="171450" indent="-171450">
                        <a:buFont typeface="Wingdings" panose="05000000000000000000" pitchFamily="2" charset="2"/>
                        <a:buChar char="l"/>
                      </a:pPr>
                      <a:r>
                        <a:rPr kumimoji="1" lang="ja-JP" altLang="en-US" sz="1200" dirty="0"/>
                        <a:t>観光産業の経営安定化による津軽地域の観光への新規投資を促すため、閑散期の来訪が多い台湾客・韓国客の誘客を強化。</a:t>
                      </a:r>
                      <a:endParaRPr kumimoji="1" lang="en-US" altLang="ja-JP" sz="1200" dirty="0"/>
                    </a:p>
                    <a:p>
                      <a:pPr marL="171450" indent="-171450">
                        <a:buFont typeface="Wingdings" panose="05000000000000000000" pitchFamily="2" charset="2"/>
                        <a:buChar char="l"/>
                      </a:pPr>
                      <a:r>
                        <a:rPr lang="ja-JP" altLang="en-US" sz="1200" dirty="0"/>
                        <a:t>クルーズ船寄港の増加を好機と捉え、受入体制や情報発信の弱点を補強し、日帰り観光客の満足度向上を図る。</a:t>
                      </a:r>
                      <a:endParaRPr kumimoji="1" lang="ja-JP" altLang="en-US" sz="12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kumimoji="1" lang="ja-JP" altLang="en-US" sz="1200" b="1" dirty="0"/>
                        <a:t>＜Ｗ</a:t>
                      </a:r>
                      <a:r>
                        <a:rPr kumimoji="1" lang="en-US" altLang="ja-JP" sz="1200" b="1" dirty="0"/>
                        <a:t>×</a:t>
                      </a:r>
                      <a:r>
                        <a:rPr kumimoji="1" lang="ja-JP" altLang="en-US" sz="1200" b="1" dirty="0"/>
                        <a:t>Ｔ 防衛／撤退＞</a:t>
                      </a:r>
                    </a:p>
                    <a:p>
                      <a:r>
                        <a:rPr kumimoji="1" lang="ja-JP" altLang="en-US" sz="900" dirty="0">
                          <a:solidFill>
                            <a:srgbClr val="C00000"/>
                          </a:solidFill>
                          <a:effectLst>
                            <a:outerShdw blurRad="38100" dist="38100" dir="2700000" algn="tl">
                              <a:srgbClr val="000000">
                                <a:alpha val="43137"/>
                              </a:srgbClr>
                            </a:outerShdw>
                          </a:effectLst>
                        </a:rPr>
                        <a:t>弱みと脅威が重なったときに、どのようにして危機を乗り越えるか？</a:t>
                      </a:r>
                    </a:p>
                    <a:p>
                      <a:pPr marL="171450" indent="-171450">
                        <a:buFont typeface="Wingdings" panose="05000000000000000000" pitchFamily="2" charset="2"/>
                        <a:buChar char="l"/>
                      </a:pPr>
                      <a:r>
                        <a:rPr kumimoji="1" lang="ja-JP" altLang="en-US" sz="1200" dirty="0"/>
                        <a:t>閑散期（特に冬季）の来訪・宿泊を増やすため、雪道の運転が平気な北東北・宮城県からの誘客・域内周遊を強化。</a:t>
                      </a:r>
                      <a:endParaRPr kumimoji="1" lang="en-US" altLang="ja-JP" sz="1200" dirty="0"/>
                    </a:p>
                    <a:p>
                      <a:pPr marL="171450" indent="-171450">
                        <a:buFont typeface="Wingdings" panose="05000000000000000000" pitchFamily="2" charset="2"/>
                        <a:buChar char="l"/>
                      </a:pPr>
                      <a:r>
                        <a:rPr kumimoji="1" lang="ja-JP" altLang="en-US" sz="1200" dirty="0"/>
                        <a:t>国内客の減少を補うため、体験・ガイド商品の造成や旅アト消費施策により旅行消費額単価を向上。</a:t>
                      </a:r>
                      <a:endParaRPr kumimoji="1" lang="en-US" altLang="ja-JP" sz="1200" dirty="0"/>
                    </a:p>
                    <a:p>
                      <a:pPr marL="171450" indent="-171450">
                        <a:buFont typeface="Wingdings" panose="05000000000000000000" pitchFamily="2" charset="2"/>
                        <a:buChar char="l"/>
                      </a:pPr>
                      <a:r>
                        <a:rPr kumimoji="1" lang="ja-JP" altLang="en-US" sz="1200" dirty="0"/>
                        <a:t>人口減少による構成市町村の税収減を補うため、来訪客の地域へのふるさと納税額を増加。</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25350891"/>
                  </a:ext>
                </a:extLst>
              </a:tr>
            </a:tbl>
          </a:graphicData>
        </a:graphic>
      </p:graphicFrame>
      <p:sp>
        <p:nvSpPr>
          <p:cNvPr id="2" name="四角形: 角を丸くする 1">
            <a:extLst>
              <a:ext uri="{FF2B5EF4-FFF2-40B4-BE49-F238E27FC236}">
                <a16:creationId xmlns:a16="http://schemas.microsoft.com/office/drawing/2014/main" id="{6B4D995D-5AD4-F199-D8AB-E586F2D38D9D}"/>
              </a:ext>
            </a:extLst>
          </p:cNvPr>
          <p:cNvSpPr/>
          <p:nvPr/>
        </p:nvSpPr>
        <p:spPr>
          <a:xfrm>
            <a:off x="539496" y="913251"/>
            <a:ext cx="2462693" cy="483394"/>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a:solidFill>
                  <a:schemeClr val="tx1"/>
                </a:solidFill>
              </a:rPr>
              <a:t>内外環境統合分析</a:t>
            </a:r>
          </a:p>
        </p:txBody>
      </p:sp>
      <p:sp>
        <p:nvSpPr>
          <p:cNvPr id="3" name="テキスト ボックス 2">
            <a:extLst>
              <a:ext uri="{FF2B5EF4-FFF2-40B4-BE49-F238E27FC236}">
                <a16:creationId xmlns:a16="http://schemas.microsoft.com/office/drawing/2014/main" id="{7590199E-F2A7-30C9-87F2-E6C396AF2F8F}"/>
              </a:ext>
            </a:extLst>
          </p:cNvPr>
          <p:cNvSpPr txBox="1"/>
          <p:nvPr/>
        </p:nvSpPr>
        <p:spPr>
          <a:xfrm>
            <a:off x="539496" y="1396645"/>
            <a:ext cx="8065008" cy="523220"/>
          </a:xfrm>
          <a:prstGeom prst="rect">
            <a:avLst/>
          </a:prstGeom>
          <a:noFill/>
        </p:spPr>
        <p:txBody>
          <a:bodyPr wrap="square" rtlCol="0">
            <a:spAutoFit/>
          </a:bodyPr>
          <a:lstStyle/>
          <a:p>
            <a:r>
              <a:rPr kumimoji="1" lang="ja-JP" altLang="en-US" sz="1400" dirty="0">
                <a:latin typeface="+mn-ea"/>
              </a:rPr>
              <a:t>（３）クロス</a:t>
            </a:r>
            <a:r>
              <a:rPr kumimoji="1" lang="en-US" altLang="ja-JP" sz="1400" dirty="0">
                <a:latin typeface="+mn-ea"/>
              </a:rPr>
              <a:t>SWOT</a:t>
            </a:r>
            <a:r>
              <a:rPr kumimoji="1" lang="ja-JP" altLang="en-US" sz="1400" dirty="0">
                <a:latin typeface="+mn-ea"/>
              </a:rPr>
              <a:t>分析：津軽地域の観光を盛り上げるために重点的に取り組むべき</a:t>
            </a:r>
            <a:endParaRPr kumimoji="1" lang="en-US" altLang="ja-JP" sz="1400" dirty="0">
              <a:latin typeface="+mn-ea"/>
            </a:endParaRPr>
          </a:p>
          <a:p>
            <a:r>
              <a:rPr kumimoji="1" lang="ja-JP" altLang="en-US" sz="1400" dirty="0">
                <a:latin typeface="+mn-ea"/>
              </a:rPr>
              <a:t>　　ポイントを導出</a:t>
            </a:r>
            <a:endParaRPr kumimoji="1" lang="en-US" altLang="ja-JP" sz="1400" dirty="0">
              <a:latin typeface="+mn-ea"/>
            </a:endParaRPr>
          </a:p>
        </p:txBody>
      </p:sp>
    </p:spTree>
    <p:extLst>
      <p:ext uri="{BB962C8B-B14F-4D97-AF65-F5344CB8AC3E}">
        <p14:creationId xmlns:p14="http://schemas.microsoft.com/office/powerpoint/2010/main" val="221349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25BBB-9DC8-98BD-87DB-6D502964520E}"/>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D237D37B-CC00-B8C5-4ABF-12F783B3E2BE}"/>
              </a:ext>
            </a:extLst>
          </p:cNvPr>
          <p:cNvSpPr>
            <a:spLocks noGrp="1"/>
          </p:cNvSpPr>
          <p:nvPr>
            <p:ph type="title"/>
          </p:nvPr>
        </p:nvSpPr>
        <p:spPr/>
        <p:txBody>
          <a:bodyPr>
            <a:normAutofit/>
          </a:bodyPr>
          <a:lstStyle/>
          <a:p>
            <a:r>
              <a:rPr lang="ja-JP" altLang="en-US" dirty="0"/>
              <a:t>３．津軽地域の</a:t>
            </a:r>
            <a:r>
              <a:rPr lang="en-US" altLang="ja-JP" dirty="0"/>
              <a:t>STP</a:t>
            </a:r>
            <a:r>
              <a:rPr lang="ja-JP" altLang="en-US" dirty="0"/>
              <a:t>分析</a:t>
            </a:r>
          </a:p>
        </p:txBody>
      </p:sp>
      <p:sp>
        <p:nvSpPr>
          <p:cNvPr id="6" name="テキスト ボックス 5">
            <a:extLst>
              <a:ext uri="{FF2B5EF4-FFF2-40B4-BE49-F238E27FC236}">
                <a16:creationId xmlns:a16="http://schemas.microsoft.com/office/drawing/2014/main" id="{0A8E7795-0C27-98F6-34D9-490DD8EBC0AD}"/>
              </a:ext>
            </a:extLst>
          </p:cNvPr>
          <p:cNvSpPr txBox="1"/>
          <p:nvPr/>
        </p:nvSpPr>
        <p:spPr>
          <a:xfrm>
            <a:off x="539496" y="736745"/>
            <a:ext cx="8065008" cy="338554"/>
          </a:xfrm>
          <a:prstGeom prst="rect">
            <a:avLst/>
          </a:prstGeom>
          <a:noFill/>
        </p:spPr>
        <p:txBody>
          <a:bodyPr wrap="square" rtlCol="0">
            <a:spAutoFit/>
          </a:bodyPr>
          <a:lstStyle/>
          <a:p>
            <a:r>
              <a:rPr kumimoji="1" lang="ja-JP" altLang="en-US" sz="1600" dirty="0">
                <a:latin typeface="+mn-ea"/>
              </a:rPr>
              <a:t>　</a:t>
            </a:r>
            <a:endParaRPr kumimoji="1" lang="en-US" altLang="ja-JP" sz="1200" dirty="0">
              <a:latin typeface="+mn-ea"/>
            </a:endParaRPr>
          </a:p>
        </p:txBody>
      </p:sp>
      <p:sp>
        <p:nvSpPr>
          <p:cNvPr id="8" name="スライド番号プレースホルダー 7">
            <a:extLst>
              <a:ext uri="{FF2B5EF4-FFF2-40B4-BE49-F238E27FC236}">
                <a16:creationId xmlns:a16="http://schemas.microsoft.com/office/drawing/2014/main" id="{B6074C4A-8299-DF0B-3E79-244F3FCE5F05}"/>
              </a:ext>
            </a:extLst>
          </p:cNvPr>
          <p:cNvSpPr>
            <a:spLocks noGrp="1"/>
          </p:cNvSpPr>
          <p:nvPr>
            <p:ph type="sldNum" sz="quarter" idx="12"/>
          </p:nvPr>
        </p:nvSpPr>
        <p:spPr/>
        <p:txBody>
          <a:bodyPr/>
          <a:lstStyle/>
          <a:p>
            <a:fld id="{E6FEF39B-B593-4A6E-A535-B6F576D5169E}" type="slidenum">
              <a:rPr kumimoji="1" lang="ja-JP" altLang="en-US" smtClean="0"/>
              <a:pPr/>
              <a:t>9</a:t>
            </a:fld>
            <a:endParaRPr kumimoji="1" lang="ja-JP" altLang="en-US" dirty="0"/>
          </a:p>
        </p:txBody>
      </p:sp>
      <p:graphicFrame>
        <p:nvGraphicFramePr>
          <p:cNvPr id="4" name="表 3">
            <a:extLst>
              <a:ext uri="{FF2B5EF4-FFF2-40B4-BE49-F238E27FC236}">
                <a16:creationId xmlns:a16="http://schemas.microsoft.com/office/drawing/2014/main" id="{2016C452-4B02-B013-217B-D46180609A3A}"/>
              </a:ext>
            </a:extLst>
          </p:cNvPr>
          <p:cNvGraphicFramePr>
            <a:graphicFrameLocks noGrp="1"/>
          </p:cNvGraphicFramePr>
          <p:nvPr>
            <p:extLst>
              <p:ext uri="{D42A27DB-BD31-4B8C-83A1-F6EECF244321}">
                <p14:modId xmlns:p14="http://schemas.microsoft.com/office/powerpoint/2010/main" val="4060589501"/>
              </p:ext>
            </p:extLst>
          </p:nvPr>
        </p:nvGraphicFramePr>
        <p:xfrm>
          <a:off x="410138" y="2078447"/>
          <a:ext cx="3880925" cy="1559560"/>
        </p:xfrm>
        <a:graphic>
          <a:graphicData uri="http://schemas.openxmlformats.org/drawingml/2006/table">
            <a:tbl>
              <a:tblPr firstRow="1" bandRow="1">
                <a:tableStyleId>{93296810-A885-4BE3-A3E7-6D5BEEA58F35}</a:tableStyleId>
              </a:tblPr>
              <a:tblGrid>
                <a:gridCol w="3880925">
                  <a:extLst>
                    <a:ext uri="{9D8B030D-6E8A-4147-A177-3AD203B41FA5}">
                      <a16:colId xmlns:a16="http://schemas.microsoft.com/office/drawing/2014/main" val="230631448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n w="3175">
                            <a:solidFill>
                              <a:schemeClr val="bg1">
                                <a:lumMod val="95000"/>
                              </a:schemeClr>
                            </a:solidFill>
                          </a:ln>
                        </a:rPr>
                        <a:t>他地域との差別化を図れる要素</a:t>
                      </a:r>
                    </a:p>
                  </a:txBody>
                  <a:tcPr anchor="ctr">
                    <a:solidFill>
                      <a:schemeClr val="accent6">
                        <a:lumMod val="40000"/>
                        <a:lumOff val="60000"/>
                      </a:schemeClr>
                    </a:solidFill>
                  </a:tcPr>
                </a:tc>
                <a:extLst>
                  <a:ext uri="{0D108BD9-81ED-4DB2-BD59-A6C34878D82A}">
                    <a16:rowId xmlns:a16="http://schemas.microsoft.com/office/drawing/2014/main" val="389248962"/>
                  </a:ext>
                </a:extLst>
              </a:tr>
              <a:tr h="370840">
                <a:tc>
                  <a:txBody>
                    <a:bodyPr/>
                    <a:lstStyle/>
                    <a:p>
                      <a:pPr marL="171450" indent="-171450">
                        <a:buFont typeface="Wingdings" panose="05000000000000000000" pitchFamily="2" charset="2"/>
                        <a:buChar char="l"/>
                      </a:pPr>
                      <a:r>
                        <a:rPr kumimoji="1" lang="ja-JP" altLang="en-US" sz="1200" dirty="0"/>
                        <a:t>地域共通の資源「りんご」は生産量日本一</a:t>
                      </a:r>
                      <a:endParaRPr kumimoji="1" lang="en-US" altLang="ja-JP" sz="1200" dirty="0"/>
                    </a:p>
                    <a:p>
                      <a:pPr marL="171450" indent="-171450">
                        <a:buFont typeface="Wingdings" panose="05000000000000000000" pitchFamily="2" charset="2"/>
                        <a:buChar char="l"/>
                      </a:pPr>
                      <a:r>
                        <a:rPr kumimoji="1" lang="ja-JP" altLang="en-US" sz="1200" dirty="0"/>
                        <a:t>多種多様で豊富な農林水産資源</a:t>
                      </a:r>
                      <a:endParaRPr kumimoji="1" lang="en-US" altLang="ja-JP" sz="1200" dirty="0"/>
                    </a:p>
                    <a:p>
                      <a:pPr marL="171450" indent="-171450">
                        <a:buFont typeface="Wingdings" panose="05000000000000000000" pitchFamily="2" charset="2"/>
                        <a:buChar char="l"/>
                      </a:pPr>
                      <a:r>
                        <a:rPr kumimoji="1" lang="ja-JP" altLang="en-US" sz="1200" dirty="0"/>
                        <a:t>二つの世界遺産（白神山地、北海道・北東北の縄文遺跡群）</a:t>
                      </a:r>
                      <a:endParaRPr kumimoji="1" lang="en-US" altLang="ja-JP" sz="12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dirty="0"/>
                        <a:t>都会では出会えないグルメ、食文化</a:t>
                      </a:r>
                      <a:endParaRPr kumimoji="1" lang="en-US" altLang="ja-JP" sz="12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dirty="0"/>
                        <a:t>津軽弁、津軽の優しく情に厚い人柄</a:t>
                      </a:r>
                      <a:endParaRPr kumimoji="1" lang="en-US" altLang="ja-JP" sz="1200" dirty="0"/>
                    </a:p>
                  </a:txBody>
                  <a:tcPr>
                    <a:solidFill>
                      <a:schemeClr val="accent6">
                        <a:lumMod val="20000"/>
                        <a:lumOff val="80000"/>
                      </a:schemeClr>
                    </a:solidFill>
                  </a:tcPr>
                </a:tc>
                <a:extLst>
                  <a:ext uri="{0D108BD9-81ED-4DB2-BD59-A6C34878D82A}">
                    <a16:rowId xmlns:a16="http://schemas.microsoft.com/office/drawing/2014/main" val="4189176924"/>
                  </a:ext>
                </a:extLst>
              </a:tr>
            </a:tbl>
          </a:graphicData>
        </a:graphic>
      </p:graphicFrame>
      <p:sp>
        <p:nvSpPr>
          <p:cNvPr id="14" name="矢印: 左右 13">
            <a:extLst>
              <a:ext uri="{FF2B5EF4-FFF2-40B4-BE49-F238E27FC236}">
                <a16:creationId xmlns:a16="http://schemas.microsoft.com/office/drawing/2014/main" id="{78859BAF-F86C-B851-51CC-4F5A0AC6B319}"/>
              </a:ext>
            </a:extLst>
          </p:cNvPr>
          <p:cNvSpPr/>
          <p:nvPr/>
        </p:nvSpPr>
        <p:spPr>
          <a:xfrm>
            <a:off x="4716000" y="4016824"/>
            <a:ext cx="3960000" cy="288000"/>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矢印: 左右 14">
            <a:extLst>
              <a:ext uri="{FF2B5EF4-FFF2-40B4-BE49-F238E27FC236}">
                <a16:creationId xmlns:a16="http://schemas.microsoft.com/office/drawing/2014/main" id="{9AA0264B-6624-5A8A-08E0-9B3EF6118EA1}"/>
              </a:ext>
            </a:extLst>
          </p:cNvPr>
          <p:cNvSpPr/>
          <p:nvPr/>
        </p:nvSpPr>
        <p:spPr>
          <a:xfrm rot="5400000">
            <a:off x="4626000" y="4027824"/>
            <a:ext cx="4140000" cy="288000"/>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正方形/長方形 15">
            <a:extLst>
              <a:ext uri="{FF2B5EF4-FFF2-40B4-BE49-F238E27FC236}">
                <a16:creationId xmlns:a16="http://schemas.microsoft.com/office/drawing/2014/main" id="{8E1FBAE1-2F21-E203-61DA-14458538C374}"/>
              </a:ext>
            </a:extLst>
          </p:cNvPr>
          <p:cNvSpPr/>
          <p:nvPr/>
        </p:nvSpPr>
        <p:spPr>
          <a:xfrm>
            <a:off x="4715999" y="2083714"/>
            <a:ext cx="1834193" cy="1926000"/>
          </a:xfrm>
          <a:prstGeom prst="rect">
            <a:avLst/>
          </a:prstGeom>
          <a:solidFill>
            <a:srgbClr val="FFFFCC"/>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＜観光目的＞</a:t>
            </a:r>
            <a:endParaRPr kumimoji="1" lang="en-US" altLang="ja-JP" sz="1200" b="1" dirty="0">
              <a:solidFill>
                <a:schemeClr val="tx1"/>
              </a:solidFill>
            </a:endParaRPr>
          </a:p>
          <a:p>
            <a:r>
              <a:rPr kumimoji="1" lang="ja-JP" altLang="en-US" sz="1200" b="1" dirty="0">
                <a:solidFill>
                  <a:schemeClr val="tx1"/>
                </a:solidFill>
              </a:rPr>
              <a:t>ゴルフ、スキー、鉄道旅</a:t>
            </a:r>
            <a:endParaRPr kumimoji="1" lang="en-US" altLang="ja-JP" sz="1200" b="1" dirty="0">
              <a:solidFill>
                <a:schemeClr val="tx1"/>
              </a:solidFill>
            </a:endParaRPr>
          </a:p>
          <a:p>
            <a:r>
              <a:rPr kumimoji="1" lang="ja-JP" altLang="en-US" sz="1200" b="1" dirty="0">
                <a:solidFill>
                  <a:schemeClr val="tx1"/>
                </a:solidFill>
              </a:rPr>
              <a:t>＜ターゲット＞</a:t>
            </a:r>
            <a:endParaRPr kumimoji="1" lang="en-US" altLang="ja-JP" sz="1200" b="1" dirty="0">
              <a:solidFill>
                <a:schemeClr val="tx1"/>
              </a:solidFill>
            </a:endParaRPr>
          </a:p>
          <a:p>
            <a:r>
              <a:rPr kumimoji="1" lang="ja-JP" altLang="en-US" sz="1200" b="1" dirty="0">
                <a:solidFill>
                  <a:schemeClr val="tx1"/>
                </a:solidFill>
              </a:rPr>
              <a:t>北東北・宮城県、関東、韓国</a:t>
            </a:r>
            <a:endParaRPr kumimoji="1" lang="en-US" altLang="ja-JP" sz="1200" b="1" dirty="0">
              <a:solidFill>
                <a:schemeClr val="tx1"/>
              </a:solidFill>
            </a:endParaRPr>
          </a:p>
          <a:p>
            <a:r>
              <a:rPr kumimoji="1" lang="ja-JP" altLang="en-US" sz="1200" b="1" dirty="0">
                <a:solidFill>
                  <a:schemeClr val="tx1"/>
                </a:solidFill>
              </a:rPr>
              <a:t>＜提供＞</a:t>
            </a:r>
            <a:endParaRPr kumimoji="1" lang="en-US" altLang="ja-JP" sz="1200" b="1" dirty="0">
              <a:solidFill>
                <a:schemeClr val="tx1"/>
              </a:solidFill>
            </a:endParaRPr>
          </a:p>
          <a:p>
            <a:r>
              <a:rPr kumimoji="1" lang="ja-JP" altLang="en-US" sz="1200" b="1" dirty="0">
                <a:solidFill>
                  <a:schemeClr val="tx1"/>
                </a:solidFill>
              </a:rPr>
              <a:t>ニッチ向け高付加価値体験</a:t>
            </a:r>
            <a:endParaRPr kumimoji="1" lang="en-US" altLang="ja-JP" sz="1200" b="1" dirty="0">
              <a:solidFill>
                <a:schemeClr val="tx1"/>
              </a:solidFill>
            </a:endParaRPr>
          </a:p>
        </p:txBody>
      </p:sp>
      <p:sp>
        <p:nvSpPr>
          <p:cNvPr id="17" name="テキスト ボックス 16">
            <a:extLst>
              <a:ext uri="{FF2B5EF4-FFF2-40B4-BE49-F238E27FC236}">
                <a16:creationId xmlns:a16="http://schemas.microsoft.com/office/drawing/2014/main" id="{93C5D315-A942-7276-922B-7C3F12BC9292}"/>
              </a:ext>
            </a:extLst>
          </p:cNvPr>
          <p:cNvSpPr txBox="1"/>
          <p:nvPr/>
        </p:nvSpPr>
        <p:spPr>
          <a:xfrm>
            <a:off x="4786113" y="1789071"/>
            <a:ext cx="3823063" cy="276999"/>
          </a:xfrm>
          <a:prstGeom prst="rect">
            <a:avLst/>
          </a:prstGeom>
          <a:noFill/>
        </p:spPr>
        <p:txBody>
          <a:bodyPr wrap="square" rtlCol="0">
            <a:spAutoFit/>
          </a:bodyPr>
          <a:lstStyle/>
          <a:p>
            <a:pPr algn="ctr"/>
            <a:r>
              <a:rPr kumimoji="1" lang="ja-JP" altLang="en-US" sz="1200" dirty="0"/>
              <a:t>アウトドア派（自然、祭り、レジャー体験）</a:t>
            </a:r>
          </a:p>
        </p:txBody>
      </p:sp>
      <p:sp>
        <p:nvSpPr>
          <p:cNvPr id="18" name="テキスト ボックス 17">
            <a:extLst>
              <a:ext uri="{FF2B5EF4-FFF2-40B4-BE49-F238E27FC236}">
                <a16:creationId xmlns:a16="http://schemas.microsoft.com/office/drawing/2014/main" id="{F08E8BDD-D4AD-2B9E-AF30-8E9F01E67426}"/>
              </a:ext>
            </a:extLst>
          </p:cNvPr>
          <p:cNvSpPr txBox="1"/>
          <p:nvPr/>
        </p:nvSpPr>
        <p:spPr>
          <a:xfrm>
            <a:off x="4786113" y="6248934"/>
            <a:ext cx="3823063" cy="276999"/>
          </a:xfrm>
          <a:prstGeom prst="rect">
            <a:avLst/>
          </a:prstGeom>
          <a:noFill/>
        </p:spPr>
        <p:txBody>
          <a:bodyPr wrap="square" rtlCol="0">
            <a:spAutoFit/>
          </a:bodyPr>
          <a:lstStyle/>
          <a:p>
            <a:pPr algn="ctr"/>
            <a:r>
              <a:rPr kumimoji="1" lang="ja-JP" altLang="en-US" sz="1200" dirty="0"/>
              <a:t>インドア派（文化体験、グルメ）</a:t>
            </a:r>
          </a:p>
        </p:txBody>
      </p:sp>
      <p:sp>
        <p:nvSpPr>
          <p:cNvPr id="19" name="テキスト ボックス 18">
            <a:extLst>
              <a:ext uri="{FF2B5EF4-FFF2-40B4-BE49-F238E27FC236}">
                <a16:creationId xmlns:a16="http://schemas.microsoft.com/office/drawing/2014/main" id="{803B806D-2BC7-D26F-94FC-B20F683D6E70}"/>
              </a:ext>
            </a:extLst>
          </p:cNvPr>
          <p:cNvSpPr txBox="1"/>
          <p:nvPr/>
        </p:nvSpPr>
        <p:spPr>
          <a:xfrm>
            <a:off x="8670825" y="2454380"/>
            <a:ext cx="369332" cy="3412888"/>
          </a:xfrm>
          <a:prstGeom prst="rect">
            <a:avLst/>
          </a:prstGeom>
          <a:noFill/>
        </p:spPr>
        <p:txBody>
          <a:bodyPr vert="eaVert" wrap="square" rtlCol="0">
            <a:spAutoFit/>
          </a:bodyPr>
          <a:lstStyle/>
          <a:p>
            <a:pPr algn="ctr"/>
            <a:r>
              <a:rPr kumimoji="1" lang="ja-JP" altLang="en-US" sz="1200" dirty="0"/>
              <a:t>繁忙期</a:t>
            </a:r>
          </a:p>
        </p:txBody>
      </p:sp>
      <p:sp>
        <p:nvSpPr>
          <p:cNvPr id="20" name="テキスト ボックス 19">
            <a:extLst>
              <a:ext uri="{FF2B5EF4-FFF2-40B4-BE49-F238E27FC236}">
                <a16:creationId xmlns:a16="http://schemas.microsoft.com/office/drawing/2014/main" id="{0856B128-C8B9-BB16-41B5-1B25C2C0660C}"/>
              </a:ext>
            </a:extLst>
          </p:cNvPr>
          <p:cNvSpPr txBox="1"/>
          <p:nvPr/>
        </p:nvSpPr>
        <p:spPr>
          <a:xfrm>
            <a:off x="4359202" y="2454380"/>
            <a:ext cx="369332" cy="3412888"/>
          </a:xfrm>
          <a:prstGeom prst="rect">
            <a:avLst/>
          </a:prstGeom>
          <a:noFill/>
        </p:spPr>
        <p:txBody>
          <a:bodyPr vert="eaVert" wrap="square" rtlCol="0">
            <a:spAutoFit/>
          </a:bodyPr>
          <a:lstStyle/>
          <a:p>
            <a:pPr algn="ctr"/>
            <a:r>
              <a:rPr kumimoji="1" lang="ja-JP" altLang="en-US" sz="1200" dirty="0"/>
              <a:t>閑散期</a:t>
            </a:r>
          </a:p>
        </p:txBody>
      </p:sp>
      <p:sp>
        <p:nvSpPr>
          <p:cNvPr id="21" name="正方形/長方形 20">
            <a:extLst>
              <a:ext uri="{FF2B5EF4-FFF2-40B4-BE49-F238E27FC236}">
                <a16:creationId xmlns:a16="http://schemas.microsoft.com/office/drawing/2014/main" id="{FBDABBEA-F9F9-1C66-D87B-7B106B4AD255}"/>
              </a:ext>
            </a:extLst>
          </p:cNvPr>
          <p:cNvSpPr/>
          <p:nvPr/>
        </p:nvSpPr>
        <p:spPr>
          <a:xfrm>
            <a:off x="6849166" y="2078447"/>
            <a:ext cx="1826834" cy="1926000"/>
          </a:xfrm>
          <a:prstGeom prst="rect">
            <a:avLst/>
          </a:prstGeom>
          <a:solidFill>
            <a:srgbClr val="FFFFCC"/>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＜観光目的＞</a:t>
            </a:r>
            <a:endParaRPr kumimoji="1" lang="en-US" altLang="ja-JP" sz="1200" b="1" dirty="0">
              <a:solidFill>
                <a:schemeClr val="tx1"/>
              </a:solidFill>
            </a:endParaRPr>
          </a:p>
          <a:p>
            <a:r>
              <a:rPr kumimoji="1" lang="ja-JP" altLang="en-US" sz="1200" b="1" dirty="0">
                <a:solidFill>
                  <a:schemeClr val="tx1"/>
                </a:solidFill>
              </a:rPr>
              <a:t>桜、ねぷた／ねぶた、紅葉</a:t>
            </a:r>
            <a:endParaRPr kumimoji="1" lang="en-US" altLang="ja-JP" sz="1200" b="1" dirty="0">
              <a:solidFill>
                <a:schemeClr val="tx1"/>
              </a:solidFill>
            </a:endParaRPr>
          </a:p>
          <a:p>
            <a:r>
              <a:rPr kumimoji="1" lang="ja-JP" altLang="en-US" sz="1200" b="1" dirty="0">
                <a:solidFill>
                  <a:schemeClr val="tx1"/>
                </a:solidFill>
              </a:rPr>
              <a:t>＜ターゲット＞</a:t>
            </a:r>
            <a:endParaRPr kumimoji="1" lang="en-US" altLang="ja-JP" sz="1200" b="1" dirty="0">
              <a:solidFill>
                <a:schemeClr val="tx1"/>
              </a:solidFill>
            </a:endParaRPr>
          </a:p>
          <a:p>
            <a:r>
              <a:rPr kumimoji="1" lang="ja-JP" altLang="en-US" sz="1200" b="1" dirty="0">
                <a:solidFill>
                  <a:schemeClr val="tx1"/>
                </a:solidFill>
              </a:rPr>
              <a:t>関東、台湾、韓国、クルーズ船青森港寄港客</a:t>
            </a:r>
            <a:endParaRPr kumimoji="1" lang="en-US" altLang="ja-JP" sz="1200" b="1" dirty="0">
              <a:solidFill>
                <a:schemeClr val="tx1"/>
              </a:solidFill>
            </a:endParaRPr>
          </a:p>
          <a:p>
            <a:r>
              <a:rPr kumimoji="1" lang="ja-JP" altLang="en-US" sz="1200" b="1" dirty="0">
                <a:solidFill>
                  <a:schemeClr val="tx1"/>
                </a:solidFill>
              </a:rPr>
              <a:t>＜提供＞</a:t>
            </a:r>
            <a:endParaRPr kumimoji="1" lang="en-US" altLang="ja-JP" sz="1200" b="1" dirty="0">
              <a:solidFill>
                <a:schemeClr val="tx1"/>
              </a:solidFill>
            </a:endParaRPr>
          </a:p>
          <a:p>
            <a:r>
              <a:rPr kumimoji="1" lang="ja-JP" altLang="en-US" sz="1200" b="1" dirty="0">
                <a:solidFill>
                  <a:schemeClr val="tx1"/>
                </a:solidFill>
              </a:rPr>
              <a:t>マス向け観光資源</a:t>
            </a:r>
            <a:endParaRPr kumimoji="1" lang="en-US" altLang="ja-JP" sz="1200" b="1" dirty="0">
              <a:solidFill>
                <a:schemeClr val="tx1"/>
              </a:solidFill>
            </a:endParaRPr>
          </a:p>
        </p:txBody>
      </p:sp>
      <p:sp>
        <p:nvSpPr>
          <p:cNvPr id="22" name="正方形/長方形 21">
            <a:extLst>
              <a:ext uri="{FF2B5EF4-FFF2-40B4-BE49-F238E27FC236}">
                <a16:creationId xmlns:a16="http://schemas.microsoft.com/office/drawing/2014/main" id="{4E7414EB-158B-0BB2-780F-B7DF4FA23736}"/>
              </a:ext>
            </a:extLst>
          </p:cNvPr>
          <p:cNvSpPr/>
          <p:nvPr/>
        </p:nvSpPr>
        <p:spPr>
          <a:xfrm>
            <a:off x="4723579" y="4304824"/>
            <a:ext cx="1826613" cy="1926000"/>
          </a:xfrm>
          <a:prstGeom prst="rect">
            <a:avLst/>
          </a:prstGeom>
          <a:solidFill>
            <a:srgbClr val="FFFFCC"/>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＜観光目的＞</a:t>
            </a:r>
            <a:endParaRPr kumimoji="1" lang="en-US" altLang="ja-JP" sz="1200" b="1" dirty="0">
              <a:solidFill>
                <a:schemeClr val="tx1"/>
              </a:solidFill>
            </a:endParaRPr>
          </a:p>
          <a:p>
            <a:r>
              <a:rPr kumimoji="1" lang="ja-JP" altLang="en-US" sz="1200" b="1" dirty="0">
                <a:solidFill>
                  <a:schemeClr val="tx1"/>
                </a:solidFill>
              </a:rPr>
              <a:t>グルメ、伝統工芸、歴史的建造物</a:t>
            </a:r>
            <a:endParaRPr kumimoji="1" lang="en-US" altLang="ja-JP" sz="1200" b="1" dirty="0">
              <a:solidFill>
                <a:schemeClr val="tx1"/>
              </a:solidFill>
            </a:endParaRPr>
          </a:p>
          <a:p>
            <a:r>
              <a:rPr kumimoji="1" lang="ja-JP" altLang="en-US" sz="1200" b="1" dirty="0">
                <a:solidFill>
                  <a:schemeClr val="tx1"/>
                </a:solidFill>
              </a:rPr>
              <a:t>＜ターゲット＞</a:t>
            </a:r>
            <a:endParaRPr kumimoji="1" lang="en-US" altLang="ja-JP" sz="1200" b="1" dirty="0">
              <a:solidFill>
                <a:schemeClr val="tx1"/>
              </a:solidFill>
            </a:endParaRPr>
          </a:p>
          <a:p>
            <a:r>
              <a:rPr kumimoji="1" lang="ja-JP" altLang="en-US" sz="1200" b="1" dirty="0">
                <a:solidFill>
                  <a:schemeClr val="tx1"/>
                </a:solidFill>
              </a:rPr>
              <a:t>北東北・宮城県、関東、台湾、韓国＜提供＞</a:t>
            </a:r>
            <a:endParaRPr kumimoji="1" lang="en-US" altLang="ja-JP" sz="1200" b="1" dirty="0">
              <a:solidFill>
                <a:schemeClr val="tx1"/>
              </a:solidFill>
            </a:endParaRPr>
          </a:p>
          <a:p>
            <a:r>
              <a:rPr kumimoji="1" lang="ja-JP" altLang="en-US" sz="1200" b="1" dirty="0">
                <a:solidFill>
                  <a:schemeClr val="tx1"/>
                </a:solidFill>
              </a:rPr>
              <a:t>ニッチ向け高付加価値体験</a:t>
            </a:r>
            <a:endParaRPr kumimoji="1" lang="en-US" altLang="ja-JP" sz="1200" b="1" dirty="0">
              <a:solidFill>
                <a:schemeClr val="tx1"/>
              </a:solidFill>
            </a:endParaRPr>
          </a:p>
        </p:txBody>
      </p:sp>
      <p:sp>
        <p:nvSpPr>
          <p:cNvPr id="23" name="正方形/長方形 22">
            <a:extLst>
              <a:ext uri="{FF2B5EF4-FFF2-40B4-BE49-F238E27FC236}">
                <a16:creationId xmlns:a16="http://schemas.microsoft.com/office/drawing/2014/main" id="{5E3B38F3-51E4-9DEB-8151-3E39C2E14701}"/>
              </a:ext>
            </a:extLst>
          </p:cNvPr>
          <p:cNvSpPr/>
          <p:nvPr/>
        </p:nvSpPr>
        <p:spPr>
          <a:xfrm>
            <a:off x="6840000" y="4283164"/>
            <a:ext cx="1835999" cy="1947659"/>
          </a:xfrm>
          <a:prstGeom prst="rect">
            <a:avLst/>
          </a:prstGeom>
          <a:solidFill>
            <a:schemeClr val="bg1">
              <a:lumMod val="8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endParaRPr>
          </a:p>
        </p:txBody>
      </p:sp>
      <p:sp>
        <p:nvSpPr>
          <p:cNvPr id="24" name="四角形: 角を丸くする 23">
            <a:extLst>
              <a:ext uri="{FF2B5EF4-FFF2-40B4-BE49-F238E27FC236}">
                <a16:creationId xmlns:a16="http://schemas.microsoft.com/office/drawing/2014/main" id="{C7A5B2E9-6DA5-B644-709F-83C6EC9C39DA}"/>
              </a:ext>
            </a:extLst>
          </p:cNvPr>
          <p:cNvSpPr/>
          <p:nvPr/>
        </p:nvSpPr>
        <p:spPr>
          <a:xfrm>
            <a:off x="4752877" y="990732"/>
            <a:ext cx="3880925" cy="472308"/>
          </a:xfrm>
          <a:prstGeom prst="roundRect">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kumimoji="1" lang="en-US" altLang="ja-JP" sz="1200" b="1" dirty="0">
                <a:solidFill>
                  <a:sysClr val="windowText" lastClr="000000"/>
                </a:solidFill>
              </a:rPr>
              <a:t>S</a:t>
            </a:r>
            <a:r>
              <a:rPr kumimoji="1" lang="ja-JP" altLang="en-US" sz="1200" b="1" dirty="0">
                <a:solidFill>
                  <a:sysClr val="windowText" lastClr="000000"/>
                </a:solidFill>
              </a:rPr>
              <a:t>：セグメンテーション＝市場の細分化（整理軸）</a:t>
            </a:r>
          </a:p>
          <a:p>
            <a:r>
              <a:rPr kumimoji="1" lang="en-US" altLang="ja-JP" sz="1200" b="1" dirty="0">
                <a:solidFill>
                  <a:sysClr val="windowText" lastClr="000000"/>
                </a:solidFill>
              </a:rPr>
              <a:t>T</a:t>
            </a:r>
            <a:r>
              <a:rPr kumimoji="1" lang="ja-JP" altLang="en-US" sz="1200" b="1" dirty="0">
                <a:solidFill>
                  <a:sysClr val="windowText" lastClr="000000"/>
                </a:solidFill>
              </a:rPr>
              <a:t>：ターゲティング＝津軽地域が狙っていくべき市場</a:t>
            </a:r>
          </a:p>
        </p:txBody>
      </p:sp>
      <p:sp>
        <p:nvSpPr>
          <p:cNvPr id="25" name="四角形: 角を丸くする 24">
            <a:extLst>
              <a:ext uri="{FF2B5EF4-FFF2-40B4-BE49-F238E27FC236}">
                <a16:creationId xmlns:a16="http://schemas.microsoft.com/office/drawing/2014/main" id="{740C7890-A7C0-3563-0652-06EF98810A12}"/>
              </a:ext>
            </a:extLst>
          </p:cNvPr>
          <p:cNvSpPr/>
          <p:nvPr/>
        </p:nvSpPr>
        <p:spPr>
          <a:xfrm>
            <a:off x="410139" y="990732"/>
            <a:ext cx="3880925" cy="472308"/>
          </a:xfrm>
          <a:prstGeom prst="roundRect">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kumimoji="1" lang="en-US" altLang="ja-JP" sz="1200" b="1" dirty="0">
                <a:solidFill>
                  <a:sysClr val="windowText" lastClr="000000"/>
                </a:solidFill>
              </a:rPr>
              <a:t>P</a:t>
            </a:r>
            <a:r>
              <a:rPr kumimoji="1" lang="ja-JP" altLang="en-US" sz="1200" b="1" dirty="0">
                <a:solidFill>
                  <a:sysClr val="windowText" lastClr="000000"/>
                </a:solidFill>
              </a:rPr>
              <a:t>：ポジショニング＝他地域との差別化</a:t>
            </a:r>
          </a:p>
        </p:txBody>
      </p:sp>
      <p:graphicFrame>
        <p:nvGraphicFramePr>
          <p:cNvPr id="29" name="表 28">
            <a:extLst>
              <a:ext uri="{FF2B5EF4-FFF2-40B4-BE49-F238E27FC236}">
                <a16:creationId xmlns:a16="http://schemas.microsoft.com/office/drawing/2014/main" id="{59325C62-64A1-29EB-1EE4-3E696BA010B8}"/>
              </a:ext>
            </a:extLst>
          </p:cNvPr>
          <p:cNvGraphicFramePr>
            <a:graphicFrameLocks noGrp="1"/>
          </p:cNvGraphicFramePr>
          <p:nvPr>
            <p:extLst>
              <p:ext uri="{D42A27DB-BD31-4B8C-83A1-F6EECF244321}">
                <p14:modId xmlns:p14="http://schemas.microsoft.com/office/powerpoint/2010/main" val="3436512212"/>
              </p:ext>
            </p:extLst>
          </p:nvPr>
        </p:nvGraphicFramePr>
        <p:xfrm>
          <a:off x="410138" y="4688755"/>
          <a:ext cx="3880925" cy="1559560"/>
        </p:xfrm>
        <a:graphic>
          <a:graphicData uri="http://schemas.openxmlformats.org/drawingml/2006/table">
            <a:tbl>
              <a:tblPr firstRow="1" bandRow="1">
                <a:tableStyleId>{00A15C55-8517-42AA-B614-E9B94910E393}</a:tableStyleId>
              </a:tblPr>
              <a:tblGrid>
                <a:gridCol w="3880925">
                  <a:extLst>
                    <a:ext uri="{9D8B030D-6E8A-4147-A177-3AD203B41FA5}">
                      <a16:colId xmlns:a16="http://schemas.microsoft.com/office/drawing/2014/main" val="230631448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津軽地域のブランディング</a:t>
                      </a:r>
                    </a:p>
                  </a:txBody>
                  <a:tcPr anchor="ctr"/>
                </a:tc>
                <a:extLst>
                  <a:ext uri="{0D108BD9-81ED-4DB2-BD59-A6C34878D82A}">
                    <a16:rowId xmlns:a16="http://schemas.microsoft.com/office/drawing/2014/main" val="389248962"/>
                  </a:ext>
                </a:extLst>
              </a:tr>
              <a:tr h="370840">
                <a:tc>
                  <a:txBody>
                    <a:bodyPr/>
                    <a:lstStyle/>
                    <a:p>
                      <a:pPr marL="0" indent="0">
                        <a:buFont typeface="Wingdings" panose="05000000000000000000" pitchFamily="2" charset="2"/>
                        <a:buNone/>
                      </a:pPr>
                      <a:r>
                        <a:rPr kumimoji="1" lang="ja-JP" altLang="en-US" sz="1200" dirty="0"/>
                        <a:t>世界に誇る名産品「りんご」に囲まれ、北国の厳しい冬が育んだ美しい自然と都会では出会えないグルメ、「ねぷた／ねぶた」や「津軽三味線」など先人たちが積み上げてきた他にはない歴史・文化、津軽の優しく情に厚い人柄に包まれる、地元民の日常に浸がる（つがる）非日常な旅先</a:t>
                      </a:r>
                    </a:p>
                  </a:txBody>
                  <a:tcPr/>
                </a:tc>
                <a:extLst>
                  <a:ext uri="{0D108BD9-81ED-4DB2-BD59-A6C34878D82A}">
                    <a16:rowId xmlns:a16="http://schemas.microsoft.com/office/drawing/2014/main" val="4189176924"/>
                  </a:ext>
                </a:extLst>
              </a:tr>
            </a:tbl>
          </a:graphicData>
        </a:graphic>
      </p:graphicFrame>
      <p:grpSp>
        <p:nvGrpSpPr>
          <p:cNvPr id="33" name="グループ化 32">
            <a:extLst>
              <a:ext uri="{FF2B5EF4-FFF2-40B4-BE49-F238E27FC236}">
                <a16:creationId xmlns:a16="http://schemas.microsoft.com/office/drawing/2014/main" id="{9667526A-ED35-E2A7-2B04-2D8E90A39BA7}"/>
              </a:ext>
            </a:extLst>
          </p:cNvPr>
          <p:cNvGrpSpPr/>
          <p:nvPr/>
        </p:nvGrpSpPr>
        <p:grpSpPr>
          <a:xfrm>
            <a:off x="2079696" y="3775803"/>
            <a:ext cx="541808" cy="770041"/>
            <a:chOff x="2126216" y="3358593"/>
            <a:chExt cx="541808" cy="770041"/>
          </a:xfrm>
        </p:grpSpPr>
        <p:sp>
          <p:nvSpPr>
            <p:cNvPr id="30" name="矢印: 山形 29">
              <a:extLst>
                <a:ext uri="{FF2B5EF4-FFF2-40B4-BE49-F238E27FC236}">
                  <a16:creationId xmlns:a16="http://schemas.microsoft.com/office/drawing/2014/main" id="{892A3171-80FC-DDC8-FD32-F20F4FB6F31C}"/>
                </a:ext>
              </a:extLst>
            </p:cNvPr>
            <p:cNvSpPr/>
            <p:nvPr/>
          </p:nvSpPr>
          <p:spPr>
            <a:xfrm rot="5400000">
              <a:off x="2218024" y="3678634"/>
              <a:ext cx="360000" cy="540000"/>
            </a:xfrm>
            <a:prstGeom prst="chevron">
              <a:avLst/>
            </a:prstGeom>
            <a:solidFill>
              <a:schemeClr val="accent4"/>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31" name="矢印: 山形 30">
              <a:extLst>
                <a:ext uri="{FF2B5EF4-FFF2-40B4-BE49-F238E27FC236}">
                  <a16:creationId xmlns:a16="http://schemas.microsoft.com/office/drawing/2014/main" id="{001EEDBC-B57E-89BF-D505-8F35260F456D}"/>
                </a:ext>
              </a:extLst>
            </p:cNvPr>
            <p:cNvSpPr/>
            <p:nvPr/>
          </p:nvSpPr>
          <p:spPr>
            <a:xfrm rot="5400000">
              <a:off x="2216216" y="3473613"/>
              <a:ext cx="360000" cy="540000"/>
            </a:xfrm>
            <a:prstGeom prst="chevron">
              <a:avLst/>
            </a:prstGeom>
            <a:solidFill>
              <a:schemeClr val="accent4">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
          <p:nvSpPr>
            <p:cNvPr id="32" name="矢印: 山形 31">
              <a:extLst>
                <a:ext uri="{FF2B5EF4-FFF2-40B4-BE49-F238E27FC236}">
                  <a16:creationId xmlns:a16="http://schemas.microsoft.com/office/drawing/2014/main" id="{E6A6D8CD-EF6D-D066-B0F1-048720899F91}"/>
                </a:ext>
              </a:extLst>
            </p:cNvPr>
            <p:cNvSpPr/>
            <p:nvPr/>
          </p:nvSpPr>
          <p:spPr>
            <a:xfrm rot="5400000">
              <a:off x="2216216" y="3268593"/>
              <a:ext cx="360000" cy="540000"/>
            </a:xfrm>
            <a:prstGeom prst="chevron">
              <a:avLst/>
            </a:prstGeom>
            <a:solidFill>
              <a:schemeClr val="accent4">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4261082560"/>
      </p:ext>
    </p:extLst>
  </p:cSld>
  <p:clrMapOvr>
    <a:masterClrMapping/>
  </p:clrMapOvr>
</p:sld>
</file>

<file path=ppt/theme/theme1.xml><?xml version="1.0" encoding="utf-8"?>
<a:theme xmlns:a="http://schemas.openxmlformats.org/drawingml/2006/main" name="Office テーマ">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游ゴシック">
      <a:majorFont>
        <a:latin typeface="游ゴシック Light"/>
        <a:ea typeface="游ゴシック Light"/>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4" id="{70C41B65-9629-46D9-B98F-3F117F3321A5}" vid="{D598618B-48BB-47DE-9931-B2C0AAC5B45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【R6第1回定時理事会】マーケティングレポート</Template>
  <TotalTime>14140</TotalTime>
  <Words>10081</Words>
  <Application>Microsoft Office PowerPoint</Application>
  <PresentationFormat>画面に合わせる (4:3)</PresentationFormat>
  <Paragraphs>957</Paragraphs>
  <Slides>34</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34</vt:i4>
      </vt:variant>
    </vt:vector>
  </HeadingPairs>
  <TitlesOfParts>
    <vt:vector size="39" baseType="lpstr">
      <vt:lpstr>游ゴシック</vt:lpstr>
      <vt:lpstr>游ゴシック Light</vt:lpstr>
      <vt:lpstr>Arial</vt:lpstr>
      <vt:lpstr>Wingdings</vt:lpstr>
      <vt:lpstr>Office テーマ</vt:lpstr>
      <vt:lpstr>津軽地域観光地経営戦略</vt:lpstr>
      <vt:lpstr>目次</vt:lpstr>
      <vt:lpstr>１．津軽地域観光地経営戦略について</vt:lpstr>
      <vt:lpstr>２．津軽地域の観光に関する環境分析</vt:lpstr>
      <vt:lpstr>２．津軽地域の観光に関する環境分析</vt:lpstr>
      <vt:lpstr>２．津軽地域の観光に関する環境分析</vt:lpstr>
      <vt:lpstr>２．津軽地域の観光に関する環境分析</vt:lpstr>
      <vt:lpstr>２．津軽地域の観光に関する環境分析</vt:lpstr>
      <vt:lpstr>３．津軽地域のSTP分析</vt:lpstr>
      <vt:lpstr>４．津軽地域の４P戦略</vt:lpstr>
      <vt:lpstr>４．津軽地域の４P戦略</vt:lpstr>
      <vt:lpstr>４．津軽地域の４P戦略</vt:lpstr>
      <vt:lpstr>５．津軽地域の観光コンセプト</vt:lpstr>
      <vt:lpstr>５．津軽地域の観光コンセプト</vt:lpstr>
      <vt:lpstr>５．津軽地域の観光コンセプト</vt:lpstr>
      <vt:lpstr>６．持続可能な観光地化に向けた各種方針</vt:lpstr>
      <vt:lpstr>６．持続可能な観光地化に向けた各種方針</vt:lpstr>
      <vt:lpstr>６．持続可能な観光地化に向けた各種方針</vt:lpstr>
      <vt:lpstr>６．持続可能な観光地化に向けた各種方針</vt:lpstr>
      <vt:lpstr>６．持続可能な観光地化に向けた各種方針</vt:lpstr>
      <vt:lpstr>６．持続可能な観光地化に向けた各種方針</vt:lpstr>
      <vt:lpstr>７－１．戦略の実行期間・目標設定</vt:lpstr>
      <vt:lpstr>７－２．目標達成に向けて取り組む施策</vt:lpstr>
      <vt:lpstr>７－２ ．目標達成に向けて取り組む施策</vt:lpstr>
      <vt:lpstr>７－２ ．目標達成に向けて取り組む施策</vt:lpstr>
      <vt:lpstr>７－２ ．目標達成に向けて取り組む施策</vt:lpstr>
      <vt:lpstr>７－２ ．目標達成に向けて取り組む施策</vt:lpstr>
      <vt:lpstr>７－２ ．目標達成に向けて取り組む施策</vt:lpstr>
      <vt:lpstr>７－２ ．目標達成に向けて取り組む施策</vt:lpstr>
      <vt:lpstr>７－２ ．目標達成に向けて取り組む施策</vt:lpstr>
      <vt:lpstr>８．戦略の推進体制</vt:lpstr>
      <vt:lpstr>８．戦略の推進体制</vt:lpstr>
      <vt:lpstr>８．戦略の推進体制</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津軽地域観光地経営戦略（R8-R11）</dc:title>
  <dc:creator>Clan PEONY 津軽</dc:creator>
  <cp:lastModifiedBy>08 ClanPEONY津軽</cp:lastModifiedBy>
  <cp:revision>309</cp:revision>
  <cp:lastPrinted>2026-03-19T03:47:31Z</cp:lastPrinted>
  <dcterms:created xsi:type="dcterms:W3CDTF">2024-05-08T07:24:26Z</dcterms:created>
  <dcterms:modified xsi:type="dcterms:W3CDTF">2026-06-22T05:17:10Z</dcterms:modified>
</cp:coreProperties>
</file>